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34" r:id="rId2"/>
    <p:sldId id="339" r:id="rId3"/>
    <p:sldId id="352" r:id="rId4"/>
    <p:sldId id="331" r:id="rId5"/>
    <p:sldId id="327" r:id="rId6"/>
    <p:sldId id="324" r:id="rId7"/>
    <p:sldId id="335" r:id="rId8"/>
    <p:sldId id="336" r:id="rId9"/>
    <p:sldId id="340" r:id="rId10"/>
    <p:sldId id="338" r:id="rId11"/>
    <p:sldId id="349" r:id="rId12"/>
    <p:sldId id="341" r:id="rId13"/>
    <p:sldId id="347" r:id="rId14"/>
    <p:sldId id="343" r:id="rId15"/>
    <p:sldId id="345" r:id="rId16"/>
    <p:sldId id="342" r:id="rId17"/>
    <p:sldId id="346" r:id="rId18"/>
    <p:sldId id="351" r:id="rId19"/>
    <p:sldId id="291" r:id="rId20"/>
    <p:sldId id="333" r:id="rId21"/>
    <p:sldId id="33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0000"/>
    <a:srgbClr val="D72F0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8" autoAdjust="0"/>
    <p:restoredTop sz="76662" autoAdjust="0"/>
  </p:normalViewPr>
  <p:slideViewPr>
    <p:cSldViewPr snapToGrid="0">
      <p:cViewPr varScale="1">
        <p:scale>
          <a:sx n="88" d="100"/>
          <a:sy n="88" d="100"/>
        </p:scale>
        <p:origin x="-138" y="-7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979A6A-D16F-484D-B845-8711066E0E45}" type="datetimeFigureOut">
              <a:rPr lang="en-US" smtClean="0"/>
              <a:t>7/23/2020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9CF309-D4E4-4BE7-B556-CB2C86511F02}" type="slidenum">
              <a:rPr lang="en-US" smtClean="0"/>
              <a:t>‹#›</a:t>
            </a:fld>
            <a:endParaRPr lang="en-US"/>
          </a:p>
        </p:txBody>
      </p:sp>
    </p:spTree>
    <p:extLst>
      <p:ext uri="{BB962C8B-B14F-4D97-AF65-F5344CB8AC3E}">
        <p14:creationId xmlns:p14="http://schemas.microsoft.com/office/powerpoint/2010/main" val="419490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a:t>
            </a:fld>
            <a:endParaRPr lang="en-US"/>
          </a:p>
        </p:txBody>
      </p:sp>
    </p:spTree>
    <p:extLst>
      <p:ext uri="{BB962C8B-B14F-4D97-AF65-F5344CB8AC3E}">
        <p14:creationId xmlns:p14="http://schemas.microsoft.com/office/powerpoint/2010/main" val="213671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10</a:t>
            </a:fld>
            <a:endParaRPr lang="en-US"/>
          </a:p>
        </p:txBody>
      </p:sp>
    </p:spTree>
    <p:extLst>
      <p:ext uri="{BB962C8B-B14F-4D97-AF65-F5344CB8AC3E}">
        <p14:creationId xmlns:p14="http://schemas.microsoft.com/office/powerpoint/2010/main" val="1650352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11</a:t>
            </a:fld>
            <a:endParaRPr lang="en-US"/>
          </a:p>
        </p:txBody>
      </p:sp>
    </p:spTree>
    <p:extLst>
      <p:ext uri="{BB962C8B-B14F-4D97-AF65-F5344CB8AC3E}">
        <p14:creationId xmlns:p14="http://schemas.microsoft.com/office/powerpoint/2010/main" val="201996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12</a:t>
            </a:fld>
            <a:endParaRPr lang="en-US"/>
          </a:p>
        </p:txBody>
      </p:sp>
    </p:spTree>
    <p:extLst>
      <p:ext uri="{BB962C8B-B14F-4D97-AF65-F5344CB8AC3E}">
        <p14:creationId xmlns:p14="http://schemas.microsoft.com/office/powerpoint/2010/main" val="2775280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13</a:t>
            </a:fld>
            <a:endParaRPr lang="en-US"/>
          </a:p>
        </p:txBody>
      </p:sp>
    </p:spTree>
    <p:extLst>
      <p:ext uri="{BB962C8B-B14F-4D97-AF65-F5344CB8AC3E}">
        <p14:creationId xmlns:p14="http://schemas.microsoft.com/office/powerpoint/2010/main" val="3402328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14</a:t>
            </a:fld>
            <a:endParaRPr lang="en-US"/>
          </a:p>
        </p:txBody>
      </p:sp>
    </p:spTree>
    <p:extLst>
      <p:ext uri="{BB962C8B-B14F-4D97-AF65-F5344CB8AC3E}">
        <p14:creationId xmlns:p14="http://schemas.microsoft.com/office/powerpoint/2010/main" val="3546003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15</a:t>
            </a:fld>
            <a:endParaRPr lang="en-US"/>
          </a:p>
        </p:txBody>
      </p:sp>
    </p:spTree>
    <p:extLst>
      <p:ext uri="{BB962C8B-B14F-4D97-AF65-F5344CB8AC3E}">
        <p14:creationId xmlns:p14="http://schemas.microsoft.com/office/powerpoint/2010/main" val="97167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16</a:t>
            </a:fld>
            <a:endParaRPr lang="en-US"/>
          </a:p>
        </p:txBody>
      </p:sp>
    </p:spTree>
    <p:extLst>
      <p:ext uri="{BB962C8B-B14F-4D97-AF65-F5344CB8AC3E}">
        <p14:creationId xmlns:p14="http://schemas.microsoft.com/office/powerpoint/2010/main" val="1911468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17</a:t>
            </a:fld>
            <a:endParaRPr lang="en-US"/>
          </a:p>
        </p:txBody>
      </p:sp>
    </p:spTree>
    <p:extLst>
      <p:ext uri="{BB962C8B-B14F-4D97-AF65-F5344CB8AC3E}">
        <p14:creationId xmlns:p14="http://schemas.microsoft.com/office/powerpoint/2010/main" val="860392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18</a:t>
            </a:fld>
            <a:endParaRPr lang="en-US"/>
          </a:p>
        </p:txBody>
      </p:sp>
    </p:spTree>
    <p:extLst>
      <p:ext uri="{BB962C8B-B14F-4D97-AF65-F5344CB8AC3E}">
        <p14:creationId xmlns:p14="http://schemas.microsoft.com/office/powerpoint/2010/main" val="415797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19</a:t>
            </a:fld>
            <a:endParaRPr lang="en-US"/>
          </a:p>
        </p:txBody>
      </p:sp>
    </p:spTree>
    <p:extLst>
      <p:ext uri="{BB962C8B-B14F-4D97-AF65-F5344CB8AC3E}">
        <p14:creationId xmlns:p14="http://schemas.microsoft.com/office/powerpoint/2010/main" val="403706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2</a:t>
            </a:fld>
            <a:endParaRPr lang="en-US"/>
          </a:p>
        </p:txBody>
      </p:sp>
    </p:spTree>
    <p:extLst>
      <p:ext uri="{BB962C8B-B14F-4D97-AF65-F5344CB8AC3E}">
        <p14:creationId xmlns:p14="http://schemas.microsoft.com/office/powerpoint/2010/main" val="341215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20</a:t>
            </a:fld>
            <a:endParaRPr lang="en-US"/>
          </a:p>
        </p:txBody>
      </p:sp>
    </p:spTree>
    <p:extLst>
      <p:ext uri="{BB962C8B-B14F-4D97-AF65-F5344CB8AC3E}">
        <p14:creationId xmlns:p14="http://schemas.microsoft.com/office/powerpoint/2010/main" val="459135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21</a:t>
            </a:fld>
            <a:endParaRPr lang="en-US"/>
          </a:p>
        </p:txBody>
      </p:sp>
    </p:spTree>
    <p:extLst>
      <p:ext uri="{BB962C8B-B14F-4D97-AF65-F5344CB8AC3E}">
        <p14:creationId xmlns:p14="http://schemas.microsoft.com/office/powerpoint/2010/main" val="2859156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3</a:t>
            </a:fld>
            <a:endParaRPr lang="en-US"/>
          </a:p>
        </p:txBody>
      </p:sp>
    </p:spTree>
    <p:extLst>
      <p:ext uri="{BB962C8B-B14F-4D97-AF65-F5344CB8AC3E}">
        <p14:creationId xmlns:p14="http://schemas.microsoft.com/office/powerpoint/2010/main" val="1138976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4</a:t>
            </a:fld>
            <a:endParaRPr lang="en-US"/>
          </a:p>
        </p:txBody>
      </p:sp>
    </p:spTree>
    <p:extLst>
      <p:ext uri="{BB962C8B-B14F-4D97-AF65-F5344CB8AC3E}">
        <p14:creationId xmlns:p14="http://schemas.microsoft.com/office/powerpoint/2010/main" val="1912573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5</a:t>
            </a:fld>
            <a:endParaRPr lang="en-US"/>
          </a:p>
        </p:txBody>
      </p:sp>
    </p:spTree>
    <p:extLst>
      <p:ext uri="{BB962C8B-B14F-4D97-AF65-F5344CB8AC3E}">
        <p14:creationId xmlns:p14="http://schemas.microsoft.com/office/powerpoint/2010/main" val="4017612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6</a:t>
            </a:fld>
            <a:endParaRPr lang="en-US"/>
          </a:p>
        </p:txBody>
      </p:sp>
    </p:spTree>
    <p:extLst>
      <p:ext uri="{BB962C8B-B14F-4D97-AF65-F5344CB8AC3E}">
        <p14:creationId xmlns:p14="http://schemas.microsoft.com/office/powerpoint/2010/main" val="2276001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7</a:t>
            </a:fld>
            <a:endParaRPr lang="en-US"/>
          </a:p>
        </p:txBody>
      </p:sp>
    </p:spTree>
    <p:extLst>
      <p:ext uri="{BB962C8B-B14F-4D97-AF65-F5344CB8AC3E}">
        <p14:creationId xmlns:p14="http://schemas.microsoft.com/office/powerpoint/2010/main" val="282504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8</a:t>
            </a:fld>
            <a:endParaRPr lang="en-US"/>
          </a:p>
        </p:txBody>
      </p:sp>
    </p:spTree>
    <p:extLst>
      <p:ext uri="{BB962C8B-B14F-4D97-AF65-F5344CB8AC3E}">
        <p14:creationId xmlns:p14="http://schemas.microsoft.com/office/powerpoint/2010/main" val="499053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59CF309-D4E4-4BE7-B556-CB2C86511F02}" type="slidenum">
              <a:rPr lang="en-US" smtClean="0"/>
              <a:t>9</a:t>
            </a:fld>
            <a:endParaRPr lang="en-US"/>
          </a:p>
        </p:txBody>
      </p:sp>
    </p:spTree>
    <p:extLst>
      <p:ext uri="{BB962C8B-B14F-4D97-AF65-F5344CB8AC3E}">
        <p14:creationId xmlns:p14="http://schemas.microsoft.com/office/powerpoint/2010/main" val="70987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ACF062-41FF-4EB2-AB1F-9BCDA4920A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D9E173BE-9B72-42A8-AC8F-971E5D563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D031266-BF0D-4B69-BB9D-64A4101DD731}"/>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5" name="Footer Placeholder 4">
            <a:extLst>
              <a:ext uri="{FF2B5EF4-FFF2-40B4-BE49-F238E27FC236}">
                <a16:creationId xmlns:a16="http://schemas.microsoft.com/office/drawing/2014/main" xmlns="" id="{CCC5A8E3-8926-4B83-A00C-44A558E79C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919B16-BB45-476B-A24B-B1D4F86DFEEE}"/>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276580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B46F55-2780-48C7-901C-48FDCE07C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A558D49A-542C-48A7-B9BA-E962AA05A3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2529F1B-C495-4A85-9352-57416EAF9655}"/>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5" name="Footer Placeholder 4">
            <a:extLst>
              <a:ext uri="{FF2B5EF4-FFF2-40B4-BE49-F238E27FC236}">
                <a16:creationId xmlns:a16="http://schemas.microsoft.com/office/drawing/2014/main" xmlns="" id="{0CC54965-BA80-4446-9B39-5CA7AE834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8EC61F-DAF8-4DEB-8219-E02EC9007185}"/>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4225420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BE8E6199-28CB-4639-8814-844FD5A621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B5837D26-163F-4645-98BF-23AB337867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ABDAFE-A698-4256-A58F-7402648317D4}"/>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5" name="Footer Placeholder 4">
            <a:extLst>
              <a:ext uri="{FF2B5EF4-FFF2-40B4-BE49-F238E27FC236}">
                <a16:creationId xmlns:a16="http://schemas.microsoft.com/office/drawing/2014/main" xmlns="" id="{DA8BCD17-31C0-403D-B5EC-AF0305B052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1F115B-0714-4411-B867-77B107A246A5}"/>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2115570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6FD40-32A6-449E-995A-1A13A87D38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2AE0BF4-5DAC-477A-A174-002A005BEC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D5F6914-4ADD-451D-A5E1-918B19937666}"/>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5" name="Footer Placeholder 4">
            <a:extLst>
              <a:ext uri="{FF2B5EF4-FFF2-40B4-BE49-F238E27FC236}">
                <a16:creationId xmlns:a16="http://schemas.microsoft.com/office/drawing/2014/main" xmlns="" id="{F31ED750-FCEF-4122-AF80-85070F86B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343171-21C0-44FE-A83C-E684E7149C8C}"/>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31565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E0E228-0A6E-473E-A58C-DF39241CE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AD420B1-6DB8-4CE6-BEF9-2B04CF3AB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EEABF26-5A9D-4ABA-84C1-6EFBD6EFBB94}"/>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5" name="Footer Placeholder 4">
            <a:extLst>
              <a:ext uri="{FF2B5EF4-FFF2-40B4-BE49-F238E27FC236}">
                <a16:creationId xmlns:a16="http://schemas.microsoft.com/office/drawing/2014/main" xmlns="" id="{C6EFED18-082F-4EF0-85CD-DF29A3AB40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599A0AF-4FB7-4DFB-BE47-54E81DA7C197}"/>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178373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C9FABB-59C8-48F6-B1EB-4C7E2E0B95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1BD020B-FFD4-46F4-9BD0-05FC123987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923570E-ED69-473D-91D4-07D64A73BE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A2DADA63-5562-4B40-AF84-734A5BFAD62E}"/>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6" name="Footer Placeholder 5">
            <a:extLst>
              <a:ext uri="{FF2B5EF4-FFF2-40B4-BE49-F238E27FC236}">
                <a16:creationId xmlns:a16="http://schemas.microsoft.com/office/drawing/2014/main" xmlns="" id="{FA383C35-8ACC-4751-A731-C9D24B99A3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A970E69-4EE2-40D6-860A-D6337FE7B862}"/>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158708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6C6555-F3E7-4606-A4AE-975DE5A3C0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2B07553-5312-4F6A-A996-AA1FEDC98E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BA8BB84-ADF3-44AB-9373-5C97BD147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B6CDDCB-558B-4776-9980-FE2EA11D69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24D41EC-3A8F-45F5-8A52-6D994E41D9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44D44D5-1D23-40B6-8FFC-DE1884418008}"/>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8" name="Footer Placeholder 7">
            <a:extLst>
              <a:ext uri="{FF2B5EF4-FFF2-40B4-BE49-F238E27FC236}">
                <a16:creationId xmlns:a16="http://schemas.microsoft.com/office/drawing/2014/main" xmlns="" id="{8A8ADCE6-116C-412E-A9BE-30982D0CF8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9297D95-677E-45CA-BD8C-E54A0832AE67}"/>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161458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48A27-BA15-4144-8B24-3520B5CFFB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F636B3E5-D9A9-4F48-8AFA-A8E4BDB431E0}"/>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4" name="Footer Placeholder 3">
            <a:extLst>
              <a:ext uri="{FF2B5EF4-FFF2-40B4-BE49-F238E27FC236}">
                <a16:creationId xmlns:a16="http://schemas.microsoft.com/office/drawing/2014/main" xmlns="" id="{FFB18057-94CE-43E3-A949-11092DDFA7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EC6531C-4722-4C16-871D-0980D0874F54}"/>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2950625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EEF990-34CD-45DA-815B-F8E06D2BEA91}"/>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3" name="Footer Placeholder 2">
            <a:extLst>
              <a:ext uri="{FF2B5EF4-FFF2-40B4-BE49-F238E27FC236}">
                <a16:creationId xmlns:a16="http://schemas.microsoft.com/office/drawing/2014/main" xmlns="" id="{102DCE4F-260C-43C4-9B15-1CB19ED588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976E8BA-E80E-4FD2-A174-AAAFF77D0E45}"/>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3352404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703243-1367-4459-BEA8-93AA790AA9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6121814-5C36-4827-8F9E-58925F051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8D19414-7C8C-4CE3-A9EA-43FEF156B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275F800-1F52-490E-8A66-748E31885294}"/>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6" name="Footer Placeholder 5">
            <a:extLst>
              <a:ext uri="{FF2B5EF4-FFF2-40B4-BE49-F238E27FC236}">
                <a16:creationId xmlns:a16="http://schemas.microsoft.com/office/drawing/2014/main" xmlns="" id="{59F1ED51-3197-4330-AB54-1B10E65037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E8A058-D416-4F96-B408-AD3D780C5D67}"/>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141194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41403-60AA-4DC0-90DA-01A3E0E8E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5929C66-643A-42A5-B423-69E30F18A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5D43E1E-27F9-428E-AD09-D3A70F3B1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BBD268E-1D14-4EBD-88F6-B138FBEFC0E6}"/>
              </a:ext>
            </a:extLst>
          </p:cNvPr>
          <p:cNvSpPr>
            <a:spLocks noGrp="1"/>
          </p:cNvSpPr>
          <p:nvPr>
            <p:ph type="dt" sz="half" idx="10"/>
          </p:nvPr>
        </p:nvSpPr>
        <p:spPr/>
        <p:txBody>
          <a:bodyPr/>
          <a:lstStyle/>
          <a:p>
            <a:fld id="{4C92589F-DA23-4A5E-AA04-2500BF76DF6D}" type="datetimeFigureOut">
              <a:rPr lang="en-US" smtClean="0"/>
              <a:t>7/23/2020</a:t>
            </a:fld>
            <a:endParaRPr lang="en-US"/>
          </a:p>
        </p:txBody>
      </p:sp>
      <p:sp>
        <p:nvSpPr>
          <p:cNvPr id="6" name="Footer Placeholder 5">
            <a:extLst>
              <a:ext uri="{FF2B5EF4-FFF2-40B4-BE49-F238E27FC236}">
                <a16:creationId xmlns:a16="http://schemas.microsoft.com/office/drawing/2014/main" xmlns="" id="{2E10F0D6-0D7F-4385-9745-6F6C753A69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6B4426-DC8E-4571-8D97-A0805BC92A63}"/>
              </a:ext>
            </a:extLst>
          </p:cNvPr>
          <p:cNvSpPr>
            <a:spLocks noGrp="1"/>
          </p:cNvSpPr>
          <p:nvPr>
            <p:ph type="sldNum" sz="quarter" idx="12"/>
          </p:nvPr>
        </p:nvSpPr>
        <p:spPr/>
        <p:txBody>
          <a:bodyPr/>
          <a:lstStyle/>
          <a:p>
            <a:fld id="{7CD9BEA2-4CE1-413E-953E-1541132B3424}" type="slidenum">
              <a:rPr lang="en-US" smtClean="0"/>
              <a:t>‹#›</a:t>
            </a:fld>
            <a:endParaRPr lang="en-US"/>
          </a:p>
        </p:txBody>
      </p:sp>
    </p:spTree>
    <p:extLst>
      <p:ext uri="{BB962C8B-B14F-4D97-AF65-F5344CB8AC3E}">
        <p14:creationId xmlns:p14="http://schemas.microsoft.com/office/powerpoint/2010/main" val="803378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44BC2B0-9F83-4F1B-BCDF-2025509AA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556A978-B766-479F-AFC0-B67568F747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034E103-00E7-4AB3-925C-806D69003C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92589F-DA23-4A5E-AA04-2500BF76DF6D}" type="datetimeFigureOut">
              <a:rPr lang="en-US" smtClean="0"/>
              <a:t>7/23/2020</a:t>
            </a:fld>
            <a:endParaRPr lang="en-US"/>
          </a:p>
        </p:txBody>
      </p:sp>
      <p:sp>
        <p:nvSpPr>
          <p:cNvPr id="5" name="Footer Placeholder 4">
            <a:extLst>
              <a:ext uri="{FF2B5EF4-FFF2-40B4-BE49-F238E27FC236}">
                <a16:creationId xmlns:a16="http://schemas.microsoft.com/office/drawing/2014/main" xmlns="" id="{367F51A3-2A2B-49FA-986F-3FA8AA9CB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DB28E66C-B80C-4C3A-877B-97ED30D96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9BEA2-4CE1-413E-953E-1541132B3424}" type="slidenum">
              <a:rPr lang="en-US" smtClean="0"/>
              <a:t>‹#›</a:t>
            </a:fld>
            <a:endParaRPr lang="en-US"/>
          </a:p>
        </p:txBody>
      </p:sp>
    </p:spTree>
    <p:extLst>
      <p:ext uri="{BB962C8B-B14F-4D97-AF65-F5344CB8AC3E}">
        <p14:creationId xmlns:p14="http://schemas.microsoft.com/office/powerpoint/2010/main" val="35119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fred.stlouisfed.org/graph/?g=sQS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a:t>
            </a:fld>
            <a:endParaRPr lang="en-US"/>
          </a:p>
        </p:txBody>
      </p:sp>
      <p:sp>
        <p:nvSpPr>
          <p:cNvPr id="4" name="TextBox 3">
            <a:extLst>
              <a:ext uri="{FF2B5EF4-FFF2-40B4-BE49-F238E27FC236}">
                <a16:creationId xmlns:a16="http://schemas.microsoft.com/office/drawing/2014/main" xmlns="" id="{6F18FAC7-3B2F-4DCF-B228-BAA6328E1027}"/>
              </a:ext>
            </a:extLst>
          </p:cNvPr>
          <p:cNvSpPr txBox="1"/>
          <p:nvPr/>
        </p:nvSpPr>
        <p:spPr>
          <a:xfrm>
            <a:off x="477418" y="1264500"/>
            <a:ext cx="10876382" cy="2554545"/>
          </a:xfrm>
          <a:prstGeom prst="rect">
            <a:avLst/>
          </a:prstGeom>
          <a:noFill/>
        </p:spPr>
        <p:txBody>
          <a:bodyPr wrap="square" rtlCol="0">
            <a:spAutoFit/>
          </a:bodyPr>
          <a:lstStyle/>
          <a:p>
            <a:pPr algn="ctr"/>
            <a:r>
              <a:rPr lang="en-US" sz="3600" b="1" dirty="0">
                <a:solidFill>
                  <a:srgbClr val="B00000"/>
                </a:solidFill>
              </a:rPr>
              <a:t>COVID-19 Epidemic: </a:t>
            </a:r>
          </a:p>
          <a:p>
            <a:pPr algn="ctr"/>
            <a:r>
              <a:rPr lang="en-US" sz="3600" b="1" dirty="0">
                <a:solidFill>
                  <a:srgbClr val="B00000"/>
                </a:solidFill>
              </a:rPr>
              <a:t>US Update and Economic Outlook</a:t>
            </a:r>
          </a:p>
          <a:p>
            <a:pPr algn="ctr"/>
            <a:endParaRPr lang="en-US" sz="3600" b="1" dirty="0">
              <a:solidFill>
                <a:srgbClr val="B00000"/>
              </a:solidFill>
            </a:endParaRPr>
          </a:p>
          <a:p>
            <a:pPr lvl="0" algn="ctr"/>
            <a:r>
              <a:rPr lang="en-US" sz="2600" dirty="0">
                <a:solidFill>
                  <a:prstClr val="black"/>
                </a:solidFill>
              </a:rPr>
              <a:t>Jim Stock </a:t>
            </a:r>
          </a:p>
          <a:p>
            <a:pPr lvl="0" algn="ctr"/>
            <a:r>
              <a:rPr lang="en-US" sz="2600" dirty="0">
                <a:solidFill>
                  <a:prstClr val="black"/>
                </a:solidFill>
              </a:rPr>
              <a:t>Department of Economics, Harvard University</a:t>
            </a:r>
          </a:p>
        </p:txBody>
      </p:sp>
      <p:sp>
        <p:nvSpPr>
          <p:cNvPr id="5" name="TextBox 4">
            <a:extLst>
              <a:ext uri="{FF2B5EF4-FFF2-40B4-BE49-F238E27FC236}">
                <a16:creationId xmlns:a16="http://schemas.microsoft.com/office/drawing/2014/main" xmlns="" id="{8E2587B8-9B37-4C05-B239-666A69C771BA}"/>
              </a:ext>
            </a:extLst>
          </p:cNvPr>
          <p:cNvSpPr txBox="1"/>
          <p:nvPr/>
        </p:nvSpPr>
        <p:spPr>
          <a:xfrm>
            <a:off x="0" y="0"/>
            <a:ext cx="12192000" cy="430887"/>
          </a:xfrm>
          <a:prstGeom prst="rect">
            <a:avLst/>
          </a:prstGeom>
          <a:solidFill>
            <a:srgbClr val="B00000"/>
          </a:solidFill>
        </p:spPr>
        <p:txBody>
          <a:bodyPr wrap="square" rtlCol="0">
            <a:spAutoFit/>
          </a:bodyPr>
          <a:lstStyle/>
          <a:p>
            <a:pPr lvl="1" algn="ctr"/>
            <a:r>
              <a:rPr lang="en-US" sz="2200" b="1" dirty="0">
                <a:solidFill>
                  <a:schemeClr val="bg1"/>
                </a:solidFill>
              </a:rPr>
              <a:t>NBER Panel Discussion: Implications of COVID-19 for Social Security</a:t>
            </a:r>
          </a:p>
        </p:txBody>
      </p:sp>
      <p:sp>
        <p:nvSpPr>
          <p:cNvPr id="6" name="TextBox 5">
            <a:extLst>
              <a:ext uri="{FF2B5EF4-FFF2-40B4-BE49-F238E27FC236}">
                <a16:creationId xmlns:a16="http://schemas.microsoft.com/office/drawing/2014/main" xmlns="" id="{2DA704B7-7F3B-41EC-97A9-C87963616BC6}"/>
              </a:ext>
            </a:extLst>
          </p:cNvPr>
          <p:cNvSpPr txBox="1"/>
          <p:nvPr/>
        </p:nvSpPr>
        <p:spPr>
          <a:xfrm>
            <a:off x="0" y="6433084"/>
            <a:ext cx="12192000" cy="430887"/>
          </a:xfrm>
          <a:prstGeom prst="rect">
            <a:avLst/>
          </a:prstGeom>
          <a:solidFill>
            <a:srgbClr val="B00000"/>
          </a:solidFill>
        </p:spPr>
        <p:txBody>
          <a:bodyPr wrap="square" rtlCol="0">
            <a:spAutoFit/>
          </a:bodyPr>
          <a:lstStyle/>
          <a:p>
            <a:pPr lvl="1" algn="ctr"/>
            <a:r>
              <a:rPr lang="en-US" sz="2200" b="1" dirty="0">
                <a:solidFill>
                  <a:schemeClr val="bg1"/>
                </a:solidFill>
              </a:rPr>
              <a:t>July 22, 2020</a:t>
            </a:r>
          </a:p>
        </p:txBody>
      </p:sp>
      <p:sp>
        <p:nvSpPr>
          <p:cNvPr id="2" name="TextBox 1">
            <a:extLst>
              <a:ext uri="{FF2B5EF4-FFF2-40B4-BE49-F238E27FC236}">
                <a16:creationId xmlns:a16="http://schemas.microsoft.com/office/drawing/2014/main" xmlns="" id="{863DF1B2-DF95-4310-90BF-1A533CEB7554}"/>
              </a:ext>
            </a:extLst>
          </p:cNvPr>
          <p:cNvSpPr txBox="1"/>
          <p:nvPr/>
        </p:nvSpPr>
        <p:spPr>
          <a:xfrm>
            <a:off x="1666240" y="4040227"/>
            <a:ext cx="7652864" cy="1938992"/>
          </a:xfrm>
          <a:prstGeom prst="rect">
            <a:avLst/>
          </a:prstGeom>
          <a:noFill/>
        </p:spPr>
        <p:txBody>
          <a:bodyPr wrap="none" rtlCol="0">
            <a:spAutoFit/>
          </a:bodyPr>
          <a:lstStyle/>
          <a:p>
            <a:r>
              <a:rPr lang="en-US" sz="2400" b="1" dirty="0">
                <a:solidFill>
                  <a:srgbClr val="C00000"/>
                </a:solidFill>
              </a:rPr>
              <a:t>Outline</a:t>
            </a:r>
          </a:p>
          <a:p>
            <a:pPr marL="342900" indent="-342900">
              <a:buFont typeface="+mj-lt"/>
              <a:buAutoNum type="arabicPeriod"/>
            </a:pPr>
            <a:r>
              <a:rPr lang="en-US" sz="2400" dirty="0"/>
              <a:t>Activity and official orders – brief review</a:t>
            </a:r>
          </a:p>
          <a:p>
            <a:pPr marL="342900" indent="-342900">
              <a:buFont typeface="+mj-lt"/>
              <a:buAutoNum type="arabicPeriod"/>
            </a:pPr>
            <a:r>
              <a:rPr lang="en-US" sz="2400" dirty="0"/>
              <a:t>Public health data as of this morning</a:t>
            </a:r>
          </a:p>
          <a:p>
            <a:pPr marL="342900" indent="-342900">
              <a:buFont typeface="+mj-lt"/>
              <a:buAutoNum type="arabicPeriod"/>
            </a:pPr>
            <a:r>
              <a:rPr lang="en-US" sz="2400" dirty="0"/>
              <a:t>Policy dependence of pre-vaccine economy – simulations</a:t>
            </a:r>
          </a:p>
          <a:p>
            <a:pPr marL="342900" indent="-342900">
              <a:buFont typeface="+mj-lt"/>
              <a:buAutoNum type="arabicPeriod"/>
            </a:pPr>
            <a:r>
              <a:rPr lang="en-US" sz="2400" dirty="0"/>
              <a:t>What will the recovery look like?</a:t>
            </a:r>
          </a:p>
        </p:txBody>
      </p:sp>
    </p:spTree>
    <p:extLst>
      <p:ext uri="{BB962C8B-B14F-4D97-AF65-F5344CB8AC3E}">
        <p14:creationId xmlns:p14="http://schemas.microsoft.com/office/powerpoint/2010/main" val="3270480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10</a:t>
            </a:fld>
            <a:endParaRPr lang="en-US"/>
          </a:p>
        </p:txBody>
      </p:sp>
      <p:pic>
        <p:nvPicPr>
          <p:cNvPr id="5" name="FRED Graph Chart" descr="FRED Graph">
            <a:hlinkClick r:id="rId3" tooltip="View this chart in your browser. "/>
            <a:extLst>
              <a:ext uri="{FF2B5EF4-FFF2-40B4-BE49-F238E27FC236}">
                <a16:creationId xmlns:a16="http://schemas.microsoft.com/office/drawing/2014/main" xmlns="" id="{6DC079A3-93F2-4D5E-8995-8A6CC5835EB7}"/>
              </a:ext>
            </a:extLst>
          </p:cNvPr>
          <p:cNvPicPr>
            <a:picLocks noChangeAspect="1"/>
          </p:cNvPicPr>
          <p:nvPr/>
        </p:nvPicPr>
        <p:blipFill>
          <a:blip r:embed="rId4"/>
          <a:stretch>
            <a:fillRect/>
          </a:stretch>
        </p:blipFill>
        <p:spPr>
          <a:xfrm>
            <a:off x="1463566" y="666750"/>
            <a:ext cx="8728184" cy="5886450"/>
          </a:xfrm>
          <a:prstGeom prst="rect">
            <a:avLst/>
          </a:prstGeom>
        </p:spPr>
      </p:pic>
      <p:sp>
        <p:nvSpPr>
          <p:cNvPr id="4" name="TextBox 3">
            <a:extLst>
              <a:ext uri="{FF2B5EF4-FFF2-40B4-BE49-F238E27FC236}">
                <a16:creationId xmlns:a16="http://schemas.microsoft.com/office/drawing/2014/main" xmlns="" id="{E6DD7520-AA05-47D1-92ED-E5A464F9CD6E}"/>
              </a:ext>
            </a:extLst>
          </p:cNvPr>
          <p:cNvSpPr txBox="1"/>
          <p:nvPr/>
        </p:nvSpPr>
        <p:spPr>
          <a:xfrm>
            <a:off x="3108960" y="2514600"/>
            <a:ext cx="1064715" cy="369332"/>
          </a:xfrm>
          <a:prstGeom prst="rect">
            <a:avLst/>
          </a:prstGeom>
          <a:noFill/>
        </p:spPr>
        <p:txBody>
          <a:bodyPr wrap="none" rtlCol="0">
            <a:spAutoFit/>
          </a:bodyPr>
          <a:lstStyle/>
          <a:p>
            <a:r>
              <a:rPr lang="en-US" dirty="0"/>
              <a:t>-0.9pp/</a:t>
            </a:r>
            <a:r>
              <a:rPr lang="en-US" dirty="0" err="1"/>
              <a:t>yr</a:t>
            </a:r>
            <a:endParaRPr lang="en-US" dirty="0"/>
          </a:p>
        </p:txBody>
      </p:sp>
      <p:sp>
        <p:nvSpPr>
          <p:cNvPr id="8" name="TextBox 7">
            <a:extLst>
              <a:ext uri="{FF2B5EF4-FFF2-40B4-BE49-F238E27FC236}">
                <a16:creationId xmlns:a16="http://schemas.microsoft.com/office/drawing/2014/main" xmlns="" id="{F9B3D509-744A-4F1F-8E3E-EEEAD2490D89}"/>
              </a:ext>
            </a:extLst>
          </p:cNvPr>
          <p:cNvSpPr txBox="1"/>
          <p:nvPr/>
        </p:nvSpPr>
        <p:spPr>
          <a:xfrm>
            <a:off x="5031285" y="3449101"/>
            <a:ext cx="1064715" cy="369332"/>
          </a:xfrm>
          <a:prstGeom prst="rect">
            <a:avLst/>
          </a:prstGeom>
          <a:noFill/>
        </p:spPr>
        <p:txBody>
          <a:bodyPr wrap="none" rtlCol="0">
            <a:spAutoFit/>
          </a:bodyPr>
          <a:lstStyle/>
          <a:p>
            <a:r>
              <a:rPr lang="en-US" dirty="0"/>
              <a:t>-0.5pp/</a:t>
            </a:r>
            <a:r>
              <a:rPr lang="en-US" dirty="0" err="1"/>
              <a:t>yr</a:t>
            </a:r>
            <a:endParaRPr lang="en-US" dirty="0"/>
          </a:p>
        </p:txBody>
      </p:sp>
      <p:sp>
        <p:nvSpPr>
          <p:cNvPr id="9" name="TextBox 8">
            <a:extLst>
              <a:ext uri="{FF2B5EF4-FFF2-40B4-BE49-F238E27FC236}">
                <a16:creationId xmlns:a16="http://schemas.microsoft.com/office/drawing/2014/main" xmlns="" id="{8A342A86-2910-441A-BA83-243AAB52B497}"/>
              </a:ext>
            </a:extLst>
          </p:cNvPr>
          <p:cNvSpPr txBox="1"/>
          <p:nvPr/>
        </p:nvSpPr>
        <p:spPr>
          <a:xfrm>
            <a:off x="8917485" y="3059668"/>
            <a:ext cx="1064715" cy="369332"/>
          </a:xfrm>
          <a:prstGeom prst="rect">
            <a:avLst/>
          </a:prstGeom>
          <a:noFill/>
        </p:spPr>
        <p:txBody>
          <a:bodyPr wrap="none" rtlCol="0">
            <a:spAutoFit/>
          </a:bodyPr>
          <a:lstStyle/>
          <a:p>
            <a:r>
              <a:rPr lang="en-US" dirty="0"/>
              <a:t>-0.7pp/</a:t>
            </a:r>
            <a:r>
              <a:rPr lang="en-US" dirty="0" err="1"/>
              <a:t>yr</a:t>
            </a:r>
            <a:endParaRPr lang="en-US" dirty="0"/>
          </a:p>
        </p:txBody>
      </p:sp>
      <p:sp>
        <p:nvSpPr>
          <p:cNvPr id="10" name="TextBox 9">
            <a:extLst>
              <a:ext uri="{FF2B5EF4-FFF2-40B4-BE49-F238E27FC236}">
                <a16:creationId xmlns:a16="http://schemas.microsoft.com/office/drawing/2014/main" xmlns="" id="{CB0D6BF7-E18A-4DF9-98B7-629196554DDA}"/>
              </a:ext>
            </a:extLst>
          </p:cNvPr>
          <p:cNvSpPr txBox="1"/>
          <p:nvPr/>
        </p:nvSpPr>
        <p:spPr>
          <a:xfrm>
            <a:off x="6691054" y="3633767"/>
            <a:ext cx="1064715" cy="369332"/>
          </a:xfrm>
          <a:prstGeom prst="rect">
            <a:avLst/>
          </a:prstGeom>
          <a:noFill/>
        </p:spPr>
        <p:txBody>
          <a:bodyPr wrap="none" rtlCol="0">
            <a:spAutoFit/>
          </a:bodyPr>
          <a:lstStyle/>
          <a:p>
            <a:r>
              <a:rPr lang="en-US" dirty="0"/>
              <a:t>-0.5pp/</a:t>
            </a:r>
            <a:r>
              <a:rPr lang="en-US" dirty="0" err="1"/>
              <a:t>yr</a:t>
            </a:r>
            <a:endParaRPr lang="en-US" dirty="0"/>
          </a:p>
        </p:txBody>
      </p:sp>
      <p:sp>
        <p:nvSpPr>
          <p:cNvPr id="12" name="TextBox 11">
            <a:extLst>
              <a:ext uri="{FF2B5EF4-FFF2-40B4-BE49-F238E27FC236}">
                <a16:creationId xmlns:a16="http://schemas.microsoft.com/office/drawing/2014/main" xmlns="" id="{4A53AD3A-F542-4832-92D7-41CC26A829AD}"/>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historically, slow dynamic</a:t>
            </a:r>
          </a:p>
        </p:txBody>
      </p:sp>
    </p:spTree>
    <p:extLst>
      <p:ext uri="{BB962C8B-B14F-4D97-AF65-F5344CB8AC3E}">
        <p14:creationId xmlns:p14="http://schemas.microsoft.com/office/powerpoint/2010/main" val="54570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a:extLst>
              <a:ext uri="{FF2B5EF4-FFF2-40B4-BE49-F238E27FC236}">
                <a16:creationId xmlns:a16="http://schemas.microsoft.com/office/drawing/2014/main" xmlns="" id="{5D84510C-3439-4240-A31D-969DDBEA7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430887"/>
            <a:ext cx="48006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xmlns="" id="{E18A1710-561B-43DB-BB33-7C8672E3B4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67" y="1843791"/>
            <a:ext cx="7019894" cy="501421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a:extLst>
              <a:ext uri="{FF2B5EF4-FFF2-40B4-BE49-F238E27FC236}">
                <a16:creationId xmlns:a16="http://schemas.microsoft.com/office/drawing/2014/main" xmlns="" id="{CB75F113-A08F-4D5B-BAA1-BEACFD9EE2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3429001"/>
            <a:ext cx="4800600" cy="3429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11</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Transition from fast to slow dynamics?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1259175" y="999078"/>
            <a:ext cx="4354892" cy="707886"/>
          </a:xfrm>
          <a:prstGeom prst="rect">
            <a:avLst/>
          </a:prstGeom>
          <a:noFill/>
        </p:spPr>
        <p:txBody>
          <a:bodyPr wrap="square" rtlCol="0">
            <a:spAutoFit/>
          </a:bodyPr>
          <a:lstStyle/>
          <a:p>
            <a:r>
              <a:rPr lang="en-US" sz="2000" b="1" dirty="0">
                <a:solidFill>
                  <a:srgbClr val="B00000"/>
                </a:solidFill>
              </a:rPr>
              <a:t>Fast and slow factors in weekly data: FRB NY-Dallas Weekly Economic Index</a:t>
            </a:r>
          </a:p>
        </p:txBody>
      </p:sp>
    </p:spTree>
    <p:extLst>
      <p:ext uri="{BB962C8B-B14F-4D97-AF65-F5344CB8AC3E}">
        <p14:creationId xmlns:p14="http://schemas.microsoft.com/office/powerpoint/2010/main" val="190712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large&#10;&#10;Description automatically generated">
            <a:extLst>
              <a:ext uri="{FF2B5EF4-FFF2-40B4-BE49-F238E27FC236}">
                <a16:creationId xmlns:a16="http://schemas.microsoft.com/office/drawing/2014/main" xmlns="" id="{3A277C48-9F3D-45E2-AE51-F40C384E7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9396" y="416264"/>
            <a:ext cx="9662603" cy="6441735"/>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12</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Stability of monthly comovements?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359764" y="1409075"/>
            <a:ext cx="2429255" cy="400110"/>
          </a:xfrm>
          <a:prstGeom prst="rect">
            <a:avLst/>
          </a:prstGeom>
          <a:noFill/>
        </p:spPr>
        <p:txBody>
          <a:bodyPr wrap="none" rtlCol="0">
            <a:spAutoFit/>
          </a:bodyPr>
          <a:lstStyle/>
          <a:p>
            <a:r>
              <a:rPr lang="en-US" sz="2000" b="1" dirty="0">
                <a:solidFill>
                  <a:srgbClr val="B00000"/>
                </a:solidFill>
              </a:rPr>
              <a:t>Industrial production</a:t>
            </a:r>
          </a:p>
        </p:txBody>
      </p:sp>
    </p:spTree>
    <p:extLst>
      <p:ext uri="{BB962C8B-B14F-4D97-AF65-F5344CB8AC3E}">
        <p14:creationId xmlns:p14="http://schemas.microsoft.com/office/powerpoint/2010/main" val="367465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xmlns="" id="{97279B10-81C4-43B2-88A9-14462346E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258" y="460738"/>
            <a:ext cx="9538741" cy="6359161"/>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13</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Stability of monthly comovements?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359764" y="1409075"/>
            <a:ext cx="1372492" cy="400110"/>
          </a:xfrm>
          <a:prstGeom prst="rect">
            <a:avLst/>
          </a:prstGeom>
          <a:noFill/>
        </p:spPr>
        <p:txBody>
          <a:bodyPr wrap="none" rtlCol="0">
            <a:spAutoFit/>
          </a:bodyPr>
          <a:lstStyle/>
          <a:p>
            <a:r>
              <a:rPr lang="en-US" sz="2000" b="1" dirty="0">
                <a:solidFill>
                  <a:srgbClr val="B00000"/>
                </a:solidFill>
              </a:rPr>
              <a:t>Retail sales</a:t>
            </a:r>
          </a:p>
        </p:txBody>
      </p:sp>
    </p:spTree>
    <p:extLst>
      <p:ext uri="{BB962C8B-B14F-4D97-AF65-F5344CB8AC3E}">
        <p14:creationId xmlns:p14="http://schemas.microsoft.com/office/powerpoint/2010/main" val="4185375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xmlns="" id="{32382AF0-1AFD-4387-AD17-68144A2A70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1331" y="430888"/>
            <a:ext cx="9640669" cy="6427112"/>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14</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Stability of monthly comovements?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359764" y="1409075"/>
            <a:ext cx="2327304" cy="400110"/>
          </a:xfrm>
          <a:prstGeom prst="rect">
            <a:avLst/>
          </a:prstGeom>
          <a:noFill/>
        </p:spPr>
        <p:txBody>
          <a:bodyPr wrap="none" rtlCol="0">
            <a:spAutoFit/>
          </a:bodyPr>
          <a:lstStyle/>
          <a:p>
            <a:r>
              <a:rPr lang="en-US" sz="2000" b="1" dirty="0">
                <a:solidFill>
                  <a:srgbClr val="B00000"/>
                </a:solidFill>
              </a:rPr>
              <a:t>Payroll employment</a:t>
            </a:r>
          </a:p>
        </p:txBody>
      </p:sp>
    </p:spTree>
    <p:extLst>
      <p:ext uri="{BB962C8B-B14F-4D97-AF65-F5344CB8AC3E}">
        <p14:creationId xmlns:p14="http://schemas.microsoft.com/office/powerpoint/2010/main" val="1563891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map&#10;&#10;Description automatically generated">
            <a:extLst>
              <a:ext uri="{FF2B5EF4-FFF2-40B4-BE49-F238E27FC236}">
                <a16:creationId xmlns:a16="http://schemas.microsoft.com/office/drawing/2014/main" xmlns="" id="{F7C3C7A6-BC5B-4398-ABB5-D38DD5CA71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318" y="438878"/>
            <a:ext cx="9628682" cy="6419121"/>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15</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Stability of monthly comovements?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359764" y="1409075"/>
            <a:ext cx="1913665" cy="707886"/>
          </a:xfrm>
          <a:prstGeom prst="rect">
            <a:avLst/>
          </a:prstGeom>
          <a:noFill/>
        </p:spPr>
        <p:txBody>
          <a:bodyPr wrap="none" rtlCol="0">
            <a:spAutoFit/>
          </a:bodyPr>
          <a:lstStyle/>
          <a:p>
            <a:r>
              <a:rPr lang="en-US" sz="2000" b="1" dirty="0">
                <a:solidFill>
                  <a:srgbClr val="B00000"/>
                </a:solidFill>
              </a:rPr>
              <a:t>Unemployment,</a:t>
            </a:r>
          </a:p>
          <a:p>
            <a:r>
              <a:rPr lang="en-US" sz="2000" b="1" dirty="0">
                <a:solidFill>
                  <a:srgbClr val="B00000"/>
                </a:solidFill>
              </a:rPr>
              <a:t>5-14 weeks</a:t>
            </a:r>
          </a:p>
        </p:txBody>
      </p:sp>
    </p:spTree>
    <p:extLst>
      <p:ext uri="{BB962C8B-B14F-4D97-AF65-F5344CB8AC3E}">
        <p14:creationId xmlns:p14="http://schemas.microsoft.com/office/powerpoint/2010/main" val="2223395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able, large, person&#10;&#10;Description automatically generated">
            <a:extLst>
              <a:ext uri="{FF2B5EF4-FFF2-40B4-BE49-F238E27FC236}">
                <a16:creationId xmlns:a16="http://schemas.microsoft.com/office/drawing/2014/main" xmlns="" id="{4E000EE7-D76A-4A38-B537-2B1D6BCE1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8288" y="430758"/>
            <a:ext cx="9583711" cy="6389141"/>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16</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Stability of monthly comovements?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359764" y="1409075"/>
            <a:ext cx="1913665" cy="707886"/>
          </a:xfrm>
          <a:prstGeom prst="rect">
            <a:avLst/>
          </a:prstGeom>
          <a:noFill/>
        </p:spPr>
        <p:txBody>
          <a:bodyPr wrap="none" rtlCol="0">
            <a:spAutoFit/>
          </a:bodyPr>
          <a:lstStyle/>
          <a:p>
            <a:r>
              <a:rPr lang="en-US" sz="2000" b="1" dirty="0">
                <a:solidFill>
                  <a:srgbClr val="B00000"/>
                </a:solidFill>
              </a:rPr>
              <a:t>Unemployment,</a:t>
            </a:r>
          </a:p>
          <a:p>
            <a:r>
              <a:rPr lang="en-US" sz="2000" b="1" dirty="0">
                <a:solidFill>
                  <a:srgbClr val="B00000"/>
                </a:solidFill>
              </a:rPr>
              <a:t>15 – 26 weeks</a:t>
            </a:r>
          </a:p>
        </p:txBody>
      </p:sp>
    </p:spTree>
    <p:extLst>
      <p:ext uri="{BB962C8B-B14F-4D97-AF65-F5344CB8AC3E}">
        <p14:creationId xmlns:p14="http://schemas.microsoft.com/office/powerpoint/2010/main" val="353483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map&#10;&#10;Description automatically generated">
            <a:extLst>
              <a:ext uri="{FF2B5EF4-FFF2-40B4-BE49-F238E27FC236}">
                <a16:creationId xmlns:a16="http://schemas.microsoft.com/office/drawing/2014/main" xmlns="" id="{57FCB419-66D4-45B6-A43A-02480EAC54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3278" y="440752"/>
            <a:ext cx="9568721" cy="6379147"/>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17</a:t>
            </a:fld>
            <a:endParaRPr lang="en-US"/>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Stability of monthly comovements?</a:t>
            </a:r>
          </a:p>
        </p:txBody>
      </p:sp>
      <p:sp>
        <p:nvSpPr>
          <p:cNvPr id="7" name="TextBox 6">
            <a:extLst>
              <a:ext uri="{FF2B5EF4-FFF2-40B4-BE49-F238E27FC236}">
                <a16:creationId xmlns:a16="http://schemas.microsoft.com/office/drawing/2014/main" xmlns="" id="{F69CBC9B-19A7-479E-9025-BE66E886FF19}"/>
              </a:ext>
            </a:extLst>
          </p:cNvPr>
          <p:cNvSpPr txBox="1"/>
          <p:nvPr/>
        </p:nvSpPr>
        <p:spPr>
          <a:xfrm>
            <a:off x="359764" y="1409075"/>
            <a:ext cx="1913665" cy="707886"/>
          </a:xfrm>
          <a:prstGeom prst="rect">
            <a:avLst/>
          </a:prstGeom>
          <a:noFill/>
        </p:spPr>
        <p:txBody>
          <a:bodyPr wrap="none" rtlCol="0">
            <a:spAutoFit/>
          </a:bodyPr>
          <a:lstStyle/>
          <a:p>
            <a:r>
              <a:rPr lang="en-US" sz="2000" b="1" dirty="0">
                <a:solidFill>
                  <a:srgbClr val="B00000"/>
                </a:solidFill>
              </a:rPr>
              <a:t>Unemployment,</a:t>
            </a:r>
          </a:p>
          <a:p>
            <a:r>
              <a:rPr lang="en-US" sz="2000" b="1" dirty="0">
                <a:solidFill>
                  <a:srgbClr val="B00000"/>
                </a:solidFill>
              </a:rPr>
              <a:t>27+ weeks</a:t>
            </a:r>
          </a:p>
        </p:txBody>
      </p:sp>
    </p:spTree>
    <p:extLst>
      <p:ext uri="{BB962C8B-B14F-4D97-AF65-F5344CB8AC3E}">
        <p14:creationId xmlns:p14="http://schemas.microsoft.com/office/powerpoint/2010/main" val="2131174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xmlns="" id="{5228A58C-0288-4276-B1FF-AE26129E3C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1137" y="3667905"/>
            <a:ext cx="4382124" cy="3190095"/>
          </a:xfrm>
          <a:prstGeom prst="rect">
            <a:avLst/>
          </a:prstGeom>
        </p:spPr>
      </p:pic>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18</a:t>
            </a:fld>
            <a:endParaRPr lang="en-US"/>
          </a:p>
        </p:txBody>
      </p:sp>
      <p:pic>
        <p:nvPicPr>
          <p:cNvPr id="5" name="Picture 4" descr="A close up of a map&#10;&#10;Description automatically generated">
            <a:extLst>
              <a:ext uri="{FF2B5EF4-FFF2-40B4-BE49-F238E27FC236}">
                <a16:creationId xmlns:a16="http://schemas.microsoft.com/office/drawing/2014/main" xmlns="" id="{8685DE1C-D60A-4221-B2E0-9A9850E77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138" y="430887"/>
            <a:ext cx="4382123" cy="3190095"/>
          </a:xfrm>
          <a:prstGeom prst="rect">
            <a:avLst/>
          </a:prstGeom>
        </p:spPr>
      </p:pic>
      <p:sp>
        <p:nvSpPr>
          <p:cNvPr id="6" name="TextBox 5">
            <a:extLst>
              <a:ext uri="{FF2B5EF4-FFF2-40B4-BE49-F238E27FC236}">
                <a16:creationId xmlns:a16="http://schemas.microsoft.com/office/drawing/2014/main" xmlns="" id="{728C12F1-4D51-4F7B-8BF5-9699EC42DC48}"/>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Concluding remarks</a:t>
            </a:r>
          </a:p>
        </p:txBody>
      </p:sp>
      <p:sp>
        <p:nvSpPr>
          <p:cNvPr id="8" name="TextBox 7">
            <a:extLst>
              <a:ext uri="{FF2B5EF4-FFF2-40B4-BE49-F238E27FC236}">
                <a16:creationId xmlns:a16="http://schemas.microsoft.com/office/drawing/2014/main" xmlns="" id="{86606E5B-6B93-4519-A02F-1FF7F66ECDC1}"/>
              </a:ext>
            </a:extLst>
          </p:cNvPr>
          <p:cNvSpPr txBox="1"/>
          <p:nvPr/>
        </p:nvSpPr>
        <p:spPr>
          <a:xfrm>
            <a:off x="704539" y="964105"/>
            <a:ext cx="5786202" cy="2739211"/>
          </a:xfrm>
          <a:prstGeom prst="rect">
            <a:avLst/>
          </a:prstGeom>
          <a:noFill/>
        </p:spPr>
        <p:txBody>
          <a:bodyPr wrap="square" rtlCol="0">
            <a:spAutoFit/>
          </a:bodyPr>
          <a:lstStyle/>
          <a:p>
            <a:r>
              <a:rPr lang="en-US" sz="2000" b="1" dirty="0">
                <a:solidFill>
                  <a:srgbClr val="B00000"/>
                </a:solidFill>
              </a:rPr>
              <a:t>There has been a lot of speculation on long-term consequences of the COVID-19 recession</a:t>
            </a:r>
          </a:p>
          <a:p>
            <a:pPr marL="342900" indent="-342900">
              <a:buFont typeface="Arial" panose="020B0604020202020204" pitchFamily="34" charset="0"/>
              <a:buChar char="•"/>
            </a:pPr>
            <a:r>
              <a:rPr lang="en-US" dirty="0"/>
              <a:t>Productivity growth</a:t>
            </a:r>
          </a:p>
          <a:p>
            <a:pPr marL="342900" indent="-342900">
              <a:buFont typeface="Arial" panose="020B0604020202020204" pitchFamily="34" charset="0"/>
              <a:buChar char="•"/>
            </a:pPr>
            <a:r>
              <a:rPr lang="en-US" dirty="0"/>
              <a:t>Labor force participation</a:t>
            </a:r>
          </a:p>
          <a:p>
            <a:pPr marL="342900" indent="-342900">
              <a:buFont typeface="Arial" panose="020B0604020202020204" pitchFamily="34" charset="0"/>
              <a:buChar char="•"/>
            </a:pPr>
            <a:r>
              <a:rPr lang="en-US" dirty="0"/>
              <a:t>Major sectoral shifts?</a:t>
            </a:r>
          </a:p>
          <a:p>
            <a:pPr marL="342900" indent="-342900">
              <a:buFont typeface="Arial" panose="020B0604020202020204" pitchFamily="34" charset="0"/>
              <a:buChar char="•"/>
            </a:pPr>
            <a:r>
              <a:rPr lang="en-US" dirty="0"/>
              <a:t>Structure of the workplace?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2000" b="1" dirty="0">
                <a:solidFill>
                  <a:srgbClr val="B00000"/>
                </a:solidFill>
              </a:rPr>
              <a:t>To me, this speculation seems premature</a:t>
            </a:r>
            <a:endParaRPr lang="en-US" sz="2000" dirty="0"/>
          </a:p>
        </p:txBody>
      </p:sp>
    </p:spTree>
    <p:extLst>
      <p:ext uri="{BB962C8B-B14F-4D97-AF65-F5344CB8AC3E}">
        <p14:creationId xmlns:p14="http://schemas.microsoft.com/office/powerpoint/2010/main" val="3048160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endParaRPr lang="en-US" sz="2200" dirty="0">
              <a:solidFill>
                <a:schemeClr val="bg1"/>
              </a:solidFill>
            </a:endParaRP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19</a:t>
            </a:fld>
            <a:endParaRPr lang="en-US"/>
          </a:p>
        </p:txBody>
      </p:sp>
      <p:sp>
        <p:nvSpPr>
          <p:cNvPr id="12" name="TextBox 11">
            <a:extLst>
              <a:ext uri="{FF2B5EF4-FFF2-40B4-BE49-F238E27FC236}">
                <a16:creationId xmlns:a16="http://schemas.microsoft.com/office/drawing/2014/main" xmlns="" id="{BA53C6B2-C05A-4585-9022-DF7A88974BC3}"/>
              </a:ext>
            </a:extLst>
          </p:cNvPr>
          <p:cNvSpPr txBox="1"/>
          <p:nvPr/>
        </p:nvSpPr>
        <p:spPr>
          <a:xfrm>
            <a:off x="4883460" y="3429000"/>
            <a:ext cx="2145139" cy="430887"/>
          </a:xfrm>
          <a:prstGeom prst="rect">
            <a:avLst/>
          </a:prstGeom>
          <a:noFill/>
        </p:spPr>
        <p:txBody>
          <a:bodyPr wrap="none" rtlCol="0">
            <a:spAutoFit/>
          </a:bodyPr>
          <a:lstStyle/>
          <a:p>
            <a:r>
              <a:rPr lang="en-US" sz="2200" b="1" dirty="0">
                <a:solidFill>
                  <a:srgbClr val="B00000"/>
                </a:solidFill>
              </a:rPr>
              <a:t>Additional Slides</a:t>
            </a:r>
          </a:p>
        </p:txBody>
      </p:sp>
    </p:spTree>
    <p:extLst>
      <p:ext uri="{BB962C8B-B14F-4D97-AF65-F5344CB8AC3E}">
        <p14:creationId xmlns:p14="http://schemas.microsoft.com/office/powerpoint/2010/main" val="2736024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decline in activity is largely an endogenous response to the spread of the virus</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2</a:t>
            </a:fld>
            <a:endParaRPr lang="en-US"/>
          </a:p>
        </p:txBody>
      </p:sp>
      <p:sp>
        <p:nvSpPr>
          <p:cNvPr id="4" name="TextBox 3">
            <a:extLst>
              <a:ext uri="{FF2B5EF4-FFF2-40B4-BE49-F238E27FC236}">
                <a16:creationId xmlns:a16="http://schemas.microsoft.com/office/drawing/2014/main" xmlns="" id="{16562435-9AB5-41F6-861B-70F9B2B97F96}"/>
              </a:ext>
            </a:extLst>
          </p:cNvPr>
          <p:cNvSpPr txBox="1"/>
          <p:nvPr/>
        </p:nvSpPr>
        <p:spPr>
          <a:xfrm>
            <a:off x="788137" y="705177"/>
            <a:ext cx="10261937" cy="5447645"/>
          </a:xfrm>
          <a:prstGeom prst="rect">
            <a:avLst/>
          </a:prstGeom>
          <a:noFill/>
        </p:spPr>
        <p:txBody>
          <a:bodyPr wrap="square" rtlCol="0">
            <a:spAutoFit/>
          </a:bodyPr>
          <a:lstStyle/>
          <a:p>
            <a:r>
              <a:rPr lang="en-US" sz="2000" b="1" dirty="0">
                <a:solidFill>
                  <a:srgbClr val="B00000"/>
                </a:solidFill>
              </a:rPr>
              <a:t>There is now a consensus that the low levels of economic activity are largely an endogenous response to the spread of the virus, and threat of infection and deaths, not the result of business closure orders.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are exceptions where orders bind</a:t>
            </a:r>
          </a:p>
          <a:p>
            <a:pPr marL="742950" lvl="1" indent="-285750">
              <a:buFont typeface="Wingdings" panose="05000000000000000000" pitchFamily="2" charset="2"/>
              <a:buChar char="§"/>
            </a:pPr>
            <a:r>
              <a:rPr lang="en-US" sz="1600" dirty="0"/>
              <a:t>School closing/reopenings</a:t>
            </a:r>
          </a:p>
          <a:p>
            <a:pPr marL="742950" lvl="1" indent="-285750">
              <a:buFont typeface="Wingdings" panose="05000000000000000000" pitchFamily="2" charset="2"/>
              <a:buChar char="§"/>
            </a:pPr>
            <a:r>
              <a:rPr lang="en-US" sz="1600" dirty="0"/>
              <a:t>Closings keep bars closed, but reopenings don’t ensure customers return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implication is that a recovery hinges on controlling the virus, not merely lifting shutdown orders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Selected papers (US data)…</a:t>
            </a:r>
          </a:p>
          <a:p>
            <a:pPr lvl="2" indent="-457200"/>
            <a:r>
              <a:rPr lang="en-US" sz="1600" dirty="0"/>
              <a:t>Bartik, Bertrand, Lin, Rothstein, and Unrath (2020) (hours, mobility)</a:t>
            </a:r>
          </a:p>
          <a:p>
            <a:pPr lvl="2" indent="-457200"/>
            <a:r>
              <a:rPr lang="en-US" sz="1600" dirty="0"/>
              <a:t>Chetty, Friedman, Hendren, </a:t>
            </a:r>
            <a:r>
              <a:rPr lang="en-US" sz="1600" dirty="0" err="1"/>
              <a:t>Stepner</a:t>
            </a:r>
            <a:r>
              <a:rPr lang="en-US" sz="1600" dirty="0"/>
              <a:t> et al (2020) (spending)</a:t>
            </a:r>
          </a:p>
          <a:p>
            <a:pPr lvl="2" indent="-457200"/>
            <a:r>
              <a:rPr lang="en-US" sz="1600" dirty="0"/>
              <a:t>Coibion, Gorodnichenko, Weber (2020) (Nielsen spending)</a:t>
            </a:r>
          </a:p>
          <a:p>
            <a:pPr lvl="2" indent="-457200"/>
            <a:r>
              <a:rPr lang="en-US" sz="1600" dirty="0" err="1"/>
              <a:t>Goolsbee</a:t>
            </a:r>
            <a:r>
              <a:rPr lang="en-US" sz="1600" dirty="0"/>
              <a:t> and Syverson (2020) (business foot traffic – </a:t>
            </a:r>
            <a:r>
              <a:rPr lang="en-US" sz="1600" dirty="0" err="1"/>
              <a:t>Safegraph</a:t>
            </a:r>
            <a:r>
              <a:rPr lang="en-US" sz="1600" dirty="0"/>
              <a:t>)</a:t>
            </a:r>
          </a:p>
          <a:p>
            <a:pPr lvl="2" indent="-457200"/>
            <a:r>
              <a:rPr lang="en-US" sz="1600" dirty="0"/>
              <a:t>Gupta et al (2020a, b, c) (mobility, employment)</a:t>
            </a:r>
          </a:p>
          <a:p>
            <a:pPr lvl="2" indent="-457200"/>
            <a:r>
              <a:rPr lang="en-US" sz="1600" dirty="0"/>
              <a:t>Kahn, Lange, </a:t>
            </a:r>
            <a:r>
              <a:rPr lang="en-US" sz="1600" dirty="0" err="1"/>
              <a:t>Wiczer</a:t>
            </a:r>
            <a:r>
              <a:rPr lang="en-US" sz="1600" dirty="0"/>
              <a:t> (2020) (vacancies, UI claims)</a:t>
            </a:r>
          </a:p>
          <a:p>
            <a:pPr lvl="2" indent="-457200"/>
            <a:r>
              <a:rPr lang="en-US" sz="1600" dirty="0"/>
              <a:t>Lin and Meissner (2020) (cases, employment)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And a couple of charts:</a:t>
            </a:r>
          </a:p>
        </p:txBody>
      </p:sp>
    </p:spTree>
    <p:extLst>
      <p:ext uri="{BB962C8B-B14F-4D97-AF65-F5344CB8AC3E}">
        <p14:creationId xmlns:p14="http://schemas.microsoft.com/office/powerpoint/2010/main" val="94980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Cases and deaths through July 10</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20</a:t>
            </a:fld>
            <a:endParaRPr lang="en-US"/>
          </a:p>
        </p:txBody>
      </p:sp>
      <p:sp>
        <p:nvSpPr>
          <p:cNvPr id="12" name="TextBox 11">
            <a:extLst>
              <a:ext uri="{FF2B5EF4-FFF2-40B4-BE49-F238E27FC236}">
                <a16:creationId xmlns:a16="http://schemas.microsoft.com/office/drawing/2014/main" xmlns="" id="{BA53C6B2-C05A-4585-9022-DF7A88974BC3}"/>
              </a:ext>
            </a:extLst>
          </p:cNvPr>
          <p:cNvSpPr txBox="1"/>
          <p:nvPr/>
        </p:nvSpPr>
        <p:spPr>
          <a:xfrm>
            <a:off x="5218740" y="547027"/>
            <a:ext cx="1754519" cy="430887"/>
          </a:xfrm>
          <a:prstGeom prst="rect">
            <a:avLst/>
          </a:prstGeom>
          <a:noFill/>
        </p:spPr>
        <p:txBody>
          <a:bodyPr wrap="none" rtlCol="0">
            <a:spAutoFit/>
          </a:bodyPr>
          <a:lstStyle/>
          <a:p>
            <a:r>
              <a:rPr lang="en-US" sz="2200" b="1" dirty="0">
                <a:solidFill>
                  <a:srgbClr val="B00000"/>
                </a:solidFill>
              </a:rPr>
              <a:t>United States</a:t>
            </a:r>
          </a:p>
        </p:txBody>
      </p:sp>
      <p:pic>
        <p:nvPicPr>
          <p:cNvPr id="5" name="Picture 4" descr="A close up of a map&#10;&#10;Description automatically generated">
            <a:extLst>
              <a:ext uri="{FF2B5EF4-FFF2-40B4-BE49-F238E27FC236}">
                <a16:creationId xmlns:a16="http://schemas.microsoft.com/office/drawing/2014/main" xmlns="" id="{97B44E47-4F64-4990-A401-63E40193B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33" y="977914"/>
            <a:ext cx="8077271" cy="5880086"/>
          </a:xfrm>
          <a:prstGeom prst="rect">
            <a:avLst/>
          </a:prstGeom>
        </p:spPr>
      </p:pic>
    </p:spTree>
    <p:extLst>
      <p:ext uri="{BB962C8B-B14F-4D97-AF65-F5344CB8AC3E}">
        <p14:creationId xmlns:p14="http://schemas.microsoft.com/office/powerpoint/2010/main" val="364410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WSJ Macro forecasts</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21</a:t>
            </a:fld>
            <a:endParaRPr lang="en-US"/>
          </a:p>
        </p:txBody>
      </p:sp>
      <p:pic>
        <p:nvPicPr>
          <p:cNvPr id="6" name="Picture 5" descr="A close up of a map&#10;&#10;Description automatically generated">
            <a:extLst>
              <a:ext uri="{FF2B5EF4-FFF2-40B4-BE49-F238E27FC236}">
                <a16:creationId xmlns:a16="http://schemas.microsoft.com/office/drawing/2014/main" xmlns="" id="{FB26B9D5-5EB5-4E2C-BD8A-DB146D3D3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01" y="1639194"/>
            <a:ext cx="3922837" cy="2855744"/>
          </a:xfrm>
          <a:prstGeom prst="rect">
            <a:avLst/>
          </a:prstGeom>
        </p:spPr>
      </p:pic>
      <p:pic>
        <p:nvPicPr>
          <p:cNvPr id="8" name="Picture 7" descr="A close up of a map&#10;&#10;Description automatically generated">
            <a:extLst>
              <a:ext uri="{FF2B5EF4-FFF2-40B4-BE49-F238E27FC236}">
                <a16:creationId xmlns:a16="http://schemas.microsoft.com/office/drawing/2014/main" xmlns="" id="{0D875EB8-F838-45EB-A4F1-EC156CF505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5992" y="1642925"/>
            <a:ext cx="3922835" cy="2855743"/>
          </a:xfrm>
          <a:prstGeom prst="rect">
            <a:avLst/>
          </a:prstGeom>
        </p:spPr>
      </p:pic>
      <p:pic>
        <p:nvPicPr>
          <p:cNvPr id="11" name="Picture 10" descr="A close up of a map&#10;&#10;Description automatically generated">
            <a:extLst>
              <a:ext uri="{FF2B5EF4-FFF2-40B4-BE49-F238E27FC236}">
                <a16:creationId xmlns:a16="http://schemas.microsoft.com/office/drawing/2014/main" xmlns="" id="{7BC1E4A0-5AE2-4AD2-AE15-86258C922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1" y="1640259"/>
            <a:ext cx="3922835" cy="2855743"/>
          </a:xfrm>
          <a:prstGeom prst="rect">
            <a:avLst/>
          </a:prstGeom>
        </p:spPr>
      </p:pic>
    </p:spTree>
    <p:extLst>
      <p:ext uri="{BB962C8B-B14F-4D97-AF65-F5344CB8AC3E}">
        <p14:creationId xmlns:p14="http://schemas.microsoft.com/office/powerpoint/2010/main" val="292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8B22FBD-B1EE-4845-B54B-E079AF20A915}"/>
              </a:ext>
            </a:extLst>
          </p:cNvPr>
          <p:cNvPicPr>
            <a:picLocks noChangeAspect="1"/>
          </p:cNvPicPr>
          <p:nvPr/>
        </p:nvPicPr>
        <p:blipFill rotWithShape="1">
          <a:blip r:embed="rId3"/>
          <a:srcRect t="17429" r="2722"/>
          <a:stretch/>
        </p:blipFill>
        <p:spPr>
          <a:xfrm>
            <a:off x="5759878" y="1514243"/>
            <a:ext cx="6407760" cy="3417125"/>
          </a:xfrm>
          <a:prstGeom prst="rect">
            <a:avLst/>
          </a:prstGeom>
        </p:spPr>
      </p:pic>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decline in activity is largely an endogenous response to the spread of the virus</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3</a:t>
            </a:fld>
            <a:endParaRPr lang="en-US"/>
          </a:p>
        </p:txBody>
      </p:sp>
      <p:sp>
        <p:nvSpPr>
          <p:cNvPr id="7" name="TextBox 6">
            <a:extLst>
              <a:ext uri="{FF2B5EF4-FFF2-40B4-BE49-F238E27FC236}">
                <a16:creationId xmlns:a16="http://schemas.microsoft.com/office/drawing/2014/main" xmlns="" id="{EB0CB28C-2354-4B99-8109-709DE401C33F}"/>
              </a:ext>
            </a:extLst>
          </p:cNvPr>
          <p:cNvSpPr txBox="1"/>
          <p:nvPr/>
        </p:nvSpPr>
        <p:spPr>
          <a:xfrm>
            <a:off x="6971319" y="5051369"/>
            <a:ext cx="4619933" cy="584775"/>
          </a:xfrm>
          <a:prstGeom prst="rect">
            <a:avLst/>
          </a:prstGeom>
          <a:noFill/>
        </p:spPr>
        <p:txBody>
          <a:bodyPr wrap="square" rtlCol="0">
            <a:spAutoFit/>
          </a:bodyPr>
          <a:lstStyle/>
          <a:p>
            <a:pPr algn="ctr"/>
            <a:r>
              <a:rPr lang="en-US" dirty="0">
                <a:solidFill>
                  <a:srgbClr val="B00000"/>
                </a:solidFill>
              </a:rPr>
              <a:t>Spending and official re-openings</a:t>
            </a:r>
          </a:p>
          <a:p>
            <a:r>
              <a:rPr lang="en-US" sz="1400" dirty="0"/>
              <a:t>Source: Chetty et al. (2020))</a:t>
            </a:r>
          </a:p>
        </p:txBody>
      </p:sp>
      <p:pic>
        <p:nvPicPr>
          <p:cNvPr id="8" name="Picture 7">
            <a:extLst>
              <a:ext uri="{FF2B5EF4-FFF2-40B4-BE49-F238E27FC236}">
                <a16:creationId xmlns:a16="http://schemas.microsoft.com/office/drawing/2014/main" xmlns="" id="{FC15F110-2DAF-4E6E-9C0B-64EA3DBA391C}"/>
              </a:ext>
            </a:extLst>
          </p:cNvPr>
          <p:cNvPicPr>
            <a:picLocks noChangeAspect="1"/>
          </p:cNvPicPr>
          <p:nvPr/>
        </p:nvPicPr>
        <p:blipFill>
          <a:blip r:embed="rId4"/>
          <a:stretch>
            <a:fillRect/>
          </a:stretch>
        </p:blipFill>
        <p:spPr>
          <a:xfrm>
            <a:off x="0" y="1514244"/>
            <a:ext cx="5685127" cy="3417125"/>
          </a:xfrm>
          <a:prstGeom prst="rect">
            <a:avLst/>
          </a:prstGeom>
        </p:spPr>
      </p:pic>
    </p:spTree>
    <p:extLst>
      <p:ext uri="{BB962C8B-B14F-4D97-AF65-F5344CB8AC3E}">
        <p14:creationId xmlns:p14="http://schemas.microsoft.com/office/powerpoint/2010/main" val="127192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Cases and deaths through July 21</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4</a:t>
            </a:fld>
            <a:endParaRPr lang="en-US"/>
          </a:p>
        </p:txBody>
      </p:sp>
      <p:sp>
        <p:nvSpPr>
          <p:cNvPr id="11" name="TextBox 10">
            <a:extLst>
              <a:ext uri="{FF2B5EF4-FFF2-40B4-BE49-F238E27FC236}">
                <a16:creationId xmlns:a16="http://schemas.microsoft.com/office/drawing/2014/main" xmlns="" id="{A42FAE42-31A0-4121-9142-4ADE5D80C2C4}"/>
              </a:ext>
            </a:extLst>
          </p:cNvPr>
          <p:cNvSpPr txBox="1"/>
          <p:nvPr/>
        </p:nvSpPr>
        <p:spPr>
          <a:xfrm>
            <a:off x="689309" y="1086762"/>
            <a:ext cx="5040932" cy="369332"/>
          </a:xfrm>
          <a:prstGeom prst="rect">
            <a:avLst/>
          </a:prstGeom>
          <a:noFill/>
        </p:spPr>
        <p:txBody>
          <a:bodyPr wrap="none" rtlCol="0">
            <a:spAutoFit/>
          </a:bodyPr>
          <a:lstStyle/>
          <a:p>
            <a:r>
              <a:rPr lang="en-US" b="1" dirty="0">
                <a:solidFill>
                  <a:srgbClr val="B00000"/>
                </a:solidFill>
              </a:rPr>
              <a:t>New York, New Jersey, Connecticut, Massachusetts</a:t>
            </a:r>
          </a:p>
        </p:txBody>
      </p:sp>
      <p:sp>
        <p:nvSpPr>
          <p:cNvPr id="12" name="TextBox 11">
            <a:extLst>
              <a:ext uri="{FF2B5EF4-FFF2-40B4-BE49-F238E27FC236}">
                <a16:creationId xmlns:a16="http://schemas.microsoft.com/office/drawing/2014/main" xmlns="" id="{BA53C6B2-C05A-4585-9022-DF7A88974BC3}"/>
              </a:ext>
            </a:extLst>
          </p:cNvPr>
          <p:cNvSpPr txBox="1"/>
          <p:nvPr/>
        </p:nvSpPr>
        <p:spPr>
          <a:xfrm>
            <a:off x="8382754" y="1086762"/>
            <a:ext cx="1277016" cy="369332"/>
          </a:xfrm>
          <a:prstGeom prst="rect">
            <a:avLst/>
          </a:prstGeom>
          <a:noFill/>
        </p:spPr>
        <p:txBody>
          <a:bodyPr wrap="none" rtlCol="0">
            <a:spAutoFit/>
          </a:bodyPr>
          <a:lstStyle/>
          <a:p>
            <a:r>
              <a:rPr lang="en-US" b="1" dirty="0">
                <a:solidFill>
                  <a:srgbClr val="B00000"/>
                </a:solidFill>
              </a:rPr>
              <a:t>Rest of U.S.</a:t>
            </a:r>
          </a:p>
        </p:txBody>
      </p:sp>
      <p:pic>
        <p:nvPicPr>
          <p:cNvPr id="6" name="Picture 5" descr="A close up of a map&#10;&#10;Description automatically generated">
            <a:extLst>
              <a:ext uri="{FF2B5EF4-FFF2-40B4-BE49-F238E27FC236}">
                <a16:creationId xmlns:a16="http://schemas.microsoft.com/office/drawing/2014/main" xmlns="" id="{59E5AB12-702F-4251-8FA9-F058864A58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24357"/>
            <a:ext cx="6029183" cy="4389120"/>
          </a:xfrm>
          <a:prstGeom prst="rect">
            <a:avLst/>
          </a:prstGeom>
        </p:spPr>
      </p:pic>
      <p:pic>
        <p:nvPicPr>
          <p:cNvPr id="9" name="Picture 8" descr="A close up of a map&#10;&#10;Description automatically generated">
            <a:extLst>
              <a:ext uri="{FF2B5EF4-FFF2-40B4-BE49-F238E27FC236}">
                <a16:creationId xmlns:a16="http://schemas.microsoft.com/office/drawing/2014/main" xmlns="" id="{147E06A1-2F7B-4940-BF1D-E0CF7FB1E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1680" y="1456094"/>
            <a:ext cx="6260320" cy="4557383"/>
          </a:xfrm>
          <a:prstGeom prst="rect">
            <a:avLst/>
          </a:prstGeom>
        </p:spPr>
      </p:pic>
    </p:spTree>
    <p:extLst>
      <p:ext uri="{BB962C8B-B14F-4D97-AF65-F5344CB8AC3E}">
        <p14:creationId xmlns:p14="http://schemas.microsoft.com/office/powerpoint/2010/main" val="3315601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Cases and deaths through July 21</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5</a:t>
            </a:fld>
            <a:endParaRPr lang="en-US"/>
          </a:p>
        </p:txBody>
      </p:sp>
      <p:pic>
        <p:nvPicPr>
          <p:cNvPr id="6" name="Picture 5" descr="A close up of a map&#10;&#10;Description automatically generated">
            <a:extLst>
              <a:ext uri="{FF2B5EF4-FFF2-40B4-BE49-F238E27FC236}">
                <a16:creationId xmlns:a16="http://schemas.microsoft.com/office/drawing/2014/main" xmlns="" id="{4A326D59-B446-424A-A536-D4104B4F8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595"/>
            <a:ext cx="4145063" cy="3017520"/>
          </a:xfrm>
          <a:prstGeom prst="rect">
            <a:avLst/>
          </a:prstGeom>
        </p:spPr>
      </p:pic>
      <p:pic>
        <p:nvPicPr>
          <p:cNvPr id="9" name="Picture 8" descr="A screenshot of a map&#10;&#10;Description automatically generated">
            <a:extLst>
              <a:ext uri="{FF2B5EF4-FFF2-40B4-BE49-F238E27FC236}">
                <a16:creationId xmlns:a16="http://schemas.microsoft.com/office/drawing/2014/main" xmlns="" id="{55D83111-8362-4700-BC48-73E11A7771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47653" y="605207"/>
            <a:ext cx="4145063" cy="3017520"/>
          </a:xfrm>
          <a:prstGeom prst="rect">
            <a:avLst/>
          </a:prstGeom>
        </p:spPr>
      </p:pic>
      <p:pic>
        <p:nvPicPr>
          <p:cNvPr id="11" name="Picture 10" descr="A close up of a map&#10;&#10;Description automatically generated">
            <a:extLst>
              <a:ext uri="{FF2B5EF4-FFF2-40B4-BE49-F238E27FC236}">
                <a16:creationId xmlns:a16="http://schemas.microsoft.com/office/drawing/2014/main" xmlns="" id="{E19F8C0E-13C5-4A74-97F1-59EF200712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6937" y="592031"/>
            <a:ext cx="4145063" cy="3017520"/>
          </a:xfrm>
          <a:prstGeom prst="rect">
            <a:avLst/>
          </a:prstGeom>
        </p:spPr>
      </p:pic>
      <p:pic>
        <p:nvPicPr>
          <p:cNvPr id="14" name="Picture 13" descr="A close up of a map&#10;&#10;Description automatically generated">
            <a:extLst>
              <a:ext uri="{FF2B5EF4-FFF2-40B4-BE49-F238E27FC236}">
                <a16:creationId xmlns:a16="http://schemas.microsoft.com/office/drawing/2014/main" xmlns="" id="{F0A34C47-42AB-4F30-B5CC-C4FEC0E49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833674"/>
            <a:ext cx="4145063" cy="3017520"/>
          </a:xfrm>
          <a:prstGeom prst="rect">
            <a:avLst/>
          </a:prstGeom>
        </p:spPr>
      </p:pic>
      <p:pic>
        <p:nvPicPr>
          <p:cNvPr id="18" name="Picture 17" descr="A close up of a map&#10;&#10;Description automatically generated">
            <a:extLst>
              <a:ext uri="{FF2B5EF4-FFF2-40B4-BE49-F238E27FC236}">
                <a16:creationId xmlns:a16="http://schemas.microsoft.com/office/drawing/2014/main" xmlns="" id="{116E0D46-F4D6-4D4C-B777-F9337887AF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1873" y="3826868"/>
            <a:ext cx="4145063" cy="3017520"/>
          </a:xfrm>
          <a:prstGeom prst="rect">
            <a:avLst/>
          </a:prstGeom>
        </p:spPr>
      </p:pic>
      <p:pic>
        <p:nvPicPr>
          <p:cNvPr id="21" name="Picture 20" descr="A close up of a map&#10;&#10;Description automatically generated">
            <a:extLst>
              <a:ext uri="{FF2B5EF4-FFF2-40B4-BE49-F238E27FC236}">
                <a16:creationId xmlns:a16="http://schemas.microsoft.com/office/drawing/2014/main" xmlns="" id="{3117593E-4725-4494-97D3-E65482B2A65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46936" y="3840480"/>
            <a:ext cx="4145063" cy="3017520"/>
          </a:xfrm>
          <a:prstGeom prst="rect">
            <a:avLst/>
          </a:prstGeom>
        </p:spPr>
      </p:pic>
    </p:spTree>
    <p:extLst>
      <p:ext uri="{BB962C8B-B14F-4D97-AF65-F5344CB8AC3E}">
        <p14:creationId xmlns:p14="http://schemas.microsoft.com/office/powerpoint/2010/main" val="4188280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E4A0B5A-C8B4-4C84-B1F7-6F168A9C36E3}"/>
              </a:ext>
            </a:extLst>
          </p:cNvPr>
          <p:cNvPicPr>
            <a:picLocks noChangeAspect="1"/>
          </p:cNvPicPr>
          <p:nvPr/>
        </p:nvPicPr>
        <p:blipFill rotWithShape="1">
          <a:blip r:embed="rId4"/>
          <a:srcRect t="19594" b="11168"/>
          <a:stretch/>
        </p:blipFill>
        <p:spPr>
          <a:xfrm>
            <a:off x="338149" y="191746"/>
            <a:ext cx="11370025" cy="3007529"/>
          </a:xfrm>
          <a:prstGeom prst="rect">
            <a:avLst/>
          </a:prstGeom>
        </p:spPr>
      </p:pic>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Estimates of </a:t>
            </a:r>
            <a:r>
              <a:rPr lang="en-US" sz="2200" i="1" dirty="0" err="1">
                <a:solidFill>
                  <a:schemeClr val="bg1"/>
                </a:solidFill>
              </a:rPr>
              <a:t>R</a:t>
            </a:r>
            <a:r>
              <a:rPr lang="en-US" sz="2200" i="1" baseline="30000" dirty="0" err="1">
                <a:solidFill>
                  <a:schemeClr val="bg1"/>
                </a:solidFill>
              </a:rPr>
              <a:t>effective</a:t>
            </a:r>
            <a:r>
              <a:rPr lang="en-US" sz="2200" dirty="0">
                <a:solidFill>
                  <a:schemeClr val="bg1"/>
                </a:solidFill>
              </a:rPr>
              <a:t>(t) = </a:t>
            </a:r>
            <a:r>
              <a:rPr lang="en-US" sz="2200" i="1" dirty="0">
                <a:solidFill>
                  <a:schemeClr val="bg1"/>
                </a:solidFill>
              </a:rPr>
              <a:t>R</a:t>
            </a:r>
            <a:r>
              <a:rPr lang="en-US" sz="2200" baseline="-25000" dirty="0">
                <a:solidFill>
                  <a:schemeClr val="bg1"/>
                </a:solidFill>
              </a:rPr>
              <a:t>0</a:t>
            </a:r>
            <a:r>
              <a:rPr lang="en-US" sz="2200" dirty="0">
                <a:solidFill>
                  <a:schemeClr val="bg1"/>
                </a:solidFill>
              </a:rPr>
              <a:t>(t) x (</a:t>
            </a:r>
            <a:r>
              <a:rPr lang="en-US" sz="2200" i="1" dirty="0">
                <a:solidFill>
                  <a:schemeClr val="bg1"/>
                </a:solidFill>
              </a:rPr>
              <a:t>S</a:t>
            </a:r>
            <a:r>
              <a:rPr lang="en-US" sz="2200" dirty="0">
                <a:solidFill>
                  <a:schemeClr val="bg1"/>
                </a:solidFill>
              </a:rPr>
              <a:t>/</a:t>
            </a:r>
            <a:r>
              <a:rPr lang="en-US" sz="2200" i="1" dirty="0">
                <a:solidFill>
                  <a:schemeClr val="bg1"/>
                </a:solidFill>
              </a:rPr>
              <a:t>N</a:t>
            </a:r>
            <a:r>
              <a:rPr lang="en-US" sz="2200" dirty="0">
                <a:solidFill>
                  <a:schemeClr val="bg1"/>
                </a:solidFill>
              </a:rPr>
              <a:t>) </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6</a:t>
            </a:fld>
            <a:endParaRPr lang="en-US"/>
          </a:p>
        </p:txBody>
      </p:sp>
      <p:sp>
        <p:nvSpPr>
          <p:cNvPr id="5" name="TextBox 4">
            <a:extLst>
              <a:ext uri="{FF2B5EF4-FFF2-40B4-BE49-F238E27FC236}">
                <a16:creationId xmlns:a16="http://schemas.microsoft.com/office/drawing/2014/main" xmlns="" id="{64200AC3-0CB4-4315-98D0-165CF5DB5B5A}"/>
              </a:ext>
            </a:extLst>
          </p:cNvPr>
          <p:cNvSpPr txBox="1"/>
          <p:nvPr/>
        </p:nvSpPr>
        <p:spPr>
          <a:xfrm>
            <a:off x="689204" y="661192"/>
            <a:ext cx="3068982" cy="338554"/>
          </a:xfrm>
          <a:prstGeom prst="rect">
            <a:avLst/>
          </a:prstGeom>
          <a:noFill/>
        </p:spPr>
        <p:txBody>
          <a:bodyPr wrap="none" rtlCol="0">
            <a:spAutoFit/>
          </a:bodyPr>
          <a:lstStyle/>
          <a:p>
            <a:r>
              <a:rPr lang="en-US" sz="1600" dirty="0"/>
              <a:t>Source: </a:t>
            </a:r>
            <a:r>
              <a:rPr lang="en-US" sz="1600" dirty="0" err="1"/>
              <a:t>Rt.live</a:t>
            </a:r>
            <a:r>
              <a:rPr lang="en-US" sz="1600" dirty="0"/>
              <a:t> (updated 7/21/20)</a:t>
            </a:r>
          </a:p>
        </p:txBody>
      </p:sp>
      <p:graphicFrame>
        <p:nvGraphicFramePr>
          <p:cNvPr id="8" name="Table 9">
            <a:extLst>
              <a:ext uri="{FF2B5EF4-FFF2-40B4-BE49-F238E27FC236}">
                <a16:creationId xmlns:a16="http://schemas.microsoft.com/office/drawing/2014/main" xmlns="" id="{33B11DD4-385F-4EE9-A570-C7B6C011779C}"/>
              </a:ext>
            </a:extLst>
          </p:cNvPr>
          <p:cNvGraphicFramePr>
            <a:graphicFrameLocks noGrp="1"/>
          </p:cNvGraphicFramePr>
          <p:nvPr>
            <p:extLst>
              <p:ext uri="{D42A27DB-BD31-4B8C-83A1-F6EECF244321}">
                <p14:modId xmlns:p14="http://schemas.microsoft.com/office/powerpoint/2010/main" val="1798208758"/>
              </p:ext>
            </p:extLst>
          </p:nvPr>
        </p:nvGraphicFramePr>
        <p:xfrm>
          <a:off x="1009086" y="3923030"/>
          <a:ext cx="3467844" cy="2433320"/>
        </p:xfrm>
        <a:graphic>
          <a:graphicData uri="http://schemas.openxmlformats.org/drawingml/2006/table">
            <a:tbl>
              <a:tblPr firstRow="1" bandRow="1">
                <a:tableStyleId>{5C22544A-7EE6-4342-B048-85BDC9FD1C3A}</a:tableStyleId>
              </a:tblPr>
              <a:tblGrid>
                <a:gridCol w="630515">
                  <a:extLst>
                    <a:ext uri="{9D8B030D-6E8A-4147-A177-3AD203B41FA5}">
                      <a16:colId xmlns:a16="http://schemas.microsoft.com/office/drawing/2014/main" xmlns="" val="3364038984"/>
                    </a:ext>
                  </a:extLst>
                </a:gridCol>
                <a:gridCol w="1290918">
                  <a:extLst>
                    <a:ext uri="{9D8B030D-6E8A-4147-A177-3AD203B41FA5}">
                      <a16:colId xmlns:a16="http://schemas.microsoft.com/office/drawing/2014/main" xmlns="" val="1748122773"/>
                    </a:ext>
                  </a:extLst>
                </a:gridCol>
                <a:gridCol w="1546411">
                  <a:extLst>
                    <a:ext uri="{9D8B030D-6E8A-4147-A177-3AD203B41FA5}">
                      <a16:colId xmlns:a16="http://schemas.microsoft.com/office/drawing/2014/main" xmlns="" val="348377033"/>
                    </a:ext>
                  </a:extLst>
                </a:gridCol>
              </a:tblGrid>
              <a:tr h="370840">
                <a:tc>
                  <a:txBody>
                    <a:bodyPr/>
                    <a:lstStyle/>
                    <a:p>
                      <a:endParaRPr lang="en-US" sz="1600" dirty="0"/>
                    </a:p>
                  </a:txBody>
                  <a:tcPr/>
                </a:tc>
                <a:tc>
                  <a:txBody>
                    <a:bodyPr/>
                    <a:lstStyle/>
                    <a:p>
                      <a:pPr algn="ctr"/>
                      <a:r>
                        <a:rPr lang="en-US" sz="1600" dirty="0" err="1"/>
                        <a:t>Rt.Live</a:t>
                      </a:r>
                      <a:endParaRPr lang="en-US" sz="1600" dirty="0"/>
                    </a:p>
                    <a:p>
                      <a:pPr algn="ctr"/>
                      <a:r>
                        <a:rPr lang="en-US" sz="1600" dirty="0"/>
                        <a:t>(7/22/20)</a:t>
                      </a:r>
                    </a:p>
                  </a:txBody>
                  <a:tcPr/>
                </a:tc>
                <a:tc>
                  <a:txBody>
                    <a:bodyPr/>
                    <a:lstStyle/>
                    <a:p>
                      <a:pPr algn="ctr"/>
                      <a:r>
                        <a:rPr lang="en-US" sz="1600" dirty="0"/>
                        <a:t>F-V &amp; Jones</a:t>
                      </a:r>
                    </a:p>
                    <a:p>
                      <a:pPr algn="ctr"/>
                      <a:r>
                        <a:rPr lang="en-US" sz="1600" dirty="0"/>
                        <a:t> (6/21/20)</a:t>
                      </a:r>
                    </a:p>
                  </a:txBody>
                  <a:tcPr/>
                </a:tc>
                <a:extLst>
                  <a:ext uri="{0D108BD9-81ED-4DB2-BD59-A6C34878D82A}">
                    <a16:rowId xmlns:a16="http://schemas.microsoft.com/office/drawing/2014/main" xmlns="" val="2437272299"/>
                  </a:ext>
                </a:extLst>
              </a:tr>
              <a:tr h="370840">
                <a:tc>
                  <a:txBody>
                    <a:bodyPr/>
                    <a:lstStyle/>
                    <a:p>
                      <a:r>
                        <a:rPr lang="en-US" sz="1600" dirty="0"/>
                        <a:t>MA</a:t>
                      </a:r>
                    </a:p>
                  </a:txBody>
                  <a:tcPr/>
                </a:tc>
                <a:tc>
                  <a:txBody>
                    <a:bodyPr/>
                    <a:lstStyle/>
                    <a:p>
                      <a:pPr algn="ctr"/>
                      <a:r>
                        <a:rPr lang="en-US" sz="1600" dirty="0"/>
                        <a:t>1.05</a:t>
                      </a:r>
                    </a:p>
                  </a:txBody>
                  <a:tcPr/>
                </a:tc>
                <a:tc>
                  <a:txBody>
                    <a:bodyPr/>
                    <a:lstStyle/>
                    <a:p>
                      <a:pPr algn="ctr"/>
                      <a:r>
                        <a:rPr lang="en-US" sz="1600" dirty="0"/>
                        <a:t>0.78</a:t>
                      </a:r>
                    </a:p>
                  </a:txBody>
                  <a:tcPr/>
                </a:tc>
                <a:extLst>
                  <a:ext uri="{0D108BD9-81ED-4DB2-BD59-A6C34878D82A}">
                    <a16:rowId xmlns:a16="http://schemas.microsoft.com/office/drawing/2014/main" xmlns="" val="2528189606"/>
                  </a:ext>
                </a:extLst>
              </a:tr>
              <a:tr h="370840">
                <a:tc>
                  <a:txBody>
                    <a:bodyPr/>
                    <a:lstStyle/>
                    <a:p>
                      <a:r>
                        <a:rPr lang="en-US" sz="1600" dirty="0"/>
                        <a:t>CA</a:t>
                      </a:r>
                    </a:p>
                  </a:txBody>
                  <a:tcPr/>
                </a:tc>
                <a:tc>
                  <a:txBody>
                    <a:bodyPr/>
                    <a:lstStyle/>
                    <a:p>
                      <a:pPr algn="ctr"/>
                      <a:r>
                        <a:rPr lang="en-US" sz="1600" dirty="0"/>
                        <a:t>1.00</a:t>
                      </a:r>
                    </a:p>
                  </a:txBody>
                  <a:tcPr/>
                </a:tc>
                <a:tc>
                  <a:txBody>
                    <a:bodyPr/>
                    <a:lstStyle/>
                    <a:p>
                      <a:pPr algn="ctr"/>
                      <a:r>
                        <a:rPr lang="en-US" sz="1600" dirty="0"/>
                        <a:t>1.01</a:t>
                      </a:r>
                    </a:p>
                  </a:txBody>
                  <a:tcPr/>
                </a:tc>
                <a:extLst>
                  <a:ext uri="{0D108BD9-81ED-4DB2-BD59-A6C34878D82A}">
                    <a16:rowId xmlns:a16="http://schemas.microsoft.com/office/drawing/2014/main" xmlns="" val="2351611223"/>
                  </a:ext>
                </a:extLst>
              </a:tr>
              <a:tr h="370840">
                <a:tc>
                  <a:txBody>
                    <a:bodyPr/>
                    <a:lstStyle/>
                    <a:p>
                      <a:r>
                        <a:rPr lang="en-US" sz="1600" dirty="0"/>
                        <a:t>AZ</a:t>
                      </a:r>
                    </a:p>
                  </a:txBody>
                  <a:tcPr/>
                </a:tc>
                <a:tc>
                  <a:txBody>
                    <a:bodyPr/>
                    <a:lstStyle/>
                    <a:p>
                      <a:pPr algn="ctr"/>
                      <a:r>
                        <a:rPr lang="en-US" sz="1600" dirty="0"/>
                        <a:t>0.97</a:t>
                      </a:r>
                    </a:p>
                  </a:txBody>
                  <a:tcPr/>
                </a:tc>
                <a:tc>
                  <a:txBody>
                    <a:bodyPr/>
                    <a:lstStyle/>
                    <a:p>
                      <a:pPr algn="ctr"/>
                      <a:r>
                        <a:rPr lang="en-US" sz="1600" dirty="0"/>
                        <a:t>1.17</a:t>
                      </a:r>
                    </a:p>
                  </a:txBody>
                  <a:tcPr/>
                </a:tc>
                <a:extLst>
                  <a:ext uri="{0D108BD9-81ED-4DB2-BD59-A6C34878D82A}">
                    <a16:rowId xmlns:a16="http://schemas.microsoft.com/office/drawing/2014/main" xmlns="" val="4264788675"/>
                  </a:ext>
                </a:extLst>
              </a:tr>
              <a:tr h="370840">
                <a:tc>
                  <a:txBody>
                    <a:bodyPr/>
                    <a:lstStyle/>
                    <a:p>
                      <a:r>
                        <a:rPr lang="en-US" sz="1600" dirty="0"/>
                        <a:t>TX</a:t>
                      </a:r>
                    </a:p>
                  </a:txBody>
                  <a:tcPr/>
                </a:tc>
                <a:tc>
                  <a:txBody>
                    <a:bodyPr/>
                    <a:lstStyle/>
                    <a:p>
                      <a:pPr algn="ctr"/>
                      <a:r>
                        <a:rPr lang="en-US" sz="1600" dirty="0"/>
                        <a:t>1.01</a:t>
                      </a:r>
                    </a:p>
                  </a:txBody>
                  <a:tcPr/>
                </a:tc>
                <a:tc>
                  <a:txBody>
                    <a:bodyPr/>
                    <a:lstStyle/>
                    <a:p>
                      <a:pPr algn="ctr"/>
                      <a:r>
                        <a:rPr lang="en-US" sz="1600" dirty="0"/>
                        <a:t>1.08</a:t>
                      </a:r>
                    </a:p>
                  </a:txBody>
                  <a:tcPr/>
                </a:tc>
                <a:extLst>
                  <a:ext uri="{0D108BD9-81ED-4DB2-BD59-A6C34878D82A}">
                    <a16:rowId xmlns:a16="http://schemas.microsoft.com/office/drawing/2014/main" xmlns="" val="2022598798"/>
                  </a:ext>
                </a:extLst>
              </a:tr>
              <a:tr h="370840">
                <a:tc>
                  <a:txBody>
                    <a:bodyPr/>
                    <a:lstStyle/>
                    <a:p>
                      <a:r>
                        <a:rPr lang="en-US" sz="1600" dirty="0"/>
                        <a:t>FL</a:t>
                      </a:r>
                    </a:p>
                  </a:txBody>
                  <a:tcPr/>
                </a:tc>
                <a:tc>
                  <a:txBody>
                    <a:bodyPr/>
                    <a:lstStyle/>
                    <a:p>
                      <a:pPr algn="ctr"/>
                      <a:r>
                        <a:rPr lang="en-US" sz="1600" dirty="0"/>
                        <a:t>1.00</a:t>
                      </a:r>
                    </a:p>
                  </a:txBody>
                  <a:tcPr/>
                </a:tc>
                <a:tc>
                  <a:txBody>
                    <a:bodyPr/>
                    <a:lstStyle/>
                    <a:p>
                      <a:pPr algn="ctr"/>
                      <a:r>
                        <a:rPr lang="en-US" sz="1600" dirty="0"/>
                        <a:t>1.08</a:t>
                      </a:r>
                    </a:p>
                  </a:txBody>
                  <a:tcPr/>
                </a:tc>
                <a:extLst>
                  <a:ext uri="{0D108BD9-81ED-4DB2-BD59-A6C34878D82A}">
                    <a16:rowId xmlns:a16="http://schemas.microsoft.com/office/drawing/2014/main" xmlns="" val="2599983302"/>
                  </a:ext>
                </a:extLst>
              </a:tr>
            </a:tbl>
          </a:graphicData>
        </a:graphic>
      </p:graphicFrame>
      <p:pic>
        <p:nvPicPr>
          <p:cNvPr id="14" name="Picture 13" descr="A close up of a mans face&#10;&#10;Description automatically generated">
            <a:extLst>
              <a:ext uri="{FF2B5EF4-FFF2-40B4-BE49-F238E27FC236}">
                <a16:creationId xmlns:a16="http://schemas.microsoft.com/office/drawing/2014/main" xmlns="" id="{1A347BBB-FCB1-47BD-A43C-BFB469AB19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839" y="2729587"/>
            <a:ext cx="5014075" cy="3650143"/>
          </a:xfrm>
          <a:prstGeom prst="rect">
            <a:avLst/>
          </a:prstGeom>
        </p:spPr>
      </p:pic>
      <p:sp>
        <p:nvSpPr>
          <p:cNvPr id="15" name="TextBox 14">
            <a:extLst>
              <a:ext uri="{FF2B5EF4-FFF2-40B4-BE49-F238E27FC236}">
                <a16:creationId xmlns:a16="http://schemas.microsoft.com/office/drawing/2014/main" xmlns="" id="{9A487C4F-CC9B-4A9F-86B2-504BFD4F5453}"/>
              </a:ext>
            </a:extLst>
          </p:cNvPr>
          <p:cNvSpPr txBox="1"/>
          <p:nvPr/>
        </p:nvSpPr>
        <p:spPr>
          <a:xfrm>
            <a:off x="6256397" y="6413698"/>
            <a:ext cx="4708405" cy="307777"/>
          </a:xfrm>
          <a:prstGeom prst="rect">
            <a:avLst/>
          </a:prstGeom>
          <a:noFill/>
        </p:spPr>
        <p:txBody>
          <a:bodyPr wrap="none" rtlCol="0">
            <a:spAutoFit/>
          </a:bodyPr>
          <a:lstStyle/>
          <a:p>
            <a:r>
              <a:rPr lang="en-US" sz="1400" dirty="0"/>
              <a:t>Source: Baqaee, Farhi, Mina, &amp; Stock (2020), updated 7/10/10</a:t>
            </a:r>
          </a:p>
        </p:txBody>
      </p:sp>
      <p:sp>
        <p:nvSpPr>
          <p:cNvPr id="16" name="TextBox 15">
            <a:extLst>
              <a:ext uri="{FF2B5EF4-FFF2-40B4-BE49-F238E27FC236}">
                <a16:creationId xmlns:a16="http://schemas.microsoft.com/office/drawing/2014/main" xmlns="" id="{5FE177EC-32AA-415A-9905-C6823F40B8A2}"/>
              </a:ext>
            </a:extLst>
          </p:cNvPr>
          <p:cNvSpPr txBox="1"/>
          <p:nvPr/>
        </p:nvSpPr>
        <p:spPr>
          <a:xfrm>
            <a:off x="1583726" y="3459948"/>
            <a:ext cx="2083519" cy="369332"/>
          </a:xfrm>
          <a:prstGeom prst="rect">
            <a:avLst/>
          </a:prstGeom>
          <a:noFill/>
        </p:spPr>
        <p:txBody>
          <a:bodyPr wrap="none" rtlCol="0">
            <a:spAutoFit/>
          </a:bodyPr>
          <a:lstStyle/>
          <a:p>
            <a:r>
              <a:rPr lang="en-US" b="1" dirty="0"/>
              <a:t>Estimates of </a:t>
            </a:r>
            <a:r>
              <a:rPr lang="en-US" b="1" i="1" dirty="0" err="1"/>
              <a:t>R</a:t>
            </a:r>
            <a:r>
              <a:rPr lang="en-US" b="1" i="1" baseline="30000" dirty="0" err="1"/>
              <a:t>effective</a:t>
            </a:r>
            <a:endParaRPr lang="en-US" b="1" dirty="0"/>
          </a:p>
        </p:txBody>
      </p:sp>
      <p:graphicFrame>
        <p:nvGraphicFramePr>
          <p:cNvPr id="17" name="Object 16">
            <a:extLst>
              <a:ext uri="{FF2B5EF4-FFF2-40B4-BE49-F238E27FC236}">
                <a16:creationId xmlns:a16="http://schemas.microsoft.com/office/drawing/2014/main" xmlns="" id="{3502CA6A-4218-459B-9F3C-F21D9C20562F}"/>
              </a:ext>
            </a:extLst>
          </p:cNvPr>
          <p:cNvGraphicFramePr>
            <a:graphicFrameLocks noChangeAspect="1"/>
          </p:cNvGraphicFramePr>
          <p:nvPr>
            <p:extLst>
              <p:ext uri="{D42A27DB-BD31-4B8C-83A1-F6EECF244321}">
                <p14:modId xmlns:p14="http://schemas.microsoft.com/office/powerpoint/2010/main" val="796004816"/>
              </p:ext>
            </p:extLst>
          </p:nvPr>
        </p:nvGraphicFramePr>
        <p:xfrm>
          <a:off x="8582307" y="3257780"/>
          <a:ext cx="1790700" cy="571500"/>
        </p:xfrm>
        <a:graphic>
          <a:graphicData uri="http://schemas.openxmlformats.org/presentationml/2006/ole">
            <mc:AlternateContent xmlns:mc="http://schemas.openxmlformats.org/markup-compatibility/2006">
              <mc:Choice xmlns:v="urn:schemas-microsoft-com:vml" Requires="v">
                <p:oleObj spid="_x0000_s6289" name="Equation" r:id="rId6" imgW="1790640" imgH="571320" progId="Equation.DSMT4">
                  <p:embed/>
                </p:oleObj>
              </mc:Choice>
              <mc:Fallback>
                <p:oleObj name="Equation" r:id="rId6" imgW="1790640" imgH="571320" progId="Equation.DSMT4">
                  <p:embed/>
                  <p:pic>
                    <p:nvPicPr>
                      <p:cNvPr id="0" name=""/>
                      <p:cNvPicPr/>
                      <p:nvPr/>
                    </p:nvPicPr>
                    <p:blipFill>
                      <a:blip r:embed="rId7"/>
                      <a:stretch>
                        <a:fillRect/>
                      </a:stretch>
                    </p:blipFill>
                    <p:spPr>
                      <a:xfrm>
                        <a:off x="8582307" y="3257780"/>
                        <a:ext cx="1790700" cy="571500"/>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xmlns="" id="{34C20886-1CF9-415F-8F8F-BE2DE6162FFF}"/>
              </a:ext>
            </a:extLst>
          </p:cNvPr>
          <p:cNvSpPr txBox="1"/>
          <p:nvPr/>
        </p:nvSpPr>
        <p:spPr>
          <a:xfrm>
            <a:off x="7037220" y="3374253"/>
            <a:ext cx="1573379" cy="338554"/>
          </a:xfrm>
          <a:prstGeom prst="rect">
            <a:avLst/>
          </a:prstGeom>
          <a:noFill/>
        </p:spPr>
        <p:txBody>
          <a:bodyPr wrap="none" rtlCol="0">
            <a:spAutoFit/>
          </a:bodyPr>
          <a:lstStyle/>
          <a:p>
            <a:r>
              <a:rPr lang="en-US" sz="1600" dirty="0"/>
              <a:t>Nonparametric: </a:t>
            </a:r>
          </a:p>
        </p:txBody>
      </p:sp>
      <p:sp>
        <p:nvSpPr>
          <p:cNvPr id="19" name="TextBox 18">
            <a:extLst>
              <a:ext uri="{FF2B5EF4-FFF2-40B4-BE49-F238E27FC236}">
                <a16:creationId xmlns:a16="http://schemas.microsoft.com/office/drawing/2014/main" xmlns="" id="{9B7B9230-362A-49BC-96F7-6CCF98AEA9D8}"/>
              </a:ext>
            </a:extLst>
          </p:cNvPr>
          <p:cNvSpPr txBox="1"/>
          <p:nvPr/>
        </p:nvSpPr>
        <p:spPr>
          <a:xfrm>
            <a:off x="7953175" y="4415288"/>
            <a:ext cx="1713033" cy="338554"/>
          </a:xfrm>
          <a:prstGeom prst="rect">
            <a:avLst/>
          </a:prstGeom>
          <a:noFill/>
        </p:spPr>
        <p:txBody>
          <a:bodyPr wrap="none" rtlCol="0">
            <a:spAutoFit/>
          </a:bodyPr>
          <a:lstStyle/>
          <a:p>
            <a:r>
              <a:rPr lang="en-US" sz="1600" b="1" dirty="0">
                <a:solidFill>
                  <a:srgbClr val="FF0000"/>
                </a:solidFill>
              </a:rPr>
              <a:t>5-age national SIR</a:t>
            </a:r>
          </a:p>
        </p:txBody>
      </p:sp>
    </p:spTree>
    <p:extLst>
      <p:ext uri="{BB962C8B-B14F-4D97-AF65-F5344CB8AC3E}">
        <p14:creationId xmlns:p14="http://schemas.microsoft.com/office/powerpoint/2010/main" val="3986069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742BC6D7-8822-4393-8E95-E5F4E83842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280" y="426330"/>
            <a:ext cx="4460430" cy="3249918"/>
          </a:xfrm>
          <a:prstGeom prst="rect">
            <a:avLst/>
          </a:prstGeom>
          <a:noFill/>
          <a:ln>
            <a:noFill/>
          </a:ln>
        </p:spPr>
      </p:pic>
      <p:sp>
        <p:nvSpPr>
          <p:cNvPr id="2" name="TextBox 1">
            <a:extLst>
              <a:ext uri="{FF2B5EF4-FFF2-40B4-BE49-F238E27FC236}">
                <a16:creationId xmlns:a16="http://schemas.microsoft.com/office/drawing/2014/main" xmlns="" id="{0F44E186-25FC-448C-AE13-A7060921A05B}"/>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Policy dependence of </a:t>
            </a:r>
            <a:r>
              <a:rPr lang="en-US" sz="2200" dirty="0" err="1">
                <a:solidFill>
                  <a:schemeClr val="bg1"/>
                </a:solidFill>
              </a:rPr>
              <a:t>pr</a:t>
            </a:r>
            <a:r>
              <a:rPr lang="en-US" sz="2200" dirty="0">
                <a:solidFill>
                  <a:schemeClr val="bg1"/>
                </a:solidFill>
              </a:rPr>
              <a:t>-vaccine economy: Simulation evidence</a:t>
            </a:r>
          </a:p>
        </p:txBody>
      </p:sp>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7</a:t>
            </a:fld>
            <a:endParaRPr lang="en-US"/>
          </a:p>
        </p:txBody>
      </p:sp>
      <p:sp>
        <p:nvSpPr>
          <p:cNvPr id="15" name="TextBox 14">
            <a:extLst>
              <a:ext uri="{FF2B5EF4-FFF2-40B4-BE49-F238E27FC236}">
                <a16:creationId xmlns:a16="http://schemas.microsoft.com/office/drawing/2014/main" xmlns="" id="{99DA62FC-FB9F-450B-BC36-41366001C401}"/>
              </a:ext>
            </a:extLst>
          </p:cNvPr>
          <p:cNvSpPr txBox="1"/>
          <p:nvPr/>
        </p:nvSpPr>
        <p:spPr>
          <a:xfrm>
            <a:off x="3042494" y="2363755"/>
            <a:ext cx="1168910" cy="285998"/>
          </a:xfrm>
          <a:prstGeom prst="rect">
            <a:avLst/>
          </a:prstGeom>
          <a:noFill/>
        </p:spPr>
        <p:txBody>
          <a:bodyPr wrap="none" rtlCol="0">
            <a:spAutoFit/>
          </a:bodyPr>
          <a:lstStyle/>
          <a:p>
            <a:r>
              <a:rPr lang="en-US" sz="1400" dirty="0">
                <a:solidFill>
                  <a:srgbClr val="FF0000"/>
                </a:solidFill>
              </a:rPr>
              <a:t>Weekly deaths</a:t>
            </a:r>
          </a:p>
        </p:txBody>
      </p:sp>
      <p:sp>
        <p:nvSpPr>
          <p:cNvPr id="16" name="TextBox 15">
            <a:extLst>
              <a:ext uri="{FF2B5EF4-FFF2-40B4-BE49-F238E27FC236}">
                <a16:creationId xmlns:a16="http://schemas.microsoft.com/office/drawing/2014/main" xmlns="" id="{601195DA-C9A3-474A-A6DF-D375E996F4F5}"/>
              </a:ext>
            </a:extLst>
          </p:cNvPr>
          <p:cNvSpPr txBox="1"/>
          <p:nvPr/>
        </p:nvSpPr>
        <p:spPr>
          <a:xfrm>
            <a:off x="2408515" y="953922"/>
            <a:ext cx="1267959" cy="486195"/>
          </a:xfrm>
          <a:prstGeom prst="rect">
            <a:avLst/>
          </a:prstGeom>
          <a:noFill/>
        </p:spPr>
        <p:txBody>
          <a:bodyPr wrap="none" rtlCol="0">
            <a:spAutoFit/>
          </a:bodyPr>
          <a:lstStyle/>
          <a:p>
            <a:r>
              <a:rPr lang="en-US" sz="1400" dirty="0">
                <a:solidFill>
                  <a:schemeClr val="accent5">
                    <a:lumMod val="75000"/>
                  </a:schemeClr>
                </a:solidFill>
              </a:rPr>
              <a:t>Unemployment </a:t>
            </a:r>
          </a:p>
          <a:p>
            <a:r>
              <a:rPr lang="en-US" sz="1400" dirty="0">
                <a:solidFill>
                  <a:schemeClr val="accent5">
                    <a:lumMod val="75000"/>
                  </a:schemeClr>
                </a:solidFill>
              </a:rPr>
              <a:t>rate</a:t>
            </a:r>
          </a:p>
        </p:txBody>
      </p:sp>
      <p:sp>
        <p:nvSpPr>
          <p:cNvPr id="17" name="TextBox 16">
            <a:extLst>
              <a:ext uri="{FF2B5EF4-FFF2-40B4-BE49-F238E27FC236}">
                <a16:creationId xmlns:a16="http://schemas.microsoft.com/office/drawing/2014/main" xmlns="" id="{F5AF66AA-5CE3-43EB-B3E8-1ED3F466AE38}"/>
              </a:ext>
            </a:extLst>
          </p:cNvPr>
          <p:cNvSpPr txBox="1"/>
          <p:nvPr/>
        </p:nvSpPr>
        <p:spPr>
          <a:xfrm>
            <a:off x="1176482" y="3545443"/>
            <a:ext cx="4081408" cy="261610"/>
          </a:xfrm>
          <a:prstGeom prst="rect">
            <a:avLst/>
          </a:prstGeom>
          <a:noFill/>
        </p:spPr>
        <p:txBody>
          <a:bodyPr wrap="square" rtlCol="0">
            <a:spAutoFit/>
          </a:bodyPr>
          <a:lstStyle/>
          <a:p>
            <a:r>
              <a:rPr lang="en-US" sz="1100" dirty="0"/>
              <a:t>Source: Baqaee, Farhi, Mina, Stock (2020)</a:t>
            </a:r>
          </a:p>
        </p:txBody>
      </p:sp>
      <p:sp>
        <p:nvSpPr>
          <p:cNvPr id="18" name="TextBox 17">
            <a:extLst>
              <a:ext uri="{FF2B5EF4-FFF2-40B4-BE49-F238E27FC236}">
                <a16:creationId xmlns:a16="http://schemas.microsoft.com/office/drawing/2014/main" xmlns="" id="{58BF2F63-258E-4F27-81E9-CB5AF959E50A}"/>
              </a:ext>
            </a:extLst>
          </p:cNvPr>
          <p:cNvSpPr txBox="1"/>
          <p:nvPr/>
        </p:nvSpPr>
        <p:spPr>
          <a:xfrm>
            <a:off x="922989" y="3922640"/>
            <a:ext cx="4588393"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rgbClr val="B00000"/>
                </a:solidFill>
              </a:rPr>
              <a:t>Relaxed social distancing, limited masks</a:t>
            </a:r>
          </a:p>
          <a:p>
            <a:pPr marL="285750" indent="-285750">
              <a:buFont typeface="Wingdings" panose="05000000000000000000" pitchFamily="2" charset="2"/>
              <a:buChar char="§"/>
            </a:pPr>
            <a:r>
              <a:rPr lang="en-US" sz="1600" dirty="0">
                <a:solidFill>
                  <a:srgbClr val="B00000"/>
                </a:solidFill>
              </a:rPr>
              <a:t>Close schools, economic shutdown</a:t>
            </a:r>
          </a:p>
        </p:txBody>
      </p:sp>
      <p:sp>
        <p:nvSpPr>
          <p:cNvPr id="19" name="TextBox 18">
            <a:extLst>
              <a:ext uri="{FF2B5EF4-FFF2-40B4-BE49-F238E27FC236}">
                <a16:creationId xmlns:a16="http://schemas.microsoft.com/office/drawing/2014/main" xmlns="" id="{C54E37A3-7CDC-4383-A4CF-2841A955F2E8}"/>
              </a:ext>
            </a:extLst>
          </p:cNvPr>
          <p:cNvSpPr txBox="1"/>
          <p:nvPr/>
        </p:nvSpPr>
        <p:spPr>
          <a:xfrm>
            <a:off x="6555088" y="3922639"/>
            <a:ext cx="5359402"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a:solidFill>
                  <a:srgbClr val="B00000"/>
                </a:solidFill>
              </a:rPr>
              <a:t>Masks, social distancing, enhanced protections for elderly</a:t>
            </a:r>
          </a:p>
          <a:p>
            <a:pPr marL="285750" indent="-285750">
              <a:buFont typeface="Wingdings" panose="05000000000000000000" pitchFamily="2" charset="2"/>
              <a:buChar char="§"/>
            </a:pPr>
            <a:r>
              <a:rPr lang="en-US" sz="1600" dirty="0">
                <a:solidFill>
                  <a:srgbClr val="B00000"/>
                </a:solidFill>
              </a:rPr>
              <a:t>Open schools, no economic shutdown</a:t>
            </a:r>
          </a:p>
        </p:txBody>
      </p:sp>
      <p:sp>
        <p:nvSpPr>
          <p:cNvPr id="5" name="TextBox 4">
            <a:extLst>
              <a:ext uri="{FF2B5EF4-FFF2-40B4-BE49-F238E27FC236}">
                <a16:creationId xmlns:a16="http://schemas.microsoft.com/office/drawing/2014/main" xmlns="" id="{81FA6A09-D766-4246-A2B5-C4939558B403}"/>
              </a:ext>
            </a:extLst>
          </p:cNvPr>
          <p:cNvSpPr txBox="1"/>
          <p:nvPr/>
        </p:nvSpPr>
        <p:spPr>
          <a:xfrm>
            <a:off x="1476474" y="4763437"/>
            <a:ext cx="7655686" cy="1661993"/>
          </a:xfrm>
          <a:prstGeom prst="rect">
            <a:avLst/>
          </a:prstGeom>
          <a:noFill/>
        </p:spPr>
        <p:txBody>
          <a:bodyPr wrap="none" rtlCol="0">
            <a:spAutoFit/>
          </a:bodyPr>
          <a:lstStyle/>
          <a:p>
            <a:r>
              <a:rPr lang="en-US" sz="2000" b="1" dirty="0">
                <a:solidFill>
                  <a:srgbClr val="B00000"/>
                </a:solidFill>
              </a:rPr>
              <a:t>“Smart containment,” not deaths v. jobs</a:t>
            </a:r>
          </a:p>
          <a:p>
            <a:pPr marL="285750" indent="-285750">
              <a:buFont typeface="Arial" panose="020B0604020202020204" pitchFamily="34" charset="0"/>
              <a:buChar char="•"/>
            </a:pPr>
            <a:r>
              <a:rPr lang="en-US" dirty="0"/>
              <a:t>Unlike most economic problems, we have more instruments than targets</a:t>
            </a:r>
          </a:p>
          <a:p>
            <a:pPr marL="742950" lvl="1" indent="-285750">
              <a:buFont typeface="Arial" panose="020B0604020202020204" pitchFamily="34" charset="0"/>
              <a:buChar char="•"/>
            </a:pPr>
            <a:r>
              <a:rPr lang="en-US" sz="1600" dirty="0"/>
              <a:t>The “economic lockdown” tool is by itself not especially effective, and very costly</a:t>
            </a:r>
          </a:p>
          <a:p>
            <a:pPr marL="742950" lvl="1" indent="-285750">
              <a:buFont typeface="Arial" panose="020B0604020202020204" pitchFamily="34" charset="0"/>
              <a:buChar char="•"/>
            </a:pPr>
            <a:r>
              <a:rPr lang="en-US" sz="1600" dirty="0"/>
              <a:t>Masks and personal distancing </a:t>
            </a:r>
          </a:p>
          <a:p>
            <a:pPr marL="742950" lvl="1" indent="-285750">
              <a:buFont typeface="Arial" panose="020B0604020202020204" pitchFamily="34" charset="0"/>
              <a:buChar char="•"/>
            </a:pPr>
            <a:r>
              <a:rPr lang="en-US" sz="1600" dirty="0"/>
              <a:t>Testing &amp; isolation </a:t>
            </a:r>
          </a:p>
          <a:p>
            <a:pPr marL="742950" lvl="1" indent="-285750">
              <a:buFont typeface="Arial" panose="020B0604020202020204" pitchFamily="34" charset="0"/>
              <a:buChar char="•"/>
            </a:pPr>
            <a:r>
              <a:rPr lang="en-US" sz="1600" dirty="0"/>
              <a:t>Support protections for elderly; etc.</a:t>
            </a:r>
          </a:p>
        </p:txBody>
      </p:sp>
      <p:pic>
        <p:nvPicPr>
          <p:cNvPr id="20" name="Picture 19">
            <a:extLst>
              <a:ext uri="{FF2B5EF4-FFF2-40B4-BE49-F238E27FC236}">
                <a16:creationId xmlns:a16="http://schemas.microsoft.com/office/drawing/2014/main" xmlns="" id="{BA56FD83-B7B7-4704-81EF-29F7DBD676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5088" y="430887"/>
            <a:ext cx="4460430" cy="3256284"/>
          </a:xfrm>
          <a:prstGeom prst="rect">
            <a:avLst/>
          </a:prstGeom>
          <a:noFill/>
          <a:ln>
            <a:noFill/>
          </a:ln>
        </p:spPr>
      </p:pic>
      <p:sp>
        <p:nvSpPr>
          <p:cNvPr id="24" name="TextBox 23">
            <a:extLst>
              <a:ext uri="{FF2B5EF4-FFF2-40B4-BE49-F238E27FC236}">
                <a16:creationId xmlns:a16="http://schemas.microsoft.com/office/drawing/2014/main" xmlns="" id="{0785FAC3-A5C7-4819-91F5-1856EA6B6AD1}"/>
              </a:ext>
            </a:extLst>
          </p:cNvPr>
          <p:cNvSpPr txBox="1"/>
          <p:nvPr/>
        </p:nvSpPr>
        <p:spPr>
          <a:xfrm>
            <a:off x="6934110" y="3537832"/>
            <a:ext cx="4081408" cy="261610"/>
          </a:xfrm>
          <a:prstGeom prst="rect">
            <a:avLst/>
          </a:prstGeom>
          <a:noFill/>
        </p:spPr>
        <p:txBody>
          <a:bodyPr wrap="square" rtlCol="0">
            <a:spAutoFit/>
          </a:bodyPr>
          <a:lstStyle/>
          <a:p>
            <a:r>
              <a:rPr lang="en-US" sz="1100" dirty="0"/>
              <a:t>Source: Baqaee, Farhi, Mina, Stock (2020)</a:t>
            </a:r>
          </a:p>
        </p:txBody>
      </p:sp>
    </p:spTree>
    <p:extLst>
      <p:ext uri="{BB962C8B-B14F-4D97-AF65-F5344CB8AC3E}">
        <p14:creationId xmlns:p14="http://schemas.microsoft.com/office/powerpoint/2010/main" val="1030636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8</a:t>
            </a:fld>
            <a:endParaRPr lang="en-US"/>
          </a:p>
        </p:txBody>
      </p:sp>
      <p:pic>
        <p:nvPicPr>
          <p:cNvPr id="5" name="Picture 4" descr="A close up of a map&#10;&#10;Description automatically generated">
            <a:extLst>
              <a:ext uri="{FF2B5EF4-FFF2-40B4-BE49-F238E27FC236}">
                <a16:creationId xmlns:a16="http://schemas.microsoft.com/office/drawing/2014/main" xmlns="" id="{8685DE1C-D60A-4221-B2E0-9A9850E770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3362"/>
            <a:ext cx="5882640" cy="4282440"/>
          </a:xfrm>
          <a:prstGeom prst="rect">
            <a:avLst/>
          </a:prstGeom>
        </p:spPr>
      </p:pic>
      <p:pic>
        <p:nvPicPr>
          <p:cNvPr id="7" name="Picture 6" descr="A close up of a map&#10;&#10;Description automatically generated">
            <a:extLst>
              <a:ext uri="{FF2B5EF4-FFF2-40B4-BE49-F238E27FC236}">
                <a16:creationId xmlns:a16="http://schemas.microsoft.com/office/drawing/2014/main" xmlns="" id="{5228A58C-0288-4276-B1FF-AE26129E3C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359" y="1183363"/>
            <a:ext cx="5882640" cy="4282440"/>
          </a:xfrm>
          <a:prstGeom prst="rect">
            <a:avLst/>
          </a:prstGeom>
        </p:spPr>
      </p:pic>
      <p:sp>
        <p:nvSpPr>
          <p:cNvPr id="6" name="TextBox 5">
            <a:extLst>
              <a:ext uri="{FF2B5EF4-FFF2-40B4-BE49-F238E27FC236}">
                <a16:creationId xmlns:a16="http://schemas.microsoft.com/office/drawing/2014/main" xmlns="" id="{728C12F1-4D51-4F7B-8BF5-9699EC42DC48}"/>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WSJ survey of forecasters</a:t>
            </a:r>
          </a:p>
        </p:txBody>
      </p:sp>
    </p:spTree>
    <p:extLst>
      <p:ext uri="{BB962C8B-B14F-4D97-AF65-F5344CB8AC3E}">
        <p14:creationId xmlns:p14="http://schemas.microsoft.com/office/powerpoint/2010/main" val="1782013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7848F725-BCC8-4F48-974C-24DBF8C65E2B}"/>
              </a:ext>
            </a:extLst>
          </p:cNvPr>
          <p:cNvSpPr>
            <a:spLocks noGrp="1"/>
          </p:cNvSpPr>
          <p:nvPr>
            <p:ph type="sldNum" sz="quarter" idx="12"/>
          </p:nvPr>
        </p:nvSpPr>
        <p:spPr/>
        <p:txBody>
          <a:bodyPr/>
          <a:lstStyle/>
          <a:p>
            <a:fld id="{7CD9BEA2-4CE1-413E-953E-1541132B3424}" type="slidenum">
              <a:rPr lang="en-US" smtClean="0"/>
              <a:t>9</a:t>
            </a:fld>
            <a:endParaRPr lang="en-US"/>
          </a:p>
        </p:txBody>
      </p:sp>
      <p:sp>
        <p:nvSpPr>
          <p:cNvPr id="4" name="TextBox 3">
            <a:extLst>
              <a:ext uri="{FF2B5EF4-FFF2-40B4-BE49-F238E27FC236}">
                <a16:creationId xmlns:a16="http://schemas.microsoft.com/office/drawing/2014/main" xmlns="" id="{16562435-9AB5-41F6-861B-70F9B2B97F96}"/>
              </a:ext>
            </a:extLst>
          </p:cNvPr>
          <p:cNvSpPr txBox="1"/>
          <p:nvPr/>
        </p:nvSpPr>
        <p:spPr>
          <a:xfrm>
            <a:off x="577314" y="793134"/>
            <a:ext cx="10050712" cy="3847207"/>
          </a:xfrm>
          <a:prstGeom prst="rect">
            <a:avLst/>
          </a:prstGeom>
          <a:noFill/>
        </p:spPr>
        <p:txBody>
          <a:bodyPr wrap="square" rtlCol="0">
            <a:spAutoFit/>
          </a:bodyPr>
          <a:lstStyle/>
          <a:p>
            <a:r>
              <a:rPr lang="en-US" sz="2000" b="1" dirty="0">
                <a:solidFill>
                  <a:srgbClr val="B00000"/>
                </a:solidFill>
              </a:rPr>
              <a:t>How different is this recession, really?</a:t>
            </a:r>
          </a:p>
          <a:p>
            <a:endParaRPr lang="en-US" dirty="0"/>
          </a:p>
          <a:p>
            <a:r>
              <a:rPr lang="en-US" sz="2000" b="1" dirty="0">
                <a:solidFill>
                  <a:srgbClr val="B00000"/>
                </a:solidFill>
              </a:rPr>
              <a:t>Two time series exercises:</a:t>
            </a:r>
          </a:p>
          <a:p>
            <a:pPr marL="457200" indent="-457200">
              <a:buFont typeface="+mj-lt"/>
              <a:buAutoNum type="arabicPeriod"/>
            </a:pPr>
            <a:endParaRPr lang="en-US" sz="2000" dirty="0"/>
          </a:p>
          <a:p>
            <a:pPr marL="457200" indent="-457200">
              <a:buFont typeface="+mj-lt"/>
              <a:buAutoNum type="arabicPeriod"/>
            </a:pPr>
            <a:r>
              <a:rPr lang="en-US" sz="2000" dirty="0">
                <a:solidFill>
                  <a:srgbClr val="B00000"/>
                </a:solidFill>
              </a:rPr>
              <a:t>Can the weekly data tell us anything about the transition from fast to slow dynamics?</a:t>
            </a:r>
          </a:p>
          <a:p>
            <a:pPr marL="742950" lvl="1" indent="-285750">
              <a:buFont typeface="Arial" panose="020B0604020202020204" pitchFamily="34" charset="0"/>
              <a:buChar char="•"/>
            </a:pPr>
            <a:r>
              <a:rPr lang="en-US" dirty="0"/>
              <a:t>Fit two-factor (fast and slow) model to weekly data</a:t>
            </a:r>
          </a:p>
          <a:p>
            <a:endParaRPr lang="en-US" dirty="0"/>
          </a:p>
          <a:p>
            <a:pPr marL="457200" indent="-457200">
              <a:buFont typeface="+mj-lt"/>
              <a:buAutoNum type="arabicPeriod"/>
            </a:pPr>
            <a:r>
              <a:rPr lang="en-US" sz="2000" dirty="0">
                <a:solidFill>
                  <a:srgbClr val="B00000"/>
                </a:solidFill>
              </a:rPr>
              <a:t>Have monthly co-movements changed?</a:t>
            </a:r>
          </a:p>
          <a:p>
            <a:pPr marL="742950" lvl="1" indent="-285750">
              <a:buFont typeface="Arial" panose="020B0604020202020204" pitchFamily="34" charset="0"/>
              <a:buChar char="•"/>
            </a:pPr>
            <a:r>
              <a:rPr lang="en-US" dirty="0"/>
              <a:t>Fit 5-factor model to monthly US data set (81 series) through December 2019</a:t>
            </a:r>
          </a:p>
          <a:p>
            <a:pPr marL="742950" lvl="1" indent="-285750">
              <a:buFont typeface="Arial" panose="020B0604020202020204" pitchFamily="34" charset="0"/>
              <a:buChar char="•"/>
            </a:pPr>
            <a:r>
              <a:rPr lang="en-US" dirty="0"/>
              <a:t>Compute the five factors using the pre-COVID factor loadings (“old factors”)</a:t>
            </a:r>
          </a:p>
          <a:p>
            <a:pPr marL="742950" lvl="1" indent="-285750">
              <a:buFont typeface="Arial" panose="020B0604020202020204" pitchFamily="34" charset="0"/>
              <a:buChar char="•"/>
            </a:pPr>
            <a:r>
              <a:rPr lang="en-US" dirty="0"/>
              <a:t>How well do the “old factors” track the current co-movements</a:t>
            </a:r>
          </a:p>
          <a:p>
            <a:pPr marL="742950" lvl="1" indent="-285750">
              <a:buFont typeface="Arial" panose="020B0604020202020204" pitchFamily="34" charset="0"/>
              <a:buChar char="•"/>
            </a:pPr>
            <a:r>
              <a:rPr lang="en-US" dirty="0"/>
              <a:t>The temporal dynamics of this recession are clearly different – this exercise tracks asks whether the co-movements are different</a:t>
            </a:r>
          </a:p>
        </p:txBody>
      </p:sp>
      <p:sp>
        <p:nvSpPr>
          <p:cNvPr id="6" name="TextBox 5">
            <a:extLst>
              <a:ext uri="{FF2B5EF4-FFF2-40B4-BE49-F238E27FC236}">
                <a16:creationId xmlns:a16="http://schemas.microsoft.com/office/drawing/2014/main" xmlns="" id="{AC058C37-0C65-4546-BBAE-93C8A12F6C3E}"/>
              </a:ext>
            </a:extLst>
          </p:cNvPr>
          <p:cNvSpPr txBox="1"/>
          <p:nvPr/>
        </p:nvSpPr>
        <p:spPr>
          <a:xfrm>
            <a:off x="0" y="0"/>
            <a:ext cx="12192000" cy="430887"/>
          </a:xfrm>
          <a:prstGeom prst="rect">
            <a:avLst/>
          </a:prstGeom>
          <a:solidFill>
            <a:srgbClr val="B00000"/>
          </a:solidFill>
        </p:spPr>
        <p:txBody>
          <a:bodyPr wrap="square" rtlCol="0">
            <a:spAutoFit/>
          </a:bodyPr>
          <a:lstStyle/>
          <a:p>
            <a:pPr lvl="1"/>
            <a:r>
              <a:rPr lang="en-US" sz="2200" dirty="0">
                <a:solidFill>
                  <a:schemeClr val="bg1"/>
                </a:solidFill>
              </a:rPr>
              <a:t>The post-vaccine recovery: Time series evidence</a:t>
            </a:r>
          </a:p>
        </p:txBody>
      </p:sp>
    </p:spTree>
    <p:extLst>
      <p:ext uri="{BB962C8B-B14F-4D97-AF65-F5344CB8AC3E}">
        <p14:creationId xmlns:p14="http://schemas.microsoft.com/office/powerpoint/2010/main" val="1305095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3532</TotalTime>
  <Words>821</Words>
  <Application>Microsoft Office PowerPoint</Application>
  <PresentationFormat>Custom</PresentationFormat>
  <Paragraphs>170</Paragraphs>
  <Slides>21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Stock, James H.</dc:creator>
  <cp:lastModifiedBy>maranjian</cp:lastModifiedBy>
  <cp:revision>548</cp:revision>
  <dcterms:created xsi:type="dcterms:W3CDTF">2020-04-09T09:29:04Z</dcterms:created>
  <dcterms:modified xsi:type="dcterms:W3CDTF">2020-07-23T18:58:33Z</dcterms:modified>
</cp:coreProperties>
</file>