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4" r:id="rId3"/>
    <p:sldId id="270" r:id="rId4"/>
    <p:sldId id="280" r:id="rId5"/>
    <p:sldId id="279" r:id="rId6"/>
    <p:sldId id="282" r:id="rId7"/>
    <p:sldId id="285" r:id="rId8"/>
    <p:sldId id="266" r:id="rId9"/>
    <p:sldId id="267" r:id="rId10"/>
    <p:sldId id="268" r:id="rId11"/>
    <p:sldId id="269" r:id="rId12"/>
    <p:sldId id="283" r:id="rId13"/>
    <p:sldId id="271" r:id="rId14"/>
    <p:sldId id="272" r:id="rId15"/>
    <p:sldId id="273" r:id="rId16"/>
    <p:sldId id="275" r:id="rId17"/>
    <p:sldId id="276" r:id="rId18"/>
    <p:sldId id="277" r:id="rId19"/>
    <p:sldId id="289" r:id="rId20"/>
    <p:sldId id="290" r:id="rId21"/>
    <p:sldId id="291" r:id="rId22"/>
    <p:sldId id="274" r:id="rId23"/>
    <p:sldId id="278" r:id="rId24"/>
    <p:sldId id="258" r:id="rId25"/>
    <p:sldId id="259" r:id="rId26"/>
    <p:sldId id="287" r:id="rId27"/>
    <p:sldId id="260" r:id="rId28"/>
    <p:sldId id="261" r:id="rId29"/>
    <p:sldId id="262" r:id="rId30"/>
    <p:sldId id="295" r:id="rId31"/>
    <p:sldId id="263" r:id="rId32"/>
    <p:sldId id="292" r:id="rId33"/>
    <p:sldId id="296" r:id="rId34"/>
    <p:sldId id="293" r:id="rId35"/>
    <p:sldId id="264" r:id="rId36"/>
    <p:sldId id="288" r:id="rId37"/>
    <p:sldId id="281" r:id="rId38"/>
    <p:sldId id="28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3E7FF-4643-4F7A-B474-64D746ED4D4F}" type="datetimeFigureOut">
              <a:rPr lang="en-US" smtClean="0"/>
              <a:t>3/6/2017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E3920-8E0C-47A5-B846-F96F47C7D9A7}" type="slidenum">
              <a:rPr lang="en-US" smtClean="0"/>
              <a:t>‹#›</a:t>
            </a:fld>
            <a:endParaRPr lang="en-US"/>
          </a:p>
        </p:txBody>
      </p:sp>
    </p:spTree>
    <p:extLst>
      <p:ext uri="{BB962C8B-B14F-4D97-AF65-F5344CB8AC3E}">
        <p14:creationId xmlns:p14="http://schemas.microsoft.com/office/powerpoint/2010/main" val="73021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6400CD-683F-4581-AE63-5AA65BA1DA49}"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33568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384207E5-9425-4106-9767-4B63F1536340}" type="slidenum">
              <a:rPr lang="en-US" altLang="en-US" sz="1200"/>
              <a:pPr/>
              <a:t>24</a:t>
            </a:fld>
            <a:endParaRPr lang="en-US" altLang="en-US" sz="1200"/>
          </a:p>
        </p:txBody>
      </p:sp>
    </p:spTree>
    <p:extLst>
      <p:ext uri="{BB962C8B-B14F-4D97-AF65-F5344CB8AC3E}">
        <p14:creationId xmlns:p14="http://schemas.microsoft.com/office/powerpoint/2010/main" val="3388534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3213C14F-84C9-48D7-96CB-D773F8F74333}" type="slidenum">
              <a:rPr lang="en-US" altLang="en-US" sz="1200"/>
              <a:pPr/>
              <a:t>25</a:t>
            </a:fld>
            <a:endParaRPr lang="en-US" altLang="en-US" sz="1200"/>
          </a:p>
        </p:txBody>
      </p:sp>
    </p:spTree>
    <p:extLst>
      <p:ext uri="{BB962C8B-B14F-4D97-AF65-F5344CB8AC3E}">
        <p14:creationId xmlns:p14="http://schemas.microsoft.com/office/powerpoint/2010/main" val="185012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7B6E0EC8-B53A-403D-93CB-722705242CB4}" type="slidenum">
              <a:rPr lang="en-US" altLang="en-US" sz="1200"/>
              <a:pPr/>
              <a:t>27</a:t>
            </a:fld>
            <a:endParaRPr lang="en-US" altLang="en-US" sz="1200"/>
          </a:p>
        </p:txBody>
      </p:sp>
    </p:spTree>
    <p:extLst>
      <p:ext uri="{BB962C8B-B14F-4D97-AF65-F5344CB8AC3E}">
        <p14:creationId xmlns:p14="http://schemas.microsoft.com/office/powerpoint/2010/main" val="78630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9CDAAD09-BCA4-4847-94BE-65275311F342}" type="slidenum">
              <a:rPr lang="en-US" altLang="en-US" sz="1200"/>
              <a:pPr/>
              <a:t>28</a:t>
            </a:fld>
            <a:endParaRPr lang="en-US" altLang="en-US" sz="1200"/>
          </a:p>
        </p:txBody>
      </p:sp>
    </p:spTree>
    <p:extLst>
      <p:ext uri="{BB962C8B-B14F-4D97-AF65-F5344CB8AC3E}">
        <p14:creationId xmlns:p14="http://schemas.microsoft.com/office/powerpoint/2010/main" val="1597196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DF631B82-6AF9-4CEE-9046-8F001DC4064C}" type="slidenum">
              <a:rPr lang="en-US" altLang="en-US" sz="1200"/>
              <a:pPr/>
              <a:t>29</a:t>
            </a:fld>
            <a:endParaRPr lang="en-US" altLang="en-US" sz="1200"/>
          </a:p>
        </p:txBody>
      </p:sp>
    </p:spTree>
    <p:extLst>
      <p:ext uri="{BB962C8B-B14F-4D97-AF65-F5344CB8AC3E}">
        <p14:creationId xmlns:p14="http://schemas.microsoft.com/office/powerpoint/2010/main" val="797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8BA663C0-AD5C-452C-9E36-7E85099F7ED8}" type="slidenum">
              <a:rPr lang="en-US" altLang="en-US" sz="1200"/>
              <a:pPr/>
              <a:t>31</a:t>
            </a:fld>
            <a:endParaRPr lang="en-US" altLang="en-US" sz="1200"/>
          </a:p>
        </p:txBody>
      </p:sp>
    </p:spTree>
    <p:extLst>
      <p:ext uri="{BB962C8B-B14F-4D97-AF65-F5344CB8AC3E}">
        <p14:creationId xmlns:p14="http://schemas.microsoft.com/office/powerpoint/2010/main" val="1338158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E9872553-126B-49CE-86F7-82810FCF59FA}" type="slidenum">
              <a:rPr lang="en-US" altLang="en-US" sz="1200"/>
              <a:pPr/>
              <a:t>35</a:t>
            </a:fld>
            <a:endParaRPr lang="en-US" altLang="en-US" sz="1200"/>
          </a:p>
        </p:txBody>
      </p:sp>
    </p:spTree>
    <p:extLst>
      <p:ext uri="{BB962C8B-B14F-4D97-AF65-F5344CB8AC3E}">
        <p14:creationId xmlns:p14="http://schemas.microsoft.com/office/powerpoint/2010/main" val="55804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B17581-FD2E-47B7-9AF3-93F4017ACDFE}"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216A0-168A-4DAD-B3F0-84CEEDDC773F}" type="slidenum">
              <a:rPr lang="en-US" smtClean="0"/>
              <a:t>‹#›</a:t>
            </a:fld>
            <a:endParaRPr lang="en-US"/>
          </a:p>
        </p:txBody>
      </p:sp>
    </p:spTree>
    <p:extLst>
      <p:ext uri="{BB962C8B-B14F-4D97-AF65-F5344CB8AC3E}">
        <p14:creationId xmlns:p14="http://schemas.microsoft.com/office/powerpoint/2010/main" val="1309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B17581-FD2E-47B7-9AF3-93F4017ACDFE}"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216A0-168A-4DAD-B3F0-84CEEDDC773F}" type="slidenum">
              <a:rPr lang="en-US" smtClean="0"/>
              <a:t>‹#›</a:t>
            </a:fld>
            <a:endParaRPr lang="en-US"/>
          </a:p>
        </p:txBody>
      </p:sp>
    </p:spTree>
    <p:extLst>
      <p:ext uri="{BB962C8B-B14F-4D97-AF65-F5344CB8AC3E}">
        <p14:creationId xmlns:p14="http://schemas.microsoft.com/office/powerpoint/2010/main" val="323634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B17581-FD2E-47B7-9AF3-93F4017ACDFE}"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216A0-168A-4DAD-B3F0-84CEEDDC773F}" type="slidenum">
              <a:rPr lang="en-US" smtClean="0"/>
              <a:t>‹#›</a:t>
            </a:fld>
            <a:endParaRPr lang="en-US"/>
          </a:p>
        </p:txBody>
      </p:sp>
    </p:spTree>
    <p:extLst>
      <p:ext uri="{BB962C8B-B14F-4D97-AF65-F5344CB8AC3E}">
        <p14:creationId xmlns:p14="http://schemas.microsoft.com/office/powerpoint/2010/main" val="379371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B17581-FD2E-47B7-9AF3-93F4017ACDFE}"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216A0-168A-4DAD-B3F0-84CEEDDC773F}" type="slidenum">
              <a:rPr lang="en-US" smtClean="0"/>
              <a:t>‹#›</a:t>
            </a:fld>
            <a:endParaRPr lang="en-US"/>
          </a:p>
        </p:txBody>
      </p:sp>
    </p:spTree>
    <p:extLst>
      <p:ext uri="{BB962C8B-B14F-4D97-AF65-F5344CB8AC3E}">
        <p14:creationId xmlns:p14="http://schemas.microsoft.com/office/powerpoint/2010/main" val="203470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B17581-FD2E-47B7-9AF3-93F4017ACDFE}"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216A0-168A-4DAD-B3F0-84CEEDDC773F}" type="slidenum">
              <a:rPr lang="en-US" smtClean="0"/>
              <a:t>‹#›</a:t>
            </a:fld>
            <a:endParaRPr lang="en-US"/>
          </a:p>
        </p:txBody>
      </p:sp>
    </p:spTree>
    <p:extLst>
      <p:ext uri="{BB962C8B-B14F-4D97-AF65-F5344CB8AC3E}">
        <p14:creationId xmlns:p14="http://schemas.microsoft.com/office/powerpoint/2010/main" val="269856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B17581-FD2E-47B7-9AF3-93F4017ACDFE}"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216A0-168A-4DAD-B3F0-84CEEDDC773F}" type="slidenum">
              <a:rPr lang="en-US" smtClean="0"/>
              <a:t>‹#›</a:t>
            </a:fld>
            <a:endParaRPr lang="en-US"/>
          </a:p>
        </p:txBody>
      </p:sp>
    </p:spTree>
    <p:extLst>
      <p:ext uri="{BB962C8B-B14F-4D97-AF65-F5344CB8AC3E}">
        <p14:creationId xmlns:p14="http://schemas.microsoft.com/office/powerpoint/2010/main" val="108316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B17581-FD2E-47B7-9AF3-93F4017ACDFE}"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D216A0-168A-4DAD-B3F0-84CEEDDC773F}" type="slidenum">
              <a:rPr lang="en-US" smtClean="0"/>
              <a:t>‹#›</a:t>
            </a:fld>
            <a:endParaRPr lang="en-US"/>
          </a:p>
        </p:txBody>
      </p:sp>
    </p:spTree>
    <p:extLst>
      <p:ext uri="{BB962C8B-B14F-4D97-AF65-F5344CB8AC3E}">
        <p14:creationId xmlns:p14="http://schemas.microsoft.com/office/powerpoint/2010/main" val="123057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B17581-FD2E-47B7-9AF3-93F4017ACDFE}"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216A0-168A-4DAD-B3F0-84CEEDDC773F}" type="slidenum">
              <a:rPr lang="en-US" smtClean="0"/>
              <a:t>‹#›</a:t>
            </a:fld>
            <a:endParaRPr lang="en-US"/>
          </a:p>
        </p:txBody>
      </p:sp>
    </p:spTree>
    <p:extLst>
      <p:ext uri="{BB962C8B-B14F-4D97-AF65-F5344CB8AC3E}">
        <p14:creationId xmlns:p14="http://schemas.microsoft.com/office/powerpoint/2010/main" val="423590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17581-FD2E-47B7-9AF3-93F4017ACDFE}"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D216A0-168A-4DAD-B3F0-84CEEDDC773F}" type="slidenum">
              <a:rPr lang="en-US" smtClean="0"/>
              <a:t>‹#›</a:t>
            </a:fld>
            <a:endParaRPr lang="en-US"/>
          </a:p>
        </p:txBody>
      </p:sp>
    </p:spTree>
    <p:extLst>
      <p:ext uri="{BB962C8B-B14F-4D97-AF65-F5344CB8AC3E}">
        <p14:creationId xmlns:p14="http://schemas.microsoft.com/office/powerpoint/2010/main" val="271509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B17581-FD2E-47B7-9AF3-93F4017ACDFE}"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216A0-168A-4DAD-B3F0-84CEEDDC773F}" type="slidenum">
              <a:rPr lang="en-US" smtClean="0"/>
              <a:t>‹#›</a:t>
            </a:fld>
            <a:endParaRPr lang="en-US"/>
          </a:p>
        </p:txBody>
      </p:sp>
    </p:spTree>
    <p:extLst>
      <p:ext uri="{BB962C8B-B14F-4D97-AF65-F5344CB8AC3E}">
        <p14:creationId xmlns:p14="http://schemas.microsoft.com/office/powerpoint/2010/main" val="293564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B17581-FD2E-47B7-9AF3-93F4017ACDFE}"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216A0-168A-4DAD-B3F0-84CEEDDC773F}" type="slidenum">
              <a:rPr lang="en-US" smtClean="0"/>
              <a:t>‹#›</a:t>
            </a:fld>
            <a:endParaRPr lang="en-US"/>
          </a:p>
        </p:txBody>
      </p:sp>
    </p:spTree>
    <p:extLst>
      <p:ext uri="{BB962C8B-B14F-4D97-AF65-F5344CB8AC3E}">
        <p14:creationId xmlns:p14="http://schemas.microsoft.com/office/powerpoint/2010/main" val="219267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17581-FD2E-47B7-9AF3-93F4017ACDFE}" type="datetimeFigureOut">
              <a:rPr lang="en-US" smtClean="0"/>
              <a:t>3/6/2017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216A0-168A-4DAD-B3F0-84CEEDDC773F}" type="slidenum">
              <a:rPr lang="en-US" smtClean="0"/>
              <a:t>‹#›</a:t>
            </a:fld>
            <a:endParaRPr lang="en-US"/>
          </a:p>
        </p:txBody>
      </p:sp>
    </p:spTree>
    <p:extLst>
      <p:ext uri="{BB962C8B-B14F-4D97-AF65-F5344CB8AC3E}">
        <p14:creationId xmlns:p14="http://schemas.microsoft.com/office/powerpoint/2010/main" val="1827712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Internet Geography and Economic Outcomes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846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Exploit plausibly exogenous geographic variance. </a:t>
            </a:r>
            <a:r>
              <a:rPr lang="en-US" i="1" dirty="0" smtClean="0"/>
              <a:t>Learn to recognize it…(See the reading list…)</a:t>
            </a:r>
            <a:endParaRPr lang="en-US" i="1" dirty="0"/>
          </a:p>
        </p:txBody>
      </p:sp>
      <p:sp>
        <p:nvSpPr>
          <p:cNvPr id="10" name="Content Placeholder 9"/>
          <p:cNvSpPr>
            <a:spLocks noGrp="1"/>
          </p:cNvSpPr>
          <p:nvPr>
            <p:ph idx="1"/>
          </p:nvPr>
        </p:nvSpPr>
        <p:spPr>
          <a:xfrm>
            <a:off x="838200" y="1825624"/>
            <a:ext cx="10515600" cy="4806995"/>
          </a:xfrm>
        </p:spPr>
        <p:txBody>
          <a:bodyPr>
            <a:normAutofit fontScale="92500" lnSpcReduction="10000"/>
          </a:bodyPr>
          <a:lstStyle/>
          <a:p>
            <a:r>
              <a:rPr lang="en-US" dirty="0" smtClean="0"/>
              <a:t>Variance in deployment of new capability upends local markets.</a:t>
            </a:r>
          </a:p>
          <a:p>
            <a:pPr lvl="1"/>
            <a:r>
              <a:rPr lang="en-US" dirty="0" smtClean="0"/>
              <a:t>Craigslist changed local newspaper second-hand ticket markets</a:t>
            </a:r>
          </a:p>
          <a:p>
            <a:pPr lvl="1"/>
            <a:r>
              <a:rPr lang="en-US" dirty="0" smtClean="0"/>
              <a:t>As dial-up Internet deployed, it changed airline capacity allocation</a:t>
            </a:r>
          </a:p>
          <a:p>
            <a:pPr lvl="1"/>
            <a:r>
              <a:rPr lang="en-US" dirty="0" smtClean="0"/>
              <a:t>As businesses invested in the Internet, local labor markets changed</a:t>
            </a:r>
          </a:p>
          <a:p>
            <a:pPr lvl="1"/>
            <a:r>
              <a:rPr lang="en-US" dirty="0" smtClean="0"/>
              <a:t>As science-based businesses wired up, their labs collaborated more</a:t>
            </a:r>
          </a:p>
          <a:p>
            <a:pPr lvl="1"/>
            <a:r>
              <a:rPr lang="en-US" dirty="0" smtClean="0"/>
              <a:t>As the Internet first diffused, second-tier universities collaborated more</a:t>
            </a:r>
          </a:p>
          <a:p>
            <a:pPr lvl="1"/>
            <a:r>
              <a:rPr lang="en-US" dirty="0" smtClean="0"/>
              <a:t>That is only the beginning. </a:t>
            </a:r>
            <a:r>
              <a:rPr lang="en-US" i="1" dirty="0" smtClean="0"/>
              <a:t>Many researchable topics….</a:t>
            </a:r>
          </a:p>
          <a:p>
            <a:r>
              <a:rPr lang="en-US" dirty="0" smtClean="0"/>
              <a:t>This all happened recently. Good data available. You have some hope of constructing panel data about important economic outcomes.</a:t>
            </a:r>
          </a:p>
          <a:p>
            <a:pPr lvl="1"/>
            <a:r>
              <a:rPr lang="en-US" dirty="0" smtClean="0"/>
              <a:t>Endogeneity always a concern. Deployment/adoption a function of same things that generate effects? Technique helps: Matching estimators. Propensity scores. Correction for selection. And more!</a:t>
            </a:r>
          </a:p>
          <a:p>
            <a:pPr lvl="1"/>
            <a:r>
              <a:rPr lang="en-US" dirty="0" smtClean="0"/>
              <a:t>Instruments a challenge: what causes early/late adoption, but is independent of outcome? </a:t>
            </a:r>
            <a:r>
              <a:rPr lang="en-US" i="1" dirty="0" smtClean="0"/>
              <a:t>Go forward with courage! </a:t>
            </a:r>
            <a:r>
              <a:rPr lang="en-US" dirty="0" smtClean="0"/>
              <a:t>Many examples to learn from.</a:t>
            </a:r>
            <a:endParaRPr lang="en-US" dirty="0"/>
          </a:p>
          <a:p>
            <a:endParaRPr lang="en-US" dirty="0" smtClean="0"/>
          </a:p>
          <a:p>
            <a:endParaRPr lang="en-US" dirty="0"/>
          </a:p>
          <a:p>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8457" y="1529074"/>
            <a:ext cx="2443543" cy="2700047"/>
          </a:xfrm>
          <a:prstGeom prst="rect">
            <a:avLst/>
          </a:prstGeom>
        </p:spPr>
      </p:pic>
    </p:spTree>
    <p:extLst>
      <p:ext uri="{BB962C8B-B14F-4D97-AF65-F5344CB8AC3E}">
        <p14:creationId xmlns:p14="http://schemas.microsoft.com/office/powerpoint/2010/main" val="124413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Construct plausible exogenous natural experiments… </a:t>
            </a:r>
            <a:r>
              <a:rPr lang="en-US" i="1" dirty="0" smtClean="0"/>
              <a:t>Again, see the reading list….</a:t>
            </a:r>
            <a:endParaRPr lang="en-US" dirty="0"/>
          </a:p>
        </p:txBody>
      </p:sp>
      <p:sp>
        <p:nvSpPr>
          <p:cNvPr id="3" name="Content Placeholder 2"/>
          <p:cNvSpPr>
            <a:spLocks noGrp="1"/>
          </p:cNvSpPr>
          <p:nvPr>
            <p:ph idx="1"/>
          </p:nvPr>
        </p:nvSpPr>
        <p:spPr>
          <a:xfrm>
            <a:off x="838200" y="1825624"/>
            <a:ext cx="9464899" cy="5032376"/>
          </a:xfrm>
        </p:spPr>
        <p:txBody>
          <a:bodyPr>
            <a:normAutofit fontScale="92500" lnSpcReduction="10000"/>
          </a:bodyPr>
          <a:lstStyle/>
          <a:p>
            <a:r>
              <a:rPr lang="en-US" dirty="0" smtClean="0"/>
              <a:t>Potentially sets up treatment/control or a diff-in-diff.</a:t>
            </a:r>
          </a:p>
          <a:p>
            <a:pPr lvl="1"/>
            <a:r>
              <a:rPr lang="en-US" dirty="0" smtClean="0"/>
              <a:t>Craig’s deployment across space possessed no underlying logic. Exogenous?</a:t>
            </a:r>
          </a:p>
          <a:p>
            <a:pPr lvl="1"/>
            <a:r>
              <a:rPr lang="en-US" dirty="0" smtClean="0"/>
              <a:t>Territories for broadband firms – DSL and cable modems – fixed, and the competition between them results from accident of matches.</a:t>
            </a:r>
          </a:p>
          <a:p>
            <a:pPr lvl="1"/>
            <a:r>
              <a:rPr lang="en-US" dirty="0" smtClean="0"/>
              <a:t>State boundaries and sales taxes are fixed.</a:t>
            </a:r>
          </a:p>
          <a:p>
            <a:pPr lvl="2"/>
            <a:r>
              <a:rPr lang="en-US" dirty="0" smtClean="0"/>
              <a:t>Boundary cities are very useful – e.g., KC in Mo &amp; KS. </a:t>
            </a:r>
          </a:p>
          <a:p>
            <a:pPr lvl="2"/>
            <a:r>
              <a:rPr lang="en-US" dirty="0" smtClean="0"/>
              <a:t>Many matching “sister cities” in mid range sizes, based on propensity scores.  </a:t>
            </a:r>
          </a:p>
          <a:p>
            <a:pPr lvl="1"/>
            <a:r>
              <a:rPr lang="en-US" dirty="0"/>
              <a:t>M</a:t>
            </a:r>
            <a:r>
              <a:rPr lang="en-US" dirty="0" smtClean="0"/>
              <a:t>unicipalities &amp; state governments change different political parties.</a:t>
            </a:r>
          </a:p>
          <a:p>
            <a:pPr lvl="2"/>
            <a:r>
              <a:rPr lang="en-US" dirty="0" smtClean="0"/>
              <a:t>It has nothing to do with tech or broadband.</a:t>
            </a:r>
          </a:p>
          <a:p>
            <a:pPr lvl="1"/>
            <a:r>
              <a:rPr lang="en-US" dirty="0" smtClean="0"/>
              <a:t>Types of producers and industrial users not evenly distributed across space.</a:t>
            </a:r>
          </a:p>
          <a:p>
            <a:pPr lvl="1"/>
            <a:r>
              <a:rPr lang="en-US" dirty="0"/>
              <a:t>Commercial internet “started” in 1995, so investment begins at </a:t>
            </a:r>
            <a:r>
              <a:rPr lang="en-US" dirty="0" smtClean="0"/>
              <a:t>zero, so some places experience a big boom in investment and others do not.</a:t>
            </a:r>
          </a:p>
          <a:p>
            <a:r>
              <a:rPr lang="en-US" dirty="0" smtClean="0"/>
              <a:t>The history goes back even prior to 1995, and sometimes is helpful. </a:t>
            </a:r>
          </a:p>
          <a:p>
            <a:pPr lvl="1"/>
            <a:r>
              <a:rPr lang="en-US" dirty="0" smtClean="0"/>
              <a:t>Some papers used original architecture of the Internet as an instrument.</a:t>
            </a: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288" y="2807595"/>
            <a:ext cx="1977712" cy="1977712"/>
          </a:xfrm>
          <a:prstGeom prst="rect">
            <a:avLst/>
          </a:prstGeom>
        </p:spPr>
      </p:pic>
    </p:spTree>
    <p:extLst>
      <p:ext uri="{BB962C8B-B14F-4D97-AF65-F5344CB8AC3E}">
        <p14:creationId xmlns:p14="http://schemas.microsoft.com/office/powerpoint/2010/main" val="364456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examine two papers…	</a:t>
            </a:r>
            <a:endParaRPr lang="en-US" dirty="0"/>
          </a:p>
        </p:txBody>
      </p:sp>
      <p:sp>
        <p:nvSpPr>
          <p:cNvPr id="3" name="Content Placeholder 2"/>
          <p:cNvSpPr>
            <a:spLocks noGrp="1"/>
          </p:cNvSpPr>
          <p:nvPr>
            <p:ph idx="1"/>
          </p:nvPr>
        </p:nvSpPr>
        <p:spPr/>
        <p:txBody>
          <a:bodyPr/>
          <a:lstStyle/>
          <a:p>
            <a:r>
              <a:rPr lang="en-US" dirty="0" smtClean="0"/>
              <a:t>Both look at the consequences of diffusion/adoption for economic activity….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994" y="3029897"/>
            <a:ext cx="3479979" cy="2807183"/>
          </a:xfrm>
          <a:prstGeom prst="rect">
            <a:avLst/>
          </a:prstGeom>
        </p:spPr>
      </p:pic>
    </p:spTree>
    <p:extLst>
      <p:ext uri="{BB962C8B-B14F-4D97-AF65-F5344CB8AC3E}">
        <p14:creationId xmlns:p14="http://schemas.microsoft.com/office/powerpoint/2010/main" val="4214243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altLang="en-US" smtClean="0"/>
          </a:p>
        </p:txBody>
      </p:sp>
      <p:sp>
        <p:nvSpPr>
          <p:cNvPr id="46083" name="Content Placeholder 2"/>
          <p:cNvSpPr>
            <a:spLocks noGrp="1"/>
          </p:cNvSpPr>
          <p:nvPr>
            <p:ph idx="1"/>
          </p:nvPr>
        </p:nvSpPr>
        <p:spPr/>
        <p:txBody>
          <a:bodyPr/>
          <a:lstStyle/>
          <a:p>
            <a:r>
              <a:rPr lang="en-US" altLang="en-US" smtClean="0"/>
              <a:t>Seamans and Zhu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926" y="4013231"/>
            <a:ext cx="1791305" cy="202394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442" y="4013231"/>
            <a:ext cx="1566923" cy="2023942"/>
          </a:xfrm>
          <a:prstGeom prst="rect">
            <a:avLst/>
          </a:prstGeom>
        </p:spPr>
      </p:pic>
    </p:spTree>
    <p:extLst>
      <p:ext uri="{BB962C8B-B14F-4D97-AF65-F5344CB8AC3E}">
        <p14:creationId xmlns:p14="http://schemas.microsoft.com/office/powerpoint/2010/main" val="4027241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What is the research question?</a:t>
            </a:r>
          </a:p>
        </p:txBody>
      </p:sp>
      <p:sp>
        <p:nvSpPr>
          <p:cNvPr id="48131" name="Content Placeholder 2"/>
          <p:cNvSpPr>
            <a:spLocks noGrp="1"/>
          </p:cNvSpPr>
          <p:nvPr>
            <p:ph idx="1"/>
          </p:nvPr>
        </p:nvSpPr>
        <p:spPr/>
        <p:txBody>
          <a:bodyPr/>
          <a:lstStyle/>
          <a:p>
            <a:r>
              <a:rPr lang="en-US" altLang="en-US" dirty="0" smtClean="0"/>
              <a:t>How did the spread of Craigslist affect the pricing of newspapers, and the prices of classified ads?</a:t>
            </a:r>
          </a:p>
          <a:p>
            <a:pPr lvl="1"/>
            <a:r>
              <a:rPr lang="en-US" altLang="en-US" dirty="0" smtClean="0"/>
              <a:t>Using the spread of Craigslist as random and exogenous, so it can compare “treated” and “untreated” newspapers. </a:t>
            </a:r>
          </a:p>
          <a:p>
            <a:pPr lvl="1"/>
            <a:endParaRPr lang="en-US" altLang="en-US" dirty="0" smtClean="0"/>
          </a:p>
          <a:p>
            <a:r>
              <a:rPr lang="en-US" altLang="en-US" dirty="0" smtClean="0"/>
              <a:t>How many of you have ever used Craigslist?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518" y="4288666"/>
            <a:ext cx="3110963" cy="2333222"/>
          </a:xfrm>
          <a:prstGeom prst="rect">
            <a:avLst/>
          </a:prstGeom>
        </p:spPr>
      </p:pic>
    </p:spTree>
    <p:extLst>
      <p:ext uri="{BB962C8B-B14F-4D97-AF65-F5344CB8AC3E}">
        <p14:creationId xmlns:p14="http://schemas.microsoft.com/office/powerpoint/2010/main" val="2741814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Why is that interesting?</a:t>
            </a:r>
          </a:p>
        </p:txBody>
      </p:sp>
      <p:sp>
        <p:nvSpPr>
          <p:cNvPr id="49155" name="Content Placeholder 2"/>
          <p:cNvSpPr>
            <a:spLocks noGrp="1"/>
          </p:cNvSpPr>
          <p:nvPr>
            <p:ph idx="1"/>
          </p:nvPr>
        </p:nvSpPr>
        <p:spPr>
          <a:xfrm>
            <a:off x="838200" y="1825625"/>
            <a:ext cx="9168685" cy="4351338"/>
          </a:xfrm>
        </p:spPr>
        <p:txBody>
          <a:bodyPr>
            <a:normAutofit lnSpcReduction="10000"/>
          </a:bodyPr>
          <a:lstStyle/>
          <a:p>
            <a:r>
              <a:rPr lang="en-US" altLang="en-US" dirty="0" smtClean="0"/>
              <a:t>Not much understanding about adjustment in a multi-sided market good.</a:t>
            </a:r>
          </a:p>
          <a:p>
            <a:pPr lvl="1"/>
            <a:r>
              <a:rPr lang="en-US" altLang="en-US" dirty="0" smtClean="0"/>
              <a:t>Only a few empirical studies up until this one.</a:t>
            </a:r>
          </a:p>
          <a:p>
            <a:r>
              <a:rPr lang="en-US" altLang="en-US" dirty="0" smtClean="0"/>
              <a:t>Dramatic events. Billions at stake.</a:t>
            </a:r>
          </a:p>
          <a:p>
            <a:r>
              <a:rPr lang="en-US" altLang="en-US" dirty="0" smtClean="0"/>
              <a:t>Essential for understanding restructuring of local newspaper markets. Helps clarify what happened and why. </a:t>
            </a:r>
          </a:p>
          <a:p>
            <a:pPr lvl="1"/>
            <a:r>
              <a:rPr lang="en-US" altLang="en-US" dirty="0" smtClean="0"/>
              <a:t>News papers were losing readers to new content, and losing ads to Craigslist and other sources.</a:t>
            </a:r>
          </a:p>
          <a:p>
            <a:r>
              <a:rPr lang="en-US" altLang="en-US" dirty="0" smtClean="0"/>
              <a:t>Template for a useful empirical exercise.</a:t>
            </a:r>
          </a:p>
          <a:p>
            <a:r>
              <a:rPr lang="en-US" altLang="en-US" dirty="0" smtClean="0"/>
              <a:t>What else interested you?  </a:t>
            </a:r>
          </a:p>
          <a:p>
            <a:endParaRPr lang="en-US" altLang="en-US" dirty="0" smtClean="0"/>
          </a:p>
        </p:txBody>
      </p:sp>
    </p:spTree>
    <p:extLst>
      <p:ext uri="{BB962C8B-B14F-4D97-AF65-F5344CB8AC3E}">
        <p14:creationId xmlns:p14="http://schemas.microsoft.com/office/powerpoint/2010/main" val="4263279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Background</a:t>
            </a:r>
          </a:p>
        </p:txBody>
      </p:sp>
      <p:sp>
        <p:nvSpPr>
          <p:cNvPr id="51203" name="Content Placeholder 2"/>
          <p:cNvSpPr>
            <a:spLocks noGrp="1"/>
          </p:cNvSpPr>
          <p:nvPr>
            <p:ph idx="1"/>
          </p:nvPr>
        </p:nvSpPr>
        <p:spPr/>
        <p:txBody>
          <a:bodyPr>
            <a:normAutofit fontScale="92500" lnSpcReduction="20000"/>
          </a:bodyPr>
          <a:lstStyle/>
          <a:p>
            <a:r>
              <a:rPr lang="en-US" altLang="en-US" dirty="0" smtClean="0"/>
              <a:t>Before any of these started, the researchers had a pretty good inclination that </a:t>
            </a:r>
            <a:r>
              <a:rPr lang="en-US" altLang="en-US" dirty="0"/>
              <a:t>C</a:t>
            </a:r>
            <a:r>
              <a:rPr lang="en-US" altLang="en-US" dirty="0" smtClean="0"/>
              <a:t>raig was crazy. Many newspaper people hated him.  </a:t>
            </a:r>
          </a:p>
          <a:p>
            <a:pPr lvl="1"/>
            <a:r>
              <a:rPr lang="en-US" altLang="en-US" dirty="0" smtClean="0"/>
              <a:t>“Public service mission.” Passed up billions of dollars. Why is this useful?</a:t>
            </a:r>
          </a:p>
          <a:p>
            <a:pPr lvl="1"/>
            <a:r>
              <a:rPr lang="en-US" altLang="en-US" dirty="0" smtClean="0"/>
              <a:t>What may not be good for newspapers can still be good for the econometrician. </a:t>
            </a:r>
            <a:r>
              <a:rPr lang="en-US" altLang="en-US" i="1" dirty="0" smtClean="0"/>
              <a:t>This is a gift to researchers.</a:t>
            </a:r>
          </a:p>
          <a:p>
            <a:pPr lvl="1"/>
            <a:r>
              <a:rPr lang="en-US" altLang="en-US" dirty="0" smtClean="0"/>
              <a:t>Many local markets. Mostly similar listings everywhere. Gradual growth. </a:t>
            </a:r>
          </a:p>
          <a:p>
            <a:pPr lvl="1"/>
            <a:r>
              <a:rPr lang="en-US" altLang="en-US" dirty="0" smtClean="0"/>
              <a:t>Good possibility that the first stage (diffusion over space) and second stage (consequences for local markets) were not closely linked. </a:t>
            </a:r>
          </a:p>
          <a:p>
            <a:r>
              <a:rPr lang="en-US" altLang="en-US" dirty="0" smtClean="0"/>
              <a:t>Many academics did not appreciate what was happening. But if you were paying attention….</a:t>
            </a:r>
          </a:p>
          <a:p>
            <a:pPr lvl="1"/>
            <a:r>
              <a:rPr lang="en-US" altLang="en-US" dirty="0" smtClean="0"/>
              <a:t>The young showed the old guard. (What you take for granted may seem novel to many readers.)</a:t>
            </a:r>
          </a:p>
          <a:p>
            <a:pPr lvl="1"/>
            <a:r>
              <a:rPr lang="en-US" altLang="en-US" dirty="0"/>
              <a:t>E</a:t>
            </a:r>
            <a:r>
              <a:rPr lang="en-US" altLang="en-US" dirty="0" smtClean="0"/>
              <a:t>xplain it to your older colleagues the same way you would explain it to your father and mother… </a:t>
            </a:r>
          </a:p>
        </p:txBody>
      </p:sp>
    </p:spTree>
    <p:extLst>
      <p:ext uri="{BB962C8B-B14F-4D97-AF65-F5344CB8AC3E}">
        <p14:creationId xmlns:p14="http://schemas.microsoft.com/office/powerpoint/2010/main" val="4075022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Data</a:t>
            </a:r>
          </a:p>
        </p:txBody>
      </p:sp>
      <p:sp>
        <p:nvSpPr>
          <p:cNvPr id="52227" name="Content Placeholder 2"/>
          <p:cNvSpPr>
            <a:spLocks noGrp="1"/>
          </p:cNvSpPr>
          <p:nvPr>
            <p:ph idx="1"/>
          </p:nvPr>
        </p:nvSpPr>
        <p:spPr/>
        <p:txBody>
          <a:bodyPr/>
          <a:lstStyle/>
          <a:p>
            <a:r>
              <a:rPr lang="en-US" altLang="en-US" dirty="0" smtClean="0"/>
              <a:t>Usual data about newspaper. What do they know?</a:t>
            </a:r>
          </a:p>
          <a:p>
            <a:pPr lvl="1"/>
            <a:r>
              <a:rPr lang="en-US" altLang="en-US" dirty="0" smtClean="0"/>
              <a:t>Circulation and differentiation</a:t>
            </a:r>
          </a:p>
          <a:p>
            <a:pPr lvl="1"/>
            <a:r>
              <a:rPr lang="en-US" altLang="en-US" dirty="0" smtClean="0"/>
              <a:t>Classified &amp; display ad rates</a:t>
            </a:r>
          </a:p>
          <a:p>
            <a:pPr lvl="1"/>
            <a:r>
              <a:rPr lang="en-US" altLang="en-US" dirty="0" smtClean="0"/>
              <a:t>Whether there is an online editor/manager</a:t>
            </a:r>
          </a:p>
          <a:p>
            <a:pPr lvl="1"/>
            <a:r>
              <a:rPr lang="en-US" altLang="en-US" dirty="0" smtClean="0"/>
              <a:t>Differentiation (different sections). </a:t>
            </a:r>
          </a:p>
          <a:p>
            <a:r>
              <a:rPr lang="en-US" altLang="en-US" dirty="0" smtClean="0"/>
              <a:t>Internet Archive helpful (Take note).</a:t>
            </a:r>
          </a:p>
          <a:p>
            <a:r>
              <a:rPr lang="en-US" altLang="en-US" dirty="0" smtClean="0"/>
              <a:t>They present simple descriptive stats in T2 for entered and non-entered. Why? How does that motivate the </a:t>
            </a:r>
            <a:r>
              <a:rPr lang="en-US" altLang="en-US" dirty="0" err="1" smtClean="0"/>
              <a:t>analsysis</a:t>
            </a:r>
            <a:r>
              <a:rPr lang="en-US" altLang="en-US" dirty="0" smtClean="0"/>
              <a:t> of the paper?</a:t>
            </a:r>
          </a:p>
          <a:p>
            <a:pPr lvl="1"/>
            <a:r>
              <a:rPr lang="en-US" altLang="en-US" dirty="0" smtClean="0"/>
              <a:t>Follow with simple diff-in-diff (w/o controls) in T3. Why is that the natural next step after seeing the descriptive statistics?</a:t>
            </a:r>
          </a:p>
          <a:p>
            <a:endParaRPr lang="en-US" altLang="en-US" dirty="0" smtClean="0"/>
          </a:p>
        </p:txBody>
      </p:sp>
    </p:spTree>
    <p:extLst>
      <p:ext uri="{BB962C8B-B14F-4D97-AF65-F5344CB8AC3E}">
        <p14:creationId xmlns:p14="http://schemas.microsoft.com/office/powerpoint/2010/main" val="2637561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Results</a:t>
            </a:r>
          </a:p>
        </p:txBody>
      </p:sp>
      <p:sp>
        <p:nvSpPr>
          <p:cNvPr id="53251" name="Content Placeholder 2"/>
          <p:cNvSpPr>
            <a:spLocks noGrp="1"/>
          </p:cNvSpPr>
          <p:nvPr>
            <p:ph idx="1"/>
          </p:nvPr>
        </p:nvSpPr>
        <p:spPr/>
        <p:txBody>
          <a:bodyPr>
            <a:normAutofit fontScale="92500" lnSpcReduction="10000"/>
          </a:bodyPr>
          <a:lstStyle/>
          <a:p>
            <a:r>
              <a:rPr lang="en-US" altLang="en-US" dirty="0" smtClean="0"/>
              <a:t>What is the message of Table 3</a:t>
            </a:r>
            <a:r>
              <a:rPr lang="en-US" altLang="en-US" dirty="0"/>
              <a:t> </a:t>
            </a:r>
            <a:r>
              <a:rPr lang="en-US" altLang="en-US" dirty="0" smtClean="0"/>
              <a:t>for classified ads? </a:t>
            </a:r>
          </a:p>
          <a:p>
            <a:pPr lvl="1"/>
            <a:r>
              <a:rPr lang="en-US" altLang="en-US" dirty="0" smtClean="0"/>
              <a:t>Why do they not show all the coefficients?</a:t>
            </a:r>
          </a:p>
          <a:p>
            <a:pPr lvl="1"/>
            <a:r>
              <a:rPr lang="en-US" altLang="en-US" dirty="0" smtClean="0"/>
              <a:t>Newspapers w/big classified sections?</a:t>
            </a:r>
          </a:p>
          <a:p>
            <a:pPr lvl="2"/>
            <a:r>
              <a:rPr lang="en-US" altLang="en-US" dirty="0" smtClean="0"/>
              <a:t>Classified ad, price, circulation, differentiate, display ad.</a:t>
            </a:r>
          </a:p>
          <a:p>
            <a:pPr lvl="1"/>
            <a:r>
              <a:rPr lang="en-US" altLang="en-US" dirty="0" smtClean="0"/>
              <a:t>In column 1 is -0.23 large? How do you know?  </a:t>
            </a:r>
          </a:p>
          <a:p>
            <a:r>
              <a:rPr lang="en-US" altLang="en-US" dirty="0" smtClean="0"/>
              <a:t>What is the message of Table 4?</a:t>
            </a:r>
          </a:p>
          <a:p>
            <a:pPr lvl="1"/>
            <a:r>
              <a:rPr lang="en-US" altLang="en-US" dirty="0" smtClean="0"/>
              <a:t>Delay in the effects. Two or more years.</a:t>
            </a:r>
          </a:p>
          <a:p>
            <a:r>
              <a:rPr lang="en-US" altLang="en-US" dirty="0" smtClean="0"/>
              <a:t>Why table 5? What does the entry equation tell you? </a:t>
            </a:r>
          </a:p>
          <a:p>
            <a:r>
              <a:rPr lang="en-US" altLang="en-US" dirty="0" smtClean="0"/>
              <a:t>Why Table 6? Why do a falsification test, based on “eventual entry?”</a:t>
            </a:r>
          </a:p>
          <a:p>
            <a:r>
              <a:rPr lang="en-US" altLang="en-US" dirty="0" smtClean="0"/>
              <a:t>Why that calculation of $5B on p. 490? It is not precise. Why did the editors allow for it (and ask for it)?</a:t>
            </a:r>
          </a:p>
        </p:txBody>
      </p:sp>
    </p:spTree>
    <p:extLst>
      <p:ext uri="{BB962C8B-B14F-4D97-AF65-F5344CB8AC3E}">
        <p14:creationId xmlns:p14="http://schemas.microsoft.com/office/powerpoint/2010/main" val="2210241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378696" y="798490"/>
            <a:ext cx="10735771" cy="6014123"/>
          </a:xfrm>
          <a:prstGeom prst="rect">
            <a:avLst/>
          </a:prstGeom>
        </p:spPr>
      </p:pic>
    </p:spTree>
    <p:extLst>
      <p:ext uri="{BB962C8B-B14F-4D97-AF65-F5344CB8AC3E}">
        <p14:creationId xmlns:p14="http://schemas.microsoft.com/office/powerpoint/2010/main" val="3728799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should a young researcher think about studying the economic geography of the Internet?</a:t>
            </a:r>
            <a:endParaRPr lang="en-US" dirty="0"/>
          </a:p>
        </p:txBody>
      </p:sp>
      <p:sp>
        <p:nvSpPr>
          <p:cNvPr id="3" name="Content Placeholder 2"/>
          <p:cNvSpPr>
            <a:spLocks noGrp="1"/>
          </p:cNvSpPr>
          <p:nvPr>
            <p:ph idx="1"/>
          </p:nvPr>
        </p:nvSpPr>
        <p:spPr/>
        <p:txBody>
          <a:bodyPr>
            <a:normAutofit lnSpcReduction="10000"/>
          </a:bodyPr>
          <a:lstStyle/>
          <a:p>
            <a:r>
              <a:rPr lang="en-US" dirty="0" smtClean="0"/>
              <a:t>The literature (roughly) divides into two areas (see references…) </a:t>
            </a:r>
          </a:p>
          <a:p>
            <a:pPr lvl="1"/>
            <a:r>
              <a:rPr lang="en-US" b="1" dirty="0"/>
              <a:t>T</a:t>
            </a:r>
            <a:r>
              <a:rPr lang="en-US" b="1" dirty="0" smtClean="0"/>
              <a:t>he </a:t>
            </a:r>
            <a:r>
              <a:rPr lang="en-US" b="1" dirty="0"/>
              <a:t>impact of the deployment and diffusion of the Internet.</a:t>
            </a:r>
            <a:r>
              <a:rPr lang="en-US" dirty="0"/>
              <a:t> </a:t>
            </a:r>
            <a:r>
              <a:rPr lang="en-US" dirty="0" smtClean="0"/>
              <a:t>As digital diffuses across space, how does it shape economic and business behavior? The research uses the variety of experiences across geography to define a unit of observation. Geographic variance also can provide an important element in a plausible natural experiment. </a:t>
            </a:r>
          </a:p>
          <a:p>
            <a:pPr lvl="1"/>
            <a:r>
              <a:rPr lang="en-US" b="1" dirty="0" smtClean="0"/>
              <a:t>The deployment and competitive conditions that shape the supply of Internet infrastructure.</a:t>
            </a:r>
            <a:r>
              <a:rPr lang="en-US" dirty="0" smtClean="0"/>
              <a:t> How does competition to supply digital services vary across geographic space? The research uses the variety of experiences across geography to define the unit of observation, treating distinct local areas as independent observations. </a:t>
            </a:r>
          </a:p>
          <a:p>
            <a:r>
              <a:rPr lang="en-US" dirty="0" smtClean="0"/>
              <a:t>The references include both. Both are interesting and important. Today’s talk most focuses on the first, merely due to lack of time. </a:t>
            </a:r>
            <a:endParaRPr lang="en-US" dirty="0"/>
          </a:p>
        </p:txBody>
      </p:sp>
    </p:spTree>
    <p:extLst>
      <p:ext uri="{BB962C8B-B14F-4D97-AF65-F5344CB8AC3E}">
        <p14:creationId xmlns:p14="http://schemas.microsoft.com/office/powerpoint/2010/main" val="146405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792723" y="235451"/>
            <a:ext cx="6606553" cy="6387097"/>
          </a:xfrm>
          <a:prstGeom prst="rect">
            <a:avLst/>
          </a:prstGeom>
        </p:spPr>
      </p:pic>
    </p:spTree>
    <p:extLst>
      <p:ext uri="{BB962C8B-B14F-4D97-AF65-F5344CB8AC3E}">
        <p14:creationId xmlns:p14="http://schemas.microsoft.com/office/powerpoint/2010/main" val="2650314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40159" y="365125"/>
            <a:ext cx="3002103" cy="5844843"/>
          </a:xfrm>
          <a:prstGeom prst="rect">
            <a:avLst/>
          </a:prstGeom>
        </p:spPr>
      </p:pic>
      <p:pic>
        <p:nvPicPr>
          <p:cNvPr id="5" name="Picture 4"/>
          <p:cNvPicPr>
            <a:picLocks noChangeAspect="1"/>
          </p:cNvPicPr>
          <p:nvPr/>
        </p:nvPicPr>
        <p:blipFill>
          <a:blip r:embed="rId3"/>
          <a:stretch>
            <a:fillRect/>
          </a:stretch>
        </p:blipFill>
        <p:spPr>
          <a:xfrm>
            <a:off x="4289890" y="365125"/>
            <a:ext cx="7935636" cy="5623551"/>
          </a:xfrm>
          <a:prstGeom prst="rect">
            <a:avLst/>
          </a:prstGeom>
        </p:spPr>
      </p:pic>
    </p:spTree>
    <p:extLst>
      <p:ext uri="{BB962C8B-B14F-4D97-AF65-F5344CB8AC3E}">
        <p14:creationId xmlns:p14="http://schemas.microsoft.com/office/powerpoint/2010/main" val="3024343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The headlines</a:t>
            </a:r>
          </a:p>
        </p:txBody>
      </p:sp>
      <p:sp>
        <p:nvSpPr>
          <p:cNvPr id="50179" name="Content Placeholder 2"/>
          <p:cNvSpPr>
            <a:spLocks noGrp="1"/>
          </p:cNvSpPr>
          <p:nvPr>
            <p:ph idx="1"/>
          </p:nvPr>
        </p:nvSpPr>
        <p:spPr/>
        <p:txBody>
          <a:bodyPr/>
          <a:lstStyle/>
          <a:p>
            <a:r>
              <a:rPr lang="en-US" altLang="en-US" dirty="0" smtClean="0"/>
              <a:t>After entry, price of classified ads declines at newspapers, subscription prices increases, circulation declines, and newspapers become more differentiated.</a:t>
            </a:r>
          </a:p>
          <a:p>
            <a:pPr lvl="1"/>
            <a:r>
              <a:rPr lang="en-US" altLang="en-US" dirty="0" smtClean="0"/>
              <a:t>Classified rates decline before display ads</a:t>
            </a:r>
          </a:p>
          <a:p>
            <a:r>
              <a:rPr lang="en-US" altLang="en-US" dirty="0"/>
              <a:t>G</a:t>
            </a:r>
            <a:r>
              <a:rPr lang="en-US" altLang="en-US" dirty="0" smtClean="0"/>
              <a:t>ains to advertisers from the spread of Craigslist amounted to $5B between 2000 and 2007. A big number!!!</a:t>
            </a:r>
          </a:p>
          <a:p>
            <a:r>
              <a:rPr lang="en-US" altLang="en-US" dirty="0" smtClean="0"/>
              <a:t>Strong evidence – from a battery of tests – for a causal link between Craigslist and these changes in newspaper markets. </a:t>
            </a:r>
          </a:p>
          <a:p>
            <a:r>
              <a:rPr lang="en-US" altLang="en-US" dirty="0" smtClean="0"/>
              <a:t>What else struck you?</a:t>
            </a:r>
          </a:p>
          <a:p>
            <a:endParaRPr lang="en-US" altLang="en-US" dirty="0" smtClean="0"/>
          </a:p>
          <a:p>
            <a:endParaRPr lang="en-US" altLang="en-US" dirty="0" smtClean="0"/>
          </a:p>
        </p:txBody>
      </p:sp>
    </p:spTree>
    <p:extLst>
      <p:ext uri="{BB962C8B-B14F-4D97-AF65-F5344CB8AC3E}">
        <p14:creationId xmlns:p14="http://schemas.microsoft.com/office/powerpoint/2010/main" val="2203852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Where should the literature go from here? </a:t>
            </a:r>
          </a:p>
        </p:txBody>
      </p:sp>
      <p:sp>
        <p:nvSpPr>
          <p:cNvPr id="54275" name="Content Placeholder 2"/>
          <p:cNvSpPr>
            <a:spLocks noGrp="1"/>
          </p:cNvSpPr>
          <p:nvPr>
            <p:ph idx="1"/>
          </p:nvPr>
        </p:nvSpPr>
        <p:spPr/>
        <p:txBody>
          <a:bodyPr>
            <a:normAutofit fontScale="92500"/>
          </a:bodyPr>
          <a:lstStyle/>
          <a:p>
            <a:r>
              <a:rPr lang="en-US" altLang="en-US" dirty="0" smtClean="0"/>
              <a:t>More in Craigslist’s spread?</a:t>
            </a:r>
          </a:p>
          <a:p>
            <a:pPr lvl="1"/>
            <a:r>
              <a:rPr lang="en-US" altLang="en-US" dirty="0" smtClean="0"/>
              <a:t>Yes, affects many different markets. Tickets sales, help wanted ads, real estate vacancy rates, content in newspapers, and STDs. What else?</a:t>
            </a:r>
          </a:p>
          <a:p>
            <a:r>
              <a:rPr lang="en-US" altLang="en-US" dirty="0" smtClean="0"/>
              <a:t>Spread of other things w/geographic features?</a:t>
            </a:r>
          </a:p>
          <a:p>
            <a:pPr lvl="1"/>
            <a:r>
              <a:rPr lang="en-US" altLang="en-US" dirty="0" smtClean="0"/>
              <a:t>The tricky problem: some things spread everywhere almost at once. Then you get a diff, but what is the second diff? Heterogeneity in pre-existing features of areas.  </a:t>
            </a:r>
          </a:p>
          <a:p>
            <a:r>
              <a:rPr lang="en-US" altLang="en-US" dirty="0" smtClean="0"/>
              <a:t>What else will the Internet Archive help with?</a:t>
            </a:r>
          </a:p>
          <a:p>
            <a:r>
              <a:rPr lang="en-US" altLang="en-US" dirty="0" smtClean="0"/>
              <a:t>Great template. Look for other events that took a while to spread and now we have luxury of looking back on them to see the havoc they wrought.</a:t>
            </a:r>
          </a:p>
          <a:p>
            <a:pPr lvl="1"/>
            <a:r>
              <a:rPr lang="en-US" altLang="en-US" dirty="0" smtClean="0"/>
              <a:t>Many facets of electronic commerce.</a:t>
            </a:r>
          </a:p>
        </p:txBody>
      </p:sp>
    </p:spTree>
    <p:extLst>
      <p:ext uri="{BB962C8B-B14F-4D97-AF65-F5344CB8AC3E}">
        <p14:creationId xmlns:p14="http://schemas.microsoft.com/office/powerpoint/2010/main" val="2915908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tLang="en-US" smtClean="0"/>
          </a:p>
        </p:txBody>
      </p:sp>
      <p:sp>
        <p:nvSpPr>
          <p:cNvPr id="29699" name="Content Placeholder 2"/>
          <p:cNvSpPr>
            <a:spLocks noGrp="1"/>
          </p:cNvSpPr>
          <p:nvPr>
            <p:ph idx="1"/>
          </p:nvPr>
        </p:nvSpPr>
        <p:spPr/>
        <p:txBody>
          <a:bodyPr/>
          <a:lstStyle/>
          <a:p>
            <a:r>
              <a:rPr lang="en-US" altLang="en-US" dirty="0" smtClean="0"/>
              <a:t>Forman, Goldfarb and Greenstein</a:t>
            </a:r>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400" dirty="0"/>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0B05B2A-0F1D-4A2E-9371-87186A661F64}" type="slidenum">
              <a:rPr lang="en-US" altLang="en-US" sz="1400"/>
              <a:pPr>
                <a:spcBef>
                  <a:spcPct val="0"/>
                </a:spcBef>
                <a:buFontTx/>
                <a:buNone/>
              </a:pPr>
              <a:t>24</a:t>
            </a:fld>
            <a:endParaRPr lang="en-US" altLang="en-US" sz="140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236" y="4730699"/>
            <a:ext cx="1433564" cy="143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891" y="4724399"/>
            <a:ext cx="1439863" cy="143986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166" y="4724399"/>
            <a:ext cx="1338089" cy="1338089"/>
          </a:xfrm>
          <a:prstGeom prst="rect">
            <a:avLst/>
          </a:prstGeom>
        </p:spPr>
      </p:pic>
    </p:spTree>
    <p:extLst>
      <p:ext uri="{BB962C8B-B14F-4D97-AF65-F5344CB8AC3E}">
        <p14:creationId xmlns:p14="http://schemas.microsoft.com/office/powerpoint/2010/main" val="373938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What is the question?</a:t>
            </a:r>
          </a:p>
        </p:txBody>
      </p:sp>
      <p:sp>
        <p:nvSpPr>
          <p:cNvPr id="30723" name="Content Placeholder 2"/>
          <p:cNvSpPr>
            <a:spLocks noGrp="1"/>
          </p:cNvSpPr>
          <p:nvPr>
            <p:ph idx="1"/>
          </p:nvPr>
        </p:nvSpPr>
        <p:spPr>
          <a:xfrm>
            <a:off x="838199" y="1825625"/>
            <a:ext cx="10920211" cy="4652448"/>
          </a:xfrm>
        </p:spPr>
        <p:txBody>
          <a:bodyPr>
            <a:normAutofit/>
          </a:bodyPr>
          <a:lstStyle/>
          <a:p>
            <a:r>
              <a:rPr lang="en-US" altLang="en-US" sz="3000" dirty="0"/>
              <a:t>Did the diffusion of the internet contribute to a change in the distribution of wages across locations in the US? </a:t>
            </a:r>
          </a:p>
        </p:txBody>
      </p:sp>
      <p:sp>
        <p:nvSpPr>
          <p:cNvPr id="307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400" dirty="0"/>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40BC8AF-C6D2-44D5-8EA1-A032C99925E7}" type="slidenum">
              <a:rPr lang="en-US" altLang="en-US" sz="1400"/>
              <a:pPr>
                <a:spcBef>
                  <a:spcPct val="0"/>
                </a:spcBef>
                <a:buFontTx/>
                <a:buNone/>
              </a:pPr>
              <a:t>25</a:t>
            </a:fld>
            <a:endParaRPr lang="en-US" altLang="en-US" sz="14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367" y="3258892"/>
            <a:ext cx="3545266" cy="2658950"/>
          </a:xfrm>
          <a:prstGeom prst="rect">
            <a:avLst/>
          </a:prstGeom>
        </p:spPr>
      </p:pic>
    </p:spTree>
    <p:extLst>
      <p:ext uri="{BB962C8B-B14F-4D97-AF65-F5344CB8AC3E}">
        <p14:creationId xmlns:p14="http://schemas.microsoft.com/office/powerpoint/2010/main" val="134263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 </a:t>
            </a:r>
            <a:endParaRPr lang="en-US" dirty="0"/>
          </a:p>
        </p:txBody>
      </p:sp>
      <p:sp>
        <p:nvSpPr>
          <p:cNvPr id="3" name="Content Placeholder 2"/>
          <p:cNvSpPr>
            <a:spLocks noGrp="1"/>
          </p:cNvSpPr>
          <p:nvPr>
            <p:ph idx="1"/>
          </p:nvPr>
        </p:nvSpPr>
        <p:spPr/>
        <p:txBody>
          <a:bodyPr/>
          <a:lstStyle/>
          <a:p>
            <a:r>
              <a:rPr lang="en-US" altLang="en-US" dirty="0"/>
              <a:t>Why care? Explain change in wage distribution? Worth any effort.</a:t>
            </a:r>
          </a:p>
          <a:p>
            <a:pPr lvl="1"/>
            <a:r>
              <a:rPr lang="en-US" altLang="en-US" dirty="0"/>
              <a:t>Considerable IT literature suggests biased technical change, but 1990s optimism – death of distance – suggests opposite. </a:t>
            </a:r>
          </a:p>
          <a:p>
            <a:pPr lvl="2"/>
            <a:r>
              <a:rPr lang="en-US" altLang="en-US" dirty="0"/>
              <a:t>Nobody had examined Internet as key driver. Remember: your parents are NOT digitally literate..</a:t>
            </a:r>
          </a:p>
          <a:p>
            <a:pPr lvl="1"/>
            <a:r>
              <a:rPr lang="en-US" altLang="en-US" dirty="0"/>
              <a:t>IT boom of late 90s worth hundreds of billions in GDP.</a:t>
            </a:r>
          </a:p>
          <a:p>
            <a:pPr lvl="1"/>
            <a:r>
              <a:rPr lang="en-US" altLang="en-US" dirty="0"/>
              <a:t>Add to the (surprisingly thin) literature on how the Internet’s diffusion changed the economy…</a:t>
            </a:r>
          </a:p>
          <a:p>
            <a:r>
              <a:rPr lang="en-CA" dirty="0"/>
              <a:t>Aside: A mutual friend of ours used to tell us about the “big issues: Inequality, growth, market power, unemployment, inflation, business cycles, etc.”</a:t>
            </a:r>
            <a:endParaRPr lang="en-US" altLang="en-US" dirty="0"/>
          </a:p>
          <a:p>
            <a:pPr marL="0" indent="0">
              <a:buNone/>
            </a:pPr>
            <a:endParaRPr lang="en-US" dirty="0"/>
          </a:p>
        </p:txBody>
      </p:sp>
    </p:spTree>
    <p:extLst>
      <p:ext uri="{BB962C8B-B14F-4D97-AF65-F5344CB8AC3E}">
        <p14:creationId xmlns:p14="http://schemas.microsoft.com/office/powerpoint/2010/main" val="89294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What are the key findings?</a:t>
            </a:r>
          </a:p>
        </p:txBody>
      </p:sp>
      <p:sp>
        <p:nvSpPr>
          <p:cNvPr id="29699" name="Content Placeholder 2"/>
          <p:cNvSpPr>
            <a:spLocks noGrp="1"/>
          </p:cNvSpPr>
          <p:nvPr>
            <p:ph idx="1"/>
          </p:nvPr>
        </p:nvSpPr>
        <p:spPr>
          <a:xfrm>
            <a:off x="838200" y="1417638"/>
            <a:ext cx="6705600" cy="5364162"/>
          </a:xfrm>
        </p:spPr>
        <p:txBody>
          <a:bodyPr>
            <a:normAutofit/>
          </a:bodyPr>
          <a:lstStyle/>
          <a:p>
            <a:pPr marL="365125" indent="-255588">
              <a:defRPr/>
            </a:pPr>
            <a:r>
              <a:rPr lang="en-US" sz="2400" dirty="0"/>
              <a:t>Statistical facts establish a puzzle. Internet everywhere, but payoff is not.</a:t>
            </a:r>
          </a:p>
          <a:p>
            <a:pPr marL="620713" lvl="1">
              <a:spcBef>
                <a:spcPts val="325"/>
              </a:spcBef>
              <a:defRPr/>
            </a:pPr>
            <a:r>
              <a:rPr lang="en-US" dirty="0" smtClean="0"/>
              <a:t>Big kick associated </a:t>
            </a:r>
            <a:r>
              <a:rPr lang="en-US" dirty="0"/>
              <a:t>with counties that were already doing well – in terms of income.</a:t>
            </a:r>
          </a:p>
          <a:p>
            <a:pPr marL="620713" lvl="1">
              <a:spcBef>
                <a:spcPts val="325"/>
              </a:spcBef>
              <a:defRPr/>
            </a:pPr>
            <a:r>
              <a:rPr lang="en-US" dirty="0" smtClean="0"/>
              <a:t>Big kick at counties with high </a:t>
            </a:r>
            <a:r>
              <a:rPr lang="en-US" dirty="0"/>
              <a:t>income, education, population, and IT-intensive.</a:t>
            </a:r>
          </a:p>
          <a:p>
            <a:pPr marL="1020763" lvl="2">
              <a:spcBef>
                <a:spcPts val="325"/>
              </a:spcBef>
              <a:defRPr/>
            </a:pPr>
            <a:r>
              <a:rPr lang="en-US" dirty="0" smtClean="0"/>
              <a:t>NOT others without this combo.</a:t>
            </a:r>
          </a:p>
          <a:p>
            <a:pPr marL="1020763" lvl="2">
              <a:spcBef>
                <a:spcPts val="325"/>
              </a:spcBef>
              <a:defRPr/>
            </a:pPr>
            <a:r>
              <a:rPr lang="en-US" dirty="0" smtClean="0"/>
              <a:t>Internet explains over one half of the difference between quadruple combo group and elsewhere.</a:t>
            </a:r>
          </a:p>
          <a:p>
            <a:pPr marL="620713" lvl="1">
              <a:spcBef>
                <a:spcPts val="325"/>
              </a:spcBef>
              <a:defRPr/>
            </a:pPr>
            <a:r>
              <a:rPr lang="en-US" dirty="0"/>
              <a:t>Right timing.” Counties that later adopted </a:t>
            </a:r>
            <a:r>
              <a:rPr lang="en-US" i="1" dirty="0"/>
              <a:t>did not</a:t>
            </a:r>
            <a:r>
              <a:rPr lang="en-US" dirty="0"/>
              <a:t> grow faster from 1990 to 1994, also did not grow after 2000.</a:t>
            </a:r>
          </a:p>
          <a:p>
            <a:pPr marL="1020763" lvl="2">
              <a:spcBef>
                <a:spcPts val="325"/>
              </a:spcBef>
              <a:defRPr/>
            </a:pPr>
            <a:r>
              <a:rPr lang="en-US" dirty="0"/>
              <a:t>Robust to controls for omitted variables, &amp; IV. </a:t>
            </a:r>
          </a:p>
          <a:p>
            <a:pPr marL="220663">
              <a:spcBef>
                <a:spcPts val="325"/>
              </a:spcBef>
              <a:defRPr/>
            </a:pPr>
            <a:r>
              <a:rPr lang="en-US" sz="2400" dirty="0"/>
              <a:t>Why did the authors put such a simple picture in the introduction?</a:t>
            </a:r>
          </a:p>
        </p:txBody>
      </p:sp>
      <p:sp>
        <p:nvSpPr>
          <p:cNvPr id="317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BC50C4A-235F-46AA-ABB2-C92832370E10}" type="slidenum">
              <a:rPr lang="en-US" altLang="en-US" sz="1400"/>
              <a:pPr>
                <a:spcBef>
                  <a:spcPct val="0"/>
                </a:spcBef>
                <a:buFontTx/>
                <a:buNone/>
              </a:pPr>
              <a:t>27</a:t>
            </a:fld>
            <a:endParaRPr lang="en-US" altLang="en-US" sz="140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172" y="526767"/>
            <a:ext cx="4414965" cy="6194708"/>
          </a:xfrm>
          <a:prstGeom prst="rect">
            <a:avLst/>
          </a:prstGeom>
        </p:spPr>
      </p:pic>
    </p:spTree>
    <p:extLst>
      <p:ext uri="{BB962C8B-B14F-4D97-AF65-F5344CB8AC3E}">
        <p14:creationId xmlns:p14="http://schemas.microsoft.com/office/powerpoint/2010/main" val="3429817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Data section</a:t>
            </a:r>
          </a:p>
        </p:txBody>
      </p:sp>
      <p:sp>
        <p:nvSpPr>
          <p:cNvPr id="32771" name="Content Placeholder 2"/>
          <p:cNvSpPr>
            <a:spLocks noGrp="1"/>
          </p:cNvSpPr>
          <p:nvPr>
            <p:ph idx="1"/>
          </p:nvPr>
        </p:nvSpPr>
        <p:spPr>
          <a:xfrm>
            <a:off x="1197734" y="1519707"/>
            <a:ext cx="10509161" cy="4836643"/>
          </a:xfrm>
        </p:spPr>
        <p:txBody>
          <a:bodyPr>
            <a:normAutofit/>
          </a:bodyPr>
          <a:lstStyle/>
          <a:p>
            <a:r>
              <a:rPr lang="en-US" altLang="en-US" sz="2400" dirty="0"/>
              <a:t>Why tell story about Internet in the data section?</a:t>
            </a:r>
          </a:p>
          <a:p>
            <a:pPr lvl="1"/>
            <a:r>
              <a:rPr lang="en-US" altLang="en-US" dirty="0"/>
              <a:t>“Surprise” sets up statistics about timing. (Academics are familiar with their own experience, and infamously unfamiliar with how everyone else lives.)</a:t>
            </a:r>
          </a:p>
          <a:p>
            <a:r>
              <a:rPr lang="en-US" altLang="en-US" sz="2400" dirty="0"/>
              <a:t>Why no </a:t>
            </a:r>
            <a:r>
              <a:rPr lang="en-US" altLang="en-US" sz="2400" dirty="0" smtClean="0"/>
              <a:t>model? </a:t>
            </a:r>
            <a:r>
              <a:rPr lang="en-US" altLang="en-US" dirty="0" smtClean="0"/>
              <a:t>Is </a:t>
            </a:r>
            <a:r>
              <a:rPr lang="en-US" altLang="en-US" dirty="0"/>
              <a:t>one necessary to motivate education, population size, existing infrastructure? </a:t>
            </a:r>
          </a:p>
          <a:p>
            <a:r>
              <a:rPr lang="en-US" altLang="en-US" sz="2400" dirty="0"/>
              <a:t>Why describe endogenous variable in detail?</a:t>
            </a:r>
          </a:p>
          <a:p>
            <a:r>
              <a:rPr lang="en-US" altLang="en-US" sz="2400" dirty="0"/>
              <a:t>Why did the authors use county level information? </a:t>
            </a:r>
          </a:p>
          <a:p>
            <a:pPr lvl="1"/>
            <a:r>
              <a:rPr lang="en-US" altLang="en-US" dirty="0"/>
              <a:t>What are the strengths and weaknesses of that choice?</a:t>
            </a:r>
          </a:p>
          <a:p>
            <a:pPr lvl="1"/>
            <a:r>
              <a:rPr lang="en-US" altLang="en-US" dirty="0"/>
              <a:t>What </a:t>
            </a:r>
            <a:r>
              <a:rPr lang="en-US" altLang="en-US" dirty="0" smtClean="0"/>
              <a:t>would </a:t>
            </a:r>
            <a:r>
              <a:rPr lang="en-US" altLang="en-US" dirty="0"/>
              <a:t>an ideal </a:t>
            </a:r>
            <a:r>
              <a:rPr lang="en-US" altLang="en-US" dirty="0" smtClean="0"/>
              <a:t>experiment use? </a:t>
            </a:r>
            <a:endParaRPr lang="en-US" altLang="en-US" dirty="0"/>
          </a:p>
          <a:p>
            <a:r>
              <a:rPr lang="en-US" altLang="en-US" sz="2400" dirty="0"/>
              <a:t>What did the editor </a:t>
            </a:r>
            <a:r>
              <a:rPr lang="en-US" altLang="en-US" sz="2400" dirty="0" smtClean="0"/>
              <a:t>want? They wanted us to explain it to older colleagues the same way we would have explained it to our parents…</a:t>
            </a:r>
            <a:r>
              <a:rPr lang="en-US" altLang="en-US" sz="2000" dirty="0" smtClean="0"/>
              <a:t> </a:t>
            </a:r>
            <a:endParaRPr lang="en-US" altLang="en-US" sz="2000" dirty="0"/>
          </a:p>
          <a:p>
            <a:endParaRPr lang="en-US" altLang="en-US" sz="2400" dirty="0"/>
          </a:p>
        </p:txBody>
      </p:sp>
      <p:sp>
        <p:nvSpPr>
          <p:cNvPr id="32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400" dirty="0"/>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9DBC0704-0925-4CC8-9D15-694E51E0B800}" type="slidenum">
              <a:rPr lang="en-US" altLang="en-US" sz="1400"/>
              <a:pPr>
                <a:spcBef>
                  <a:spcPct val="0"/>
                </a:spcBef>
                <a:buFontTx/>
                <a:buNone/>
              </a:pPr>
              <a:t>28</a:t>
            </a:fld>
            <a:endParaRPr lang="en-US" altLang="en-US" sz="1400"/>
          </a:p>
        </p:txBody>
      </p:sp>
    </p:spTree>
    <p:extLst>
      <p:ext uri="{BB962C8B-B14F-4D97-AF65-F5344CB8AC3E}">
        <p14:creationId xmlns:p14="http://schemas.microsoft.com/office/powerpoint/2010/main" val="3880318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Statistics</a:t>
            </a:r>
          </a:p>
        </p:txBody>
      </p:sp>
      <p:sp>
        <p:nvSpPr>
          <p:cNvPr id="33795" name="Content Placeholder 2"/>
          <p:cNvSpPr>
            <a:spLocks noGrp="1"/>
          </p:cNvSpPr>
          <p:nvPr>
            <p:ph sz="half" idx="1"/>
          </p:nvPr>
        </p:nvSpPr>
        <p:spPr/>
        <p:txBody>
          <a:bodyPr>
            <a:normAutofit lnSpcReduction="10000"/>
          </a:bodyPr>
          <a:lstStyle/>
          <a:p>
            <a:r>
              <a:rPr lang="en-US" altLang="en-US" dirty="0" smtClean="0"/>
              <a:t>What are the </a:t>
            </a:r>
            <a:r>
              <a:rPr lang="en-US" altLang="en-US" dirty="0" err="1" smtClean="0"/>
              <a:t>endogeneity</a:t>
            </a:r>
            <a:r>
              <a:rPr lang="en-US" altLang="en-US" dirty="0" smtClean="0"/>
              <a:t> issues with basic estimation equations?</a:t>
            </a:r>
          </a:p>
          <a:p>
            <a:pPr lvl="1"/>
            <a:r>
              <a:rPr lang="en-US" altLang="en-US" dirty="0" smtClean="0"/>
              <a:t>Why would a false positive arise? How to test for it?</a:t>
            </a:r>
          </a:p>
          <a:p>
            <a:r>
              <a:rPr lang="en-US" altLang="en-US" dirty="0" smtClean="0"/>
              <a:t>How does equation (2) test for the role of the Internet in fostering inequality? </a:t>
            </a:r>
          </a:p>
          <a:p>
            <a:r>
              <a:rPr lang="en-US" altLang="en-US" dirty="0" smtClean="0"/>
              <a:t>What does an instrument need to do in this setting? Why is IV challenging to execute (and never 100% satisfying)?</a:t>
            </a:r>
          </a:p>
          <a:p>
            <a:pPr>
              <a:buFontTx/>
              <a:buNone/>
            </a:pPr>
            <a:endParaRPr lang="en-US" altLang="en-US" dirty="0" smtClean="0"/>
          </a:p>
        </p:txBody>
      </p:sp>
      <p:sp>
        <p:nvSpPr>
          <p:cNvPr id="33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400" dirty="0"/>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9C3093F-2D23-402B-AC32-179E911CEA57}" type="slidenum">
              <a:rPr lang="en-US" altLang="en-US" sz="1400"/>
              <a:pPr>
                <a:spcBef>
                  <a:spcPct val="0"/>
                </a:spcBef>
                <a:buFontTx/>
                <a:buNone/>
              </a:pPr>
              <a:t>29</a:t>
            </a:fld>
            <a:endParaRPr lang="en-US" altLang="en-US" sz="1400"/>
          </a:p>
        </p:txBody>
      </p:sp>
      <p:sp>
        <p:nvSpPr>
          <p:cNvPr id="2" name="Content Placeholder 1"/>
          <p:cNvSpPr>
            <a:spLocks noGrp="1"/>
          </p:cNvSpPr>
          <p:nvPr>
            <p:ph sz="half" idx="2"/>
          </p:nvPr>
        </p:nvSpPr>
        <p:spPr/>
        <p:txBody>
          <a:bodyPr/>
          <a:lstStyle/>
          <a:p>
            <a:r>
              <a:rPr lang="en-US" dirty="0"/>
              <a:t>(2) log(</a:t>
            </a:r>
            <a:r>
              <a:rPr lang="en-US" i="1" dirty="0"/>
              <a:t>Yi </a:t>
            </a:r>
            <a:r>
              <a:rPr lang="en-US" dirty="0"/>
              <a:t>00) − log(</a:t>
            </a:r>
            <a:r>
              <a:rPr lang="en-US" i="1" dirty="0"/>
              <a:t>Yi </a:t>
            </a:r>
            <a:r>
              <a:rPr lang="en-US" dirty="0"/>
              <a:t>95) = </a:t>
            </a:r>
            <a:r>
              <a:rPr lang="el-GR" dirty="0"/>
              <a:t>α1 </a:t>
            </a:r>
            <a:r>
              <a:rPr lang="en-US" i="1" dirty="0"/>
              <a:t>Xi </a:t>
            </a:r>
            <a:r>
              <a:rPr lang="en-US" dirty="0"/>
              <a:t>+ </a:t>
            </a:r>
            <a:r>
              <a:rPr lang="el-GR" dirty="0"/>
              <a:t>β </a:t>
            </a:r>
            <a:r>
              <a:rPr lang="en-US" i="1" dirty="0" err="1"/>
              <a:t>Interneti</a:t>
            </a:r>
            <a:endParaRPr lang="en-US" i="1" dirty="0"/>
          </a:p>
          <a:p>
            <a:r>
              <a:rPr lang="el-GR" dirty="0"/>
              <a:t>+ ϕ1(</a:t>
            </a:r>
            <a:r>
              <a:rPr lang="en-US" i="1" dirty="0" err="1"/>
              <a:t>Interneti</a:t>
            </a:r>
            <a:r>
              <a:rPr lang="en-US" i="1" dirty="0"/>
              <a:t> </a:t>
            </a:r>
            <a:r>
              <a:rPr lang="en-US" dirty="0"/>
              <a:t>× </a:t>
            </a:r>
            <a:r>
              <a:rPr lang="en-US" i="1" dirty="0" err="1"/>
              <a:t>HighIncomei</a:t>
            </a:r>
            <a:r>
              <a:rPr lang="en-US" dirty="0"/>
              <a:t>)</a:t>
            </a:r>
          </a:p>
          <a:p>
            <a:r>
              <a:rPr lang="el-GR" dirty="0"/>
              <a:t>+ ϕ2(</a:t>
            </a:r>
            <a:r>
              <a:rPr lang="en-US" i="1" dirty="0" err="1"/>
              <a:t>Interneti</a:t>
            </a:r>
            <a:r>
              <a:rPr lang="en-US" i="1" dirty="0"/>
              <a:t> </a:t>
            </a:r>
            <a:r>
              <a:rPr lang="en-US" dirty="0"/>
              <a:t>× </a:t>
            </a:r>
            <a:r>
              <a:rPr lang="en-US" i="1" dirty="0" err="1"/>
              <a:t>HighEducationi</a:t>
            </a:r>
            <a:r>
              <a:rPr lang="en-US" dirty="0"/>
              <a:t>)</a:t>
            </a:r>
          </a:p>
          <a:p>
            <a:r>
              <a:rPr lang="el-GR" dirty="0"/>
              <a:t>+ ϕ3(</a:t>
            </a:r>
            <a:r>
              <a:rPr lang="en-US" i="1" dirty="0" err="1"/>
              <a:t>Interneti</a:t>
            </a:r>
            <a:r>
              <a:rPr lang="en-US" i="1" dirty="0"/>
              <a:t> </a:t>
            </a:r>
            <a:r>
              <a:rPr lang="en-US" dirty="0"/>
              <a:t>× </a:t>
            </a:r>
            <a:r>
              <a:rPr lang="en-US" i="1" dirty="0" err="1"/>
              <a:t>HighPopulationi</a:t>
            </a:r>
            <a:r>
              <a:rPr lang="en-US" dirty="0"/>
              <a:t>)</a:t>
            </a:r>
          </a:p>
          <a:p>
            <a:r>
              <a:rPr lang="el-GR" dirty="0"/>
              <a:t>+ ϕ4(</a:t>
            </a:r>
            <a:r>
              <a:rPr lang="en-US" i="1" dirty="0" err="1"/>
              <a:t>Interneti</a:t>
            </a:r>
            <a:r>
              <a:rPr lang="en-US" i="1" dirty="0"/>
              <a:t> </a:t>
            </a:r>
            <a:r>
              <a:rPr lang="en-US" dirty="0"/>
              <a:t>× </a:t>
            </a:r>
            <a:r>
              <a:rPr lang="en-US" i="1" dirty="0" err="1"/>
              <a:t>HighITIntensityi</a:t>
            </a:r>
            <a:r>
              <a:rPr lang="en-US" dirty="0"/>
              <a:t>)</a:t>
            </a:r>
          </a:p>
          <a:p>
            <a:r>
              <a:rPr lang="el-GR" dirty="0"/>
              <a:t>+ ϕ5(</a:t>
            </a:r>
            <a:r>
              <a:rPr lang="en-US" i="1" dirty="0" err="1"/>
              <a:t>Interneti</a:t>
            </a:r>
            <a:r>
              <a:rPr lang="en-US" i="1" dirty="0"/>
              <a:t> </a:t>
            </a:r>
            <a:r>
              <a:rPr lang="en-US" dirty="0"/>
              <a:t>× </a:t>
            </a:r>
            <a:r>
              <a:rPr lang="en-US" i="1" dirty="0" err="1"/>
              <a:t>HighAllFactorsi</a:t>
            </a:r>
            <a:r>
              <a:rPr lang="en-US" dirty="0"/>
              <a:t>) + </a:t>
            </a:r>
            <a:r>
              <a:rPr lang="el-GR" dirty="0"/>
              <a:t>ε</a:t>
            </a:r>
            <a:r>
              <a:rPr lang="en-US" i="1" dirty="0" err="1"/>
              <a:t>i</a:t>
            </a:r>
            <a:r>
              <a:rPr lang="en-US" dirty="0"/>
              <a:t>.</a:t>
            </a:r>
          </a:p>
          <a:p>
            <a:endParaRPr lang="en-US" dirty="0"/>
          </a:p>
        </p:txBody>
      </p:sp>
    </p:spTree>
    <p:extLst>
      <p:ext uri="{BB962C8B-B14F-4D97-AF65-F5344CB8AC3E}">
        <p14:creationId xmlns:p14="http://schemas.microsoft.com/office/powerpoint/2010/main" val="2342164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88242" cy="1325563"/>
          </a:xfrm>
        </p:spPr>
        <p:txBody>
          <a:bodyPr>
            <a:normAutofit/>
          </a:bodyPr>
          <a:lstStyle/>
          <a:p>
            <a:r>
              <a:rPr lang="en-US" dirty="0" smtClean="0"/>
              <a:t>Many digitization studies share a philosophical outlook. </a:t>
            </a:r>
            <a:endParaRPr lang="en-US" dirty="0"/>
          </a:p>
        </p:txBody>
      </p:sp>
      <p:sp>
        <p:nvSpPr>
          <p:cNvPr id="3" name="Content Placeholder 2"/>
          <p:cNvSpPr>
            <a:spLocks noGrp="1"/>
          </p:cNvSpPr>
          <p:nvPr>
            <p:ph idx="1"/>
          </p:nvPr>
        </p:nvSpPr>
        <p:spPr>
          <a:xfrm>
            <a:off x="838200" y="2055813"/>
            <a:ext cx="10842938" cy="4602564"/>
          </a:xfrm>
        </p:spPr>
        <p:txBody>
          <a:bodyPr>
            <a:normAutofit/>
          </a:bodyPr>
          <a:lstStyle/>
          <a:p>
            <a:r>
              <a:rPr lang="en-US" dirty="0" smtClean="0"/>
              <a:t>This is an era of economic upheaval &amp; experimentation.</a:t>
            </a:r>
          </a:p>
          <a:p>
            <a:pPr lvl="1"/>
            <a:r>
              <a:rPr lang="en-US" dirty="0" smtClean="0"/>
              <a:t>Many new business models, new applications. </a:t>
            </a:r>
            <a:r>
              <a:rPr lang="en-US" i="1" dirty="0" smtClean="0"/>
              <a:t>Unexpected effects.  </a:t>
            </a:r>
          </a:p>
          <a:p>
            <a:pPr lvl="1"/>
            <a:r>
              <a:rPr lang="en-US" dirty="0" smtClean="0"/>
              <a:t>Might (not) be good for the country, but it </a:t>
            </a:r>
            <a:r>
              <a:rPr lang="en-US" i="1" dirty="0" smtClean="0"/>
              <a:t>IS </a:t>
            </a:r>
            <a:r>
              <a:rPr lang="en-US" dirty="0" smtClean="0"/>
              <a:t>good for research. </a:t>
            </a:r>
          </a:p>
          <a:p>
            <a:r>
              <a:rPr lang="en-US" dirty="0"/>
              <a:t>I</a:t>
            </a:r>
            <a:r>
              <a:rPr lang="en-US" dirty="0" smtClean="0"/>
              <a:t>maginative data collection yields rewards.  </a:t>
            </a:r>
          </a:p>
          <a:p>
            <a:pPr lvl="1"/>
            <a:r>
              <a:rPr lang="en-US" dirty="0" smtClean="0"/>
              <a:t>Scraping what you need from online sources. </a:t>
            </a:r>
            <a:r>
              <a:rPr lang="en-US" i="1" dirty="0" smtClean="0"/>
              <a:t>Learn to scrape.</a:t>
            </a:r>
          </a:p>
          <a:p>
            <a:pPr lvl="1"/>
            <a:r>
              <a:rPr lang="en-US" dirty="0" smtClean="0"/>
              <a:t>Buying necessary data from trade associations. </a:t>
            </a:r>
            <a:r>
              <a:rPr lang="en-US" i="1" dirty="0" smtClean="0"/>
              <a:t>Know who acts.</a:t>
            </a:r>
            <a:r>
              <a:rPr lang="en-US" dirty="0" smtClean="0"/>
              <a:t> </a:t>
            </a:r>
          </a:p>
          <a:p>
            <a:pPr lvl="1"/>
            <a:r>
              <a:rPr lang="en-US" dirty="0" smtClean="0"/>
              <a:t>Getting permission to use proprietary data from firms. </a:t>
            </a:r>
            <a:r>
              <a:rPr lang="en-US" i="1" dirty="0" smtClean="0"/>
              <a:t>If you can.</a:t>
            </a:r>
          </a:p>
          <a:p>
            <a:pPr lvl="1"/>
            <a:r>
              <a:rPr lang="en-US" dirty="0" smtClean="0"/>
              <a:t>Combining with public sources, such as Census or BLS. </a:t>
            </a:r>
            <a:r>
              <a:rPr lang="en-US" i="1" dirty="0" smtClean="0"/>
              <a:t>Read widely.</a:t>
            </a:r>
          </a:p>
          <a:p>
            <a:r>
              <a:rPr lang="en-US" dirty="0" smtClean="0"/>
              <a:t>Quirky </a:t>
            </a:r>
            <a:r>
              <a:rPr lang="en-US" dirty="0"/>
              <a:t>details </a:t>
            </a:r>
            <a:r>
              <a:rPr lang="en-US" dirty="0" smtClean="0"/>
              <a:t>can matter for the statistician. </a:t>
            </a:r>
          </a:p>
          <a:p>
            <a:pPr lvl="1"/>
            <a:r>
              <a:rPr lang="en-US" dirty="0" smtClean="0"/>
              <a:t>Know what happened and why. Look for unspotted opportunity. Look for natural experiments, and for underexploited diff in diffs. </a:t>
            </a:r>
            <a:endParaRPr lang="en-US" dirty="0"/>
          </a:p>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7354" y="154546"/>
            <a:ext cx="1727358" cy="2607972"/>
          </a:xfrm>
          <a:prstGeom prst="rect">
            <a:avLst/>
          </a:prstGeom>
        </p:spPr>
      </p:pic>
    </p:spTree>
    <p:extLst>
      <p:ext uri="{BB962C8B-B14F-4D97-AF65-F5344CB8AC3E}">
        <p14:creationId xmlns:p14="http://schemas.microsoft.com/office/powerpoint/2010/main" val="333102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If you had put together this data and gotten this answer, what would have been your reaction? </a:t>
            </a:r>
            <a:endParaRPr lang="en-US" dirty="0"/>
          </a:p>
        </p:txBody>
      </p:sp>
      <p:pic>
        <p:nvPicPr>
          <p:cNvPr id="7" name="Content Placeholder 6"/>
          <p:cNvPicPr>
            <a:picLocks noGrp="1" noChangeAspect="1"/>
          </p:cNvPicPr>
          <p:nvPr>
            <p:ph idx="1"/>
          </p:nvPr>
        </p:nvPicPr>
        <p:blipFill>
          <a:blip r:embed="rId2"/>
          <a:stretch>
            <a:fillRect/>
          </a:stretch>
        </p:blipFill>
        <p:spPr>
          <a:xfrm>
            <a:off x="434092" y="1983346"/>
            <a:ext cx="11165784" cy="3979572"/>
          </a:xfrm>
          <a:prstGeom prst="rect">
            <a:avLst/>
          </a:prstGeom>
        </p:spPr>
      </p:pic>
    </p:spTree>
    <p:extLst>
      <p:ext uri="{BB962C8B-B14F-4D97-AF65-F5344CB8AC3E}">
        <p14:creationId xmlns:p14="http://schemas.microsoft.com/office/powerpoint/2010/main" val="228939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Results</a:t>
            </a:r>
          </a:p>
        </p:txBody>
      </p:sp>
      <p:sp>
        <p:nvSpPr>
          <p:cNvPr id="34819" name="Content Placeholder 2"/>
          <p:cNvSpPr>
            <a:spLocks noGrp="1"/>
          </p:cNvSpPr>
          <p:nvPr>
            <p:ph idx="1"/>
          </p:nvPr>
        </p:nvSpPr>
        <p:spPr>
          <a:xfrm>
            <a:off x="1017431" y="1417638"/>
            <a:ext cx="9865217" cy="4678362"/>
          </a:xfrm>
        </p:spPr>
        <p:txBody>
          <a:bodyPr>
            <a:normAutofit/>
          </a:bodyPr>
          <a:lstStyle/>
          <a:p>
            <a:r>
              <a:rPr lang="en-US" altLang="en-US" dirty="0"/>
              <a:t>Why are the results presented in this order? </a:t>
            </a:r>
          </a:p>
          <a:p>
            <a:pPr lvl="1"/>
            <a:r>
              <a:rPr lang="en-US" altLang="en-US" dirty="0"/>
              <a:t>Why walk through results in Table </a:t>
            </a:r>
            <a:r>
              <a:rPr lang="en-US" altLang="en-US" dirty="0" smtClean="0"/>
              <a:t>2 even </a:t>
            </a:r>
            <a:r>
              <a:rPr lang="en-US" altLang="en-US" dirty="0"/>
              <a:t>though it does not work well</a:t>
            </a:r>
            <a:r>
              <a:rPr lang="en-US" altLang="en-US" dirty="0" smtClean="0"/>
              <a:t>?</a:t>
            </a:r>
          </a:p>
          <a:p>
            <a:pPr lvl="1"/>
            <a:r>
              <a:rPr lang="en-US" altLang="en-US" dirty="0" smtClean="0"/>
              <a:t>Why </a:t>
            </a:r>
            <a:r>
              <a:rPr lang="en-US" altLang="en-US" dirty="0"/>
              <a:t>more than one column in table 3? </a:t>
            </a:r>
            <a:endParaRPr lang="en-US" altLang="en-US" dirty="0" smtClean="0"/>
          </a:p>
          <a:p>
            <a:pPr lvl="1"/>
            <a:r>
              <a:rPr lang="en-US" altLang="en-US" dirty="0" smtClean="0"/>
              <a:t>Why does IV come later in </a:t>
            </a:r>
            <a:r>
              <a:rPr lang="en-US" altLang="en-US" dirty="0"/>
              <a:t>Table </a:t>
            </a:r>
            <a:r>
              <a:rPr lang="en-US" altLang="en-US" dirty="0" smtClean="0"/>
              <a:t>4, and not in the earliest regressions? </a:t>
            </a:r>
            <a:endParaRPr lang="en-US" altLang="en-US" dirty="0"/>
          </a:p>
          <a:p>
            <a:r>
              <a:rPr lang="en-US" altLang="en-US" dirty="0"/>
              <a:t>Why the additional findings about employment in Table 5? </a:t>
            </a:r>
          </a:p>
          <a:p>
            <a:r>
              <a:rPr lang="en-US" altLang="en-US" dirty="0"/>
              <a:t>Why robustness checks in appendix, but not the paper? </a:t>
            </a:r>
          </a:p>
          <a:p>
            <a:pPr lvl="2"/>
            <a:r>
              <a:rPr lang="en-US" altLang="en-US" sz="2400" dirty="0" smtClean="0"/>
              <a:t>Timing. Rust belt effect. Neighboring county effect.</a:t>
            </a:r>
          </a:p>
          <a:p>
            <a:r>
              <a:rPr lang="en-US" altLang="en-US" dirty="0"/>
              <a:t>Why does this add up to a *puzzle*? </a:t>
            </a:r>
          </a:p>
          <a:p>
            <a:pPr lvl="1"/>
            <a:r>
              <a:rPr lang="en-US" altLang="en-US" dirty="0"/>
              <a:t>What is better – partial results for a novel &amp; important question or precise incremental contribution? </a:t>
            </a:r>
          </a:p>
        </p:txBody>
      </p:sp>
      <p:sp>
        <p:nvSpPr>
          <p:cNvPr id="34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400" dirty="0"/>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EFAD9FC-F1AA-4251-B6EF-4A234D287F40}" type="slidenum">
              <a:rPr lang="en-US" altLang="en-US" sz="1400"/>
              <a:pPr>
                <a:spcBef>
                  <a:spcPct val="0"/>
                </a:spcBef>
                <a:buFontTx/>
                <a:buNone/>
              </a:pPr>
              <a:t>31</a:t>
            </a:fld>
            <a:endParaRPr lang="en-US" altLang="en-US" sz="1400"/>
          </a:p>
        </p:txBody>
      </p:sp>
    </p:spTree>
    <p:extLst>
      <p:ext uri="{BB962C8B-B14F-4D97-AF65-F5344CB8AC3E}">
        <p14:creationId xmlns:p14="http://schemas.microsoft.com/office/powerpoint/2010/main" val="3302352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basic theory tell us about what matters? Income, education, agglomeration…</a:t>
            </a:r>
            <a:endParaRPr lang="en-US" dirty="0"/>
          </a:p>
        </p:txBody>
      </p:sp>
      <p:pic>
        <p:nvPicPr>
          <p:cNvPr id="4" name="Content Placeholder 3"/>
          <p:cNvPicPr>
            <a:picLocks noGrp="1" noChangeAspect="1"/>
          </p:cNvPicPr>
          <p:nvPr>
            <p:ph idx="1"/>
          </p:nvPr>
        </p:nvPicPr>
        <p:blipFill>
          <a:blip r:embed="rId2"/>
          <a:stretch>
            <a:fillRect/>
          </a:stretch>
        </p:blipFill>
        <p:spPr>
          <a:xfrm>
            <a:off x="2567189" y="1874244"/>
            <a:ext cx="7057622" cy="4983756"/>
          </a:xfrm>
          <a:prstGeom prst="rect">
            <a:avLst/>
          </a:prstGeom>
        </p:spPr>
      </p:pic>
    </p:spTree>
    <p:extLst>
      <p:ext uri="{BB962C8B-B14F-4D97-AF65-F5344CB8AC3E}">
        <p14:creationId xmlns:p14="http://schemas.microsoft.com/office/powerpoint/2010/main" val="2536629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IV estimates do not work particularly well. Why did the editor accept it nonetheless?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51059" y="1838504"/>
            <a:ext cx="3398991" cy="4855702"/>
          </a:xfrm>
        </p:spPr>
      </p:pic>
    </p:spTree>
    <p:extLst>
      <p:ext uri="{BB962C8B-B14F-4D97-AF65-F5344CB8AC3E}">
        <p14:creationId xmlns:p14="http://schemas.microsoft.com/office/powerpoint/2010/main" val="2279800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249437" cy="1325563"/>
          </a:xfrm>
        </p:spPr>
        <p:txBody>
          <a:bodyPr>
            <a:normAutofit/>
          </a:bodyPr>
          <a:lstStyle/>
          <a:p>
            <a:r>
              <a:rPr lang="en-US" dirty="0" smtClean="0"/>
              <a:t>Bring additional evidence to the story. Employment, placebo tests, &amp; more.</a:t>
            </a:r>
            <a:endParaRPr lang="en-US" dirty="0"/>
          </a:p>
        </p:txBody>
      </p:sp>
      <p:pic>
        <p:nvPicPr>
          <p:cNvPr id="4" name="Content Placeholder 3"/>
          <p:cNvPicPr>
            <a:picLocks noGrp="1" noChangeAspect="1"/>
          </p:cNvPicPr>
          <p:nvPr>
            <p:ph idx="1"/>
          </p:nvPr>
        </p:nvPicPr>
        <p:blipFill>
          <a:blip r:embed="rId2"/>
          <a:stretch>
            <a:fillRect/>
          </a:stretch>
        </p:blipFill>
        <p:spPr>
          <a:xfrm>
            <a:off x="838200" y="2115470"/>
            <a:ext cx="5381255" cy="3204978"/>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8529" y="2333050"/>
            <a:ext cx="4339107" cy="3458268"/>
          </a:xfrm>
          <a:prstGeom prst="rect">
            <a:avLst/>
          </a:prstGeom>
        </p:spPr>
      </p:pic>
    </p:spTree>
    <p:extLst>
      <p:ext uri="{BB962C8B-B14F-4D97-AF65-F5344CB8AC3E}">
        <p14:creationId xmlns:p14="http://schemas.microsoft.com/office/powerpoint/2010/main" val="829915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What should research do next?</a:t>
            </a:r>
          </a:p>
        </p:txBody>
      </p:sp>
      <p:sp>
        <p:nvSpPr>
          <p:cNvPr id="35843" name="Content Placeholder 2"/>
          <p:cNvSpPr>
            <a:spLocks noGrp="1"/>
          </p:cNvSpPr>
          <p:nvPr>
            <p:ph idx="1"/>
          </p:nvPr>
        </p:nvSpPr>
        <p:spPr>
          <a:xfrm>
            <a:off x="838200" y="1600200"/>
            <a:ext cx="10366420" cy="4800600"/>
          </a:xfrm>
        </p:spPr>
        <p:txBody>
          <a:bodyPr>
            <a:noAutofit/>
          </a:bodyPr>
          <a:lstStyle/>
          <a:p>
            <a:r>
              <a:rPr lang="en-US" altLang="en-US" dirty="0"/>
              <a:t>Is it interesting to know whether Internet changed income distribution in the most recent decade</a:t>
            </a:r>
            <a:r>
              <a:rPr lang="en-US" altLang="en-US" dirty="0" smtClean="0"/>
              <a:t>? Yes, but…</a:t>
            </a:r>
            <a:endParaRPr lang="en-US" altLang="en-US" dirty="0"/>
          </a:p>
          <a:p>
            <a:pPr lvl="1"/>
            <a:r>
              <a:rPr lang="en-US" altLang="en-US" dirty="0" smtClean="0"/>
              <a:t>It </a:t>
            </a:r>
            <a:r>
              <a:rPr lang="en-US" altLang="en-US" dirty="0"/>
              <a:t>is not an investment from zero. Figuring out the right “diff” is the hard part. </a:t>
            </a:r>
            <a:r>
              <a:rPr lang="en-US" altLang="en-US" dirty="0" smtClean="0"/>
              <a:t>What is the best </a:t>
            </a:r>
            <a:r>
              <a:rPr lang="en-US" altLang="en-US" dirty="0"/>
              <a:t>“natural” </a:t>
            </a:r>
            <a:r>
              <a:rPr lang="en-US" altLang="en-US" dirty="0" smtClean="0"/>
              <a:t>experiment to help understand?</a:t>
            </a:r>
            <a:endParaRPr lang="en-US" altLang="en-US" dirty="0"/>
          </a:p>
          <a:p>
            <a:r>
              <a:rPr lang="en-US" altLang="en-US" dirty="0"/>
              <a:t>Link back to biased technological </a:t>
            </a:r>
            <a:r>
              <a:rPr lang="en-US" altLang="en-US" dirty="0" smtClean="0"/>
              <a:t>change and traditional sources of growth, such as productivity and agglomeration economies.  </a:t>
            </a:r>
            <a:endParaRPr lang="en-US" altLang="en-US" dirty="0"/>
          </a:p>
          <a:p>
            <a:pPr lvl="1"/>
            <a:r>
              <a:rPr lang="en-US" altLang="en-US" dirty="0"/>
              <a:t>Introducing regional economies into discussion. Regional economies do look different, specialize in different industries and activities, etc. </a:t>
            </a:r>
          </a:p>
          <a:p>
            <a:pPr lvl="1"/>
            <a:r>
              <a:rPr lang="en-US" altLang="en-US" dirty="0"/>
              <a:t>Introducing occupational and skill differences and distribution within occupation in a region and b/w regions.</a:t>
            </a:r>
          </a:p>
        </p:txBody>
      </p:sp>
      <p:sp>
        <p:nvSpPr>
          <p:cNvPr id="358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400" dirty="0"/>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1921F91-DAA9-4560-86BE-7ABE56B33485}" type="slidenum">
              <a:rPr lang="en-US" altLang="en-US" sz="1400"/>
              <a:pPr>
                <a:spcBef>
                  <a:spcPct val="0"/>
                </a:spcBef>
                <a:buFontTx/>
                <a:buNone/>
              </a:pPr>
              <a:t>35</a:t>
            </a:fld>
            <a:endParaRPr lang="en-US" altLang="en-US" sz="1400"/>
          </a:p>
        </p:txBody>
      </p:sp>
    </p:spTree>
    <p:extLst>
      <p:ext uri="{BB962C8B-B14F-4D97-AF65-F5344CB8AC3E}">
        <p14:creationId xmlns:p14="http://schemas.microsoft.com/office/powerpoint/2010/main" val="28359032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open topics in this line of research…</a:t>
            </a:r>
            <a:endParaRPr lang="en-US" dirty="0"/>
          </a:p>
        </p:txBody>
      </p:sp>
      <p:sp>
        <p:nvSpPr>
          <p:cNvPr id="3" name="Content Placeholder 2"/>
          <p:cNvSpPr>
            <a:spLocks noGrp="1"/>
          </p:cNvSpPr>
          <p:nvPr>
            <p:ph idx="1"/>
          </p:nvPr>
        </p:nvSpPr>
        <p:spPr>
          <a:xfrm>
            <a:off x="838200" y="1825624"/>
            <a:ext cx="10515600" cy="5032376"/>
          </a:xfrm>
        </p:spPr>
        <p:txBody>
          <a:bodyPr>
            <a:normAutofit fontScale="85000" lnSpcReduction="10000"/>
          </a:bodyPr>
          <a:lstStyle/>
          <a:p>
            <a:r>
              <a:rPr lang="en-US" b="1" dirty="0" smtClean="0"/>
              <a:t>Smart phone diffusion. </a:t>
            </a:r>
            <a:r>
              <a:rPr lang="en-US" dirty="0" smtClean="0"/>
              <a:t>Diffused everywhere; impact differ across locations? E.g., strong evidence that “network effects in demand” shape adoption. </a:t>
            </a:r>
          </a:p>
          <a:p>
            <a:r>
              <a:rPr lang="en-US" b="1" dirty="0" smtClean="0"/>
              <a:t>Quality of user experience. </a:t>
            </a:r>
            <a:r>
              <a:rPr lang="en-US" dirty="0" smtClean="0"/>
              <a:t>It has improved, but not everywhere at the same rate; how to measure it, and how to measure its impact? </a:t>
            </a:r>
          </a:p>
          <a:p>
            <a:r>
              <a:rPr lang="en-US" b="1" dirty="0" smtClean="0"/>
              <a:t>International comparisons.</a:t>
            </a:r>
            <a:r>
              <a:rPr lang="en-US" dirty="0" smtClean="0"/>
              <a:t> Identify important effects, find general patterns, develop insightful contrasts…. Big question: Differences in availability, quality, price </a:t>
            </a:r>
            <a:r>
              <a:rPr lang="en-US" dirty="0" smtClean="0">
                <a:sym typeface="Wingdings" panose="05000000000000000000" pitchFamily="2" charset="2"/>
              </a:rPr>
              <a:t> consequences? </a:t>
            </a:r>
            <a:endParaRPr lang="en-US" dirty="0" smtClean="0"/>
          </a:p>
          <a:p>
            <a:r>
              <a:rPr lang="en-US" b="1" dirty="0" smtClean="0"/>
              <a:t>The many dimensions of the payoff puzzle: </a:t>
            </a:r>
            <a:r>
              <a:rPr lang="en-US" dirty="0"/>
              <a:t>T</a:t>
            </a:r>
            <a:r>
              <a:rPr lang="en-US" dirty="0" smtClean="0"/>
              <a:t>he Internet is everywhere, but employment and entrepreneurship is not… e.g., look at local labor markets for software talent </a:t>
            </a:r>
            <a:r>
              <a:rPr lang="en-US" dirty="0" smtClean="0">
                <a:sym typeface="Wingdings" panose="05000000000000000000" pitchFamily="2" charset="2"/>
              </a:rPr>
              <a:t> consequences for investment and productivity? </a:t>
            </a:r>
          </a:p>
          <a:p>
            <a:r>
              <a:rPr lang="en-US" b="1" dirty="0" smtClean="0">
                <a:sym typeface="Wingdings" panose="05000000000000000000" pitchFamily="2" charset="2"/>
              </a:rPr>
              <a:t>Public finance of tax subsidies:</a:t>
            </a:r>
            <a:r>
              <a:rPr lang="en-US" dirty="0" smtClean="0">
                <a:sym typeface="Wingdings" panose="05000000000000000000" pitchFamily="2" charset="2"/>
              </a:rPr>
              <a:t> Today many cities are providing tax breaks in order to get data centers and other infrastructure. Costs and benefits? </a:t>
            </a:r>
          </a:p>
          <a:p>
            <a:r>
              <a:rPr lang="en-US" b="1" dirty="0" smtClean="0">
                <a:sym typeface="Wingdings" panose="05000000000000000000" pitchFamily="2" charset="2"/>
              </a:rPr>
              <a:t>Most of all, decide for yourself. </a:t>
            </a:r>
            <a:r>
              <a:rPr lang="en-US" dirty="0" smtClean="0">
                <a:sym typeface="Wingdings" panose="05000000000000000000" pitchFamily="2" charset="2"/>
              </a:rPr>
              <a:t> Nothing I suggest will be as good as anything you notice on your own…</a:t>
            </a:r>
          </a:p>
          <a:p>
            <a:endParaRPr lang="en-US" dirty="0"/>
          </a:p>
          <a:p>
            <a:endParaRPr lang="en-US" dirty="0"/>
          </a:p>
        </p:txBody>
      </p:sp>
    </p:spTree>
    <p:extLst>
      <p:ext uri="{BB962C8B-B14F-4D97-AF65-F5344CB8AC3E}">
        <p14:creationId xmlns:p14="http://schemas.microsoft.com/office/powerpoint/2010/main" val="356916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rules of thumb to live by…</a:t>
            </a:r>
            <a:endParaRPr lang="en-US" dirty="0"/>
          </a:p>
        </p:txBody>
      </p:sp>
      <p:sp>
        <p:nvSpPr>
          <p:cNvPr id="3" name="Content Placeholder 2"/>
          <p:cNvSpPr>
            <a:spLocks noGrp="1"/>
          </p:cNvSpPr>
          <p:nvPr>
            <p:ph idx="1"/>
          </p:nvPr>
        </p:nvSpPr>
        <p:spPr>
          <a:xfrm>
            <a:off x="838200" y="1825624"/>
            <a:ext cx="10515600" cy="4806995"/>
          </a:xfrm>
        </p:spPr>
        <p:txBody>
          <a:bodyPr>
            <a:normAutofit fontScale="77500" lnSpcReduction="20000"/>
          </a:bodyPr>
          <a:lstStyle/>
          <a:p>
            <a:r>
              <a:rPr lang="en-US" dirty="0"/>
              <a:t>Don’t ever set out to write a diffusion or adoption study unless you are pretty sure it will keep growing.  </a:t>
            </a:r>
          </a:p>
          <a:p>
            <a:r>
              <a:rPr lang="en-US" dirty="0"/>
              <a:t>Know how stuff works. Look for plausibly exogenous geographic variation and natural experiments, but don’t expect to really find anything perfect. </a:t>
            </a:r>
          </a:p>
          <a:p>
            <a:r>
              <a:rPr lang="en-US" dirty="0"/>
              <a:t>Ask a research question where at least one person cares about the answer. Even better if more than one (non-academic) audience cares. </a:t>
            </a:r>
          </a:p>
          <a:p>
            <a:r>
              <a:rPr lang="en-US" dirty="0"/>
              <a:t>Find an endogenous variable that is interesting by itself, because even if the exogenous variables do not explain much of it, you will get credit for a novel endogenous variable. </a:t>
            </a:r>
          </a:p>
          <a:p>
            <a:r>
              <a:rPr lang="en-US" dirty="0"/>
              <a:t>Use the best software you can find to summarize a story in a picture.</a:t>
            </a:r>
          </a:p>
          <a:p>
            <a:r>
              <a:rPr lang="en-US" dirty="0"/>
              <a:t>Use the best econometrics you can, and go forward with courage.</a:t>
            </a:r>
          </a:p>
          <a:p>
            <a:r>
              <a:rPr lang="en-US" dirty="0"/>
              <a:t>Motivate the research question, and work hard to summarize the main question and findings. Your audience might not “get it” at first. </a:t>
            </a:r>
          </a:p>
          <a:p>
            <a:r>
              <a:rPr lang="en-US" altLang="en-US" dirty="0"/>
              <a:t>Explain it to your (older) colleagues the same way you would explain it to your father and mother, because, well, that is how old they are. </a:t>
            </a:r>
          </a:p>
        </p:txBody>
      </p:sp>
    </p:spTree>
    <p:extLst>
      <p:ext uri="{BB962C8B-B14F-4D97-AF65-F5344CB8AC3E}">
        <p14:creationId xmlns:p14="http://schemas.microsoft.com/office/powerpoint/2010/main" val="2308309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luck!</a:t>
            </a:r>
            <a:endParaRPr lang="en-US" dirty="0"/>
          </a:p>
        </p:txBody>
      </p:sp>
      <p:sp>
        <p:nvSpPr>
          <p:cNvPr id="3" name="Content Placeholder 2"/>
          <p:cNvSpPr>
            <a:spLocks noGrp="1"/>
          </p:cNvSpPr>
          <p:nvPr>
            <p:ph idx="1"/>
          </p:nvPr>
        </p:nvSpPr>
        <p:spPr/>
        <p:txBody>
          <a:bodyPr/>
          <a:lstStyle/>
          <a:p>
            <a:r>
              <a:rPr lang="en-US" dirty="0" smtClean="0"/>
              <a:t>Thanks for your attention!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479" y="3133591"/>
            <a:ext cx="3810000" cy="2857500"/>
          </a:xfrm>
          <a:prstGeom prst="rect">
            <a:avLst/>
          </a:prstGeom>
        </p:spPr>
      </p:pic>
    </p:spTree>
    <p:extLst>
      <p:ext uri="{BB962C8B-B14F-4D97-AF65-F5344CB8AC3E}">
        <p14:creationId xmlns:p14="http://schemas.microsoft.com/office/powerpoint/2010/main" val="2674146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Illustrate with (autobiographical) story of two maps. </a:t>
            </a:r>
            <a:r>
              <a:rPr lang="en-US" dirty="0"/>
              <a:t>O</a:t>
            </a:r>
            <a:r>
              <a:rPr lang="en-US" dirty="0" smtClean="0"/>
              <a:t>ld example. Easy to understand.   </a:t>
            </a:r>
            <a:endParaRPr lang="en-US" dirty="0"/>
          </a:p>
        </p:txBody>
      </p:sp>
      <p:sp>
        <p:nvSpPr>
          <p:cNvPr id="4" name="Content Placeholder 3"/>
          <p:cNvSpPr>
            <a:spLocks noGrp="1"/>
          </p:cNvSpPr>
          <p:nvPr>
            <p:ph sz="half" idx="1"/>
          </p:nvPr>
        </p:nvSpPr>
        <p:spPr>
          <a:xfrm>
            <a:off x="838200" y="1825624"/>
            <a:ext cx="5181600" cy="5032375"/>
          </a:xfrm>
        </p:spPr>
        <p:txBody>
          <a:bodyPr>
            <a:normAutofit fontScale="92500" lnSpcReduction="20000"/>
          </a:bodyPr>
          <a:lstStyle/>
          <a:p>
            <a:r>
              <a:rPr lang="en-US" dirty="0" smtClean="0"/>
              <a:t>New and early. Started in 1995. </a:t>
            </a:r>
          </a:p>
          <a:p>
            <a:pPr lvl="1"/>
            <a:r>
              <a:rPr lang="en-US" dirty="0" smtClean="0"/>
              <a:t>New industry. Looked interesting. </a:t>
            </a:r>
          </a:p>
          <a:p>
            <a:r>
              <a:rPr lang="en-US" dirty="0" smtClean="0"/>
              <a:t>City/county. How stuff works. </a:t>
            </a:r>
          </a:p>
          <a:p>
            <a:pPr lvl="1"/>
            <a:r>
              <a:rPr lang="en-US" dirty="0" smtClean="0"/>
              <a:t>Area codes and prefixes are attached to switches, which have locations. </a:t>
            </a:r>
          </a:p>
          <a:p>
            <a:r>
              <a:rPr lang="en-US" dirty="0"/>
              <a:t>Who cares? </a:t>
            </a:r>
            <a:r>
              <a:rPr lang="en-US" dirty="0" smtClean="0"/>
              <a:t>An obvious audience.</a:t>
            </a:r>
            <a:endParaRPr lang="en-US" dirty="0"/>
          </a:p>
          <a:p>
            <a:pPr lvl="1"/>
            <a:r>
              <a:rPr lang="en-US" dirty="0" smtClean="0"/>
              <a:t>Few policy lawyers in DC travel west of Appalachians. Have no idea what is happening around the country. </a:t>
            </a:r>
          </a:p>
          <a:p>
            <a:r>
              <a:rPr lang="en-US" dirty="0" smtClean="0"/>
              <a:t>Mapping software for statistics.</a:t>
            </a:r>
          </a:p>
          <a:p>
            <a:pPr lvl="1"/>
            <a:r>
              <a:rPr lang="en-US" dirty="0" smtClean="0"/>
              <a:t>County maps rarely used. Right way to summarize ten thousand words. (Red/orange/yellow good colors too.)</a:t>
            </a:r>
          </a:p>
          <a:p>
            <a:r>
              <a:rPr lang="en-US" dirty="0" smtClean="0"/>
              <a:t>It made for a good seminar. </a:t>
            </a:r>
          </a:p>
          <a:p>
            <a:pPr lvl="1"/>
            <a:r>
              <a:rPr lang="en-US" dirty="0" smtClean="0"/>
              <a:t>Appealed to old &amp; durable policy concerns about universal service. </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019800" y="1690688"/>
            <a:ext cx="6339169" cy="4898449"/>
          </a:xfrm>
          <a:prstGeom prst="rect">
            <a:avLst/>
          </a:prstGeom>
        </p:spPr>
      </p:pic>
    </p:spTree>
    <p:extLst>
      <p:ext uri="{BB962C8B-B14F-4D97-AF65-F5344CB8AC3E}">
        <p14:creationId xmlns:p14="http://schemas.microsoft.com/office/powerpoint/2010/main" val="31070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happened? Sometimes it is better to be lucky than good.</a:t>
            </a:r>
            <a:endParaRPr lang="en-US" dirty="0"/>
          </a:p>
        </p:txBody>
      </p:sp>
      <p:sp>
        <p:nvSpPr>
          <p:cNvPr id="4" name="Content Placeholder 3"/>
          <p:cNvSpPr>
            <a:spLocks noGrp="1"/>
          </p:cNvSpPr>
          <p:nvPr>
            <p:ph sz="half" idx="1"/>
          </p:nvPr>
        </p:nvSpPr>
        <p:spPr>
          <a:xfrm>
            <a:off x="838199" y="1825624"/>
            <a:ext cx="6029460" cy="4922905"/>
          </a:xfrm>
        </p:spPr>
        <p:txBody>
          <a:bodyPr>
            <a:normAutofit fontScale="92500" lnSpcReduction="20000"/>
          </a:bodyPr>
          <a:lstStyle/>
          <a:p>
            <a:r>
              <a:rPr lang="en-US" dirty="0"/>
              <a:t>N</a:t>
            </a:r>
            <a:r>
              <a:rPr lang="en-US" dirty="0" smtClean="0"/>
              <a:t>ew and early. Owned the topic.</a:t>
            </a:r>
            <a:endParaRPr lang="en-US" dirty="0"/>
          </a:p>
          <a:p>
            <a:pPr lvl="1"/>
            <a:r>
              <a:rPr lang="en-US" dirty="0" smtClean="0"/>
              <a:t>Endogenous variable was interesting.  </a:t>
            </a:r>
            <a:endParaRPr lang="en-US" dirty="0"/>
          </a:p>
          <a:p>
            <a:r>
              <a:rPr lang="en-US" dirty="0" smtClean="0"/>
              <a:t>City/county. How </a:t>
            </a:r>
            <a:r>
              <a:rPr lang="en-US" dirty="0"/>
              <a:t>stuff works. </a:t>
            </a:r>
          </a:p>
          <a:p>
            <a:pPr lvl="1"/>
            <a:r>
              <a:rPr lang="en-US" dirty="0" smtClean="0"/>
              <a:t>It was </a:t>
            </a:r>
            <a:r>
              <a:rPr lang="en-US" dirty="0"/>
              <a:t>clever. If nothing else, my senior colleagues were entertained. </a:t>
            </a:r>
          </a:p>
          <a:p>
            <a:r>
              <a:rPr lang="en-US" dirty="0" smtClean="0"/>
              <a:t>Who cares? Everyone cared.</a:t>
            </a:r>
            <a:endParaRPr lang="en-US" dirty="0"/>
          </a:p>
          <a:p>
            <a:pPr lvl="1"/>
            <a:r>
              <a:rPr lang="en-US" dirty="0"/>
              <a:t>S</a:t>
            </a:r>
            <a:r>
              <a:rPr lang="en-US" dirty="0" smtClean="0"/>
              <a:t>poke to interests of multiple audiences. Policy makers understood the economics. Economists understood current events. </a:t>
            </a:r>
            <a:endParaRPr lang="en-US" dirty="0"/>
          </a:p>
          <a:p>
            <a:r>
              <a:rPr lang="en-US" dirty="0"/>
              <a:t>Mapping software for statistics.</a:t>
            </a:r>
          </a:p>
          <a:p>
            <a:pPr lvl="1"/>
            <a:r>
              <a:rPr lang="en-US" dirty="0" smtClean="0"/>
              <a:t>One picture helped communicate an important part of the story. Statistical analysis filled in the rest. </a:t>
            </a:r>
          </a:p>
          <a:p>
            <a:r>
              <a:rPr lang="en-US" dirty="0"/>
              <a:t>T</a:t>
            </a:r>
            <a:r>
              <a:rPr lang="en-US" dirty="0" smtClean="0"/>
              <a:t>o our astonishment, ISPs grew quickly.</a:t>
            </a:r>
          </a:p>
          <a:p>
            <a:pPr lvl="1"/>
            <a:r>
              <a:rPr lang="en-US" dirty="0" smtClean="0"/>
              <a:t>And we got a lot of attention. (It helped me get a job in the same city as my wife.) </a:t>
            </a:r>
          </a:p>
        </p:txBody>
      </p:sp>
      <p:pic>
        <p:nvPicPr>
          <p:cNvPr id="6" name="Picture 8" descr="greenstein_isp1998_large.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67659" y="1980185"/>
            <a:ext cx="5181600" cy="3964943"/>
          </a:xfrm>
          <a:noFill/>
        </p:spPr>
      </p:pic>
    </p:spTree>
    <p:extLst>
      <p:ext uri="{BB962C8B-B14F-4D97-AF65-F5344CB8AC3E}">
        <p14:creationId xmlns:p14="http://schemas.microsoft.com/office/powerpoint/2010/main" val="171823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70961" cy="1325563"/>
          </a:xfrm>
        </p:spPr>
        <p:txBody>
          <a:bodyPr/>
          <a:lstStyle/>
          <a:p>
            <a:r>
              <a:rPr lang="en-US" dirty="0" smtClean="0"/>
              <a:t>What is the takeaway from that story? Some (loose) lessons to pass on… </a:t>
            </a:r>
            <a:endParaRPr lang="en-US" dirty="0"/>
          </a:p>
        </p:txBody>
      </p:sp>
      <p:sp>
        <p:nvSpPr>
          <p:cNvPr id="5" name="Content Placeholder 4"/>
          <p:cNvSpPr>
            <a:spLocks noGrp="1"/>
          </p:cNvSpPr>
          <p:nvPr>
            <p:ph idx="1"/>
          </p:nvPr>
        </p:nvSpPr>
        <p:spPr>
          <a:xfrm>
            <a:off x="838200" y="1825624"/>
            <a:ext cx="8679287" cy="4755479"/>
          </a:xfrm>
        </p:spPr>
        <p:txBody>
          <a:bodyPr>
            <a:normAutofit fontScale="77500" lnSpcReduction="20000"/>
          </a:bodyPr>
          <a:lstStyle/>
          <a:p>
            <a:r>
              <a:rPr lang="en-US" dirty="0" smtClean="0"/>
              <a:t>Don’t ever set out to write a diffusion or adoption study unless you are pretty sure it will keep growing.  </a:t>
            </a:r>
          </a:p>
          <a:p>
            <a:r>
              <a:rPr lang="en-US" dirty="0" smtClean="0"/>
              <a:t>Know </a:t>
            </a:r>
            <a:r>
              <a:rPr lang="en-US" dirty="0"/>
              <a:t>how stuff works</a:t>
            </a:r>
            <a:r>
              <a:rPr lang="en-US" dirty="0" smtClean="0"/>
              <a:t>.</a:t>
            </a:r>
            <a:r>
              <a:rPr lang="en-US" dirty="0"/>
              <a:t> Look for plausibly exogenous geographic variation and natural experiments, but don’t expect to really find anything perfect. </a:t>
            </a:r>
          </a:p>
          <a:p>
            <a:r>
              <a:rPr lang="en-US" dirty="0" smtClean="0"/>
              <a:t>Ask </a:t>
            </a:r>
            <a:r>
              <a:rPr lang="en-US" dirty="0"/>
              <a:t>a research question </a:t>
            </a:r>
            <a:r>
              <a:rPr lang="en-US" dirty="0" smtClean="0"/>
              <a:t>where at least one person </a:t>
            </a:r>
            <a:r>
              <a:rPr lang="en-US" dirty="0"/>
              <a:t>cares about the </a:t>
            </a:r>
            <a:r>
              <a:rPr lang="en-US" dirty="0" smtClean="0"/>
              <a:t>answer. Even better if more than one (non-academic) audience cares. </a:t>
            </a:r>
            <a:endParaRPr lang="en-US" dirty="0"/>
          </a:p>
          <a:p>
            <a:r>
              <a:rPr lang="en-US" dirty="0"/>
              <a:t>Find an endogenous variable that is </a:t>
            </a:r>
            <a:r>
              <a:rPr lang="en-US" dirty="0" smtClean="0"/>
              <a:t>interesting by itself, because even </a:t>
            </a:r>
            <a:r>
              <a:rPr lang="en-US" dirty="0"/>
              <a:t>if the exogenous variables do not explain much of </a:t>
            </a:r>
            <a:r>
              <a:rPr lang="en-US" dirty="0" smtClean="0"/>
              <a:t>it, you will get credit for a novel endogenous variable. </a:t>
            </a:r>
            <a:endParaRPr lang="en-US" dirty="0"/>
          </a:p>
          <a:p>
            <a:r>
              <a:rPr lang="en-US" dirty="0"/>
              <a:t>Use the best software you can find to summarize </a:t>
            </a:r>
            <a:r>
              <a:rPr lang="en-US" dirty="0" smtClean="0"/>
              <a:t>a story in </a:t>
            </a:r>
            <a:r>
              <a:rPr lang="en-US" dirty="0"/>
              <a:t>a picture.</a:t>
            </a:r>
          </a:p>
          <a:p>
            <a:r>
              <a:rPr lang="en-US" dirty="0" smtClean="0"/>
              <a:t>Use </a:t>
            </a:r>
            <a:r>
              <a:rPr lang="en-US" dirty="0"/>
              <a:t>the best econometrics you can, and go forward with courage</a:t>
            </a:r>
            <a:r>
              <a:rPr lang="en-US" dirty="0" smtClean="0"/>
              <a:t>.</a:t>
            </a:r>
          </a:p>
          <a:p>
            <a:r>
              <a:rPr lang="en-US" dirty="0" smtClean="0"/>
              <a:t>Motivate the research question, and work hard to summarize the main question and findings. Your audience might not “get it” at first. </a:t>
            </a:r>
          </a:p>
          <a:p>
            <a:r>
              <a:rPr lang="en-US" altLang="en-US" dirty="0"/>
              <a:t>E</a:t>
            </a:r>
            <a:r>
              <a:rPr lang="en-US" altLang="en-US" dirty="0" smtClean="0"/>
              <a:t>xplain </a:t>
            </a:r>
            <a:r>
              <a:rPr lang="en-US" altLang="en-US" dirty="0"/>
              <a:t>it to your </a:t>
            </a:r>
            <a:r>
              <a:rPr lang="en-US" altLang="en-US" dirty="0" smtClean="0"/>
              <a:t>(older) </a:t>
            </a:r>
            <a:r>
              <a:rPr lang="en-US" altLang="en-US" dirty="0"/>
              <a:t>colleagues the same way you would explain it to your father and mother, because, well, that is how old they are.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217" y="1825624"/>
            <a:ext cx="2477783" cy="2279561"/>
          </a:xfrm>
          <a:prstGeom prst="rect">
            <a:avLst/>
          </a:prstGeom>
        </p:spPr>
      </p:pic>
    </p:spTree>
    <p:extLst>
      <p:ext uri="{BB962C8B-B14F-4D97-AF65-F5344CB8AC3E}">
        <p14:creationId xmlns:p14="http://schemas.microsoft.com/office/powerpoint/2010/main" val="194853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is a long introduction to the four themes for the first part of this presentation…</a:t>
            </a:r>
            <a:endParaRPr lang="en-US" dirty="0"/>
          </a:p>
        </p:txBody>
      </p:sp>
      <p:sp>
        <p:nvSpPr>
          <p:cNvPr id="3" name="Content Placeholder 2"/>
          <p:cNvSpPr>
            <a:spLocks noGrp="1"/>
          </p:cNvSpPr>
          <p:nvPr>
            <p:ph idx="1"/>
          </p:nvPr>
        </p:nvSpPr>
        <p:spPr/>
        <p:txBody>
          <a:bodyPr/>
          <a:lstStyle/>
          <a:p>
            <a:r>
              <a:rPr lang="en-US" dirty="0" smtClean="0"/>
              <a:t>Know how stuff works. </a:t>
            </a:r>
          </a:p>
          <a:p>
            <a:r>
              <a:rPr lang="en-US" dirty="0" smtClean="0"/>
              <a:t>Expect things to change. </a:t>
            </a:r>
          </a:p>
          <a:p>
            <a:r>
              <a:rPr lang="en-US" dirty="0" smtClean="0"/>
              <a:t>Exploit plausibly exogenous geographic variance. </a:t>
            </a:r>
          </a:p>
          <a:p>
            <a:r>
              <a:rPr lang="en-US" dirty="0" smtClean="0"/>
              <a:t>Construct plausible natural experiments.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8960" y="1719666"/>
            <a:ext cx="2951658" cy="4230710"/>
          </a:xfrm>
          <a:prstGeom prst="rect">
            <a:avLst/>
          </a:prstGeom>
        </p:spPr>
      </p:pic>
    </p:spTree>
    <p:extLst>
      <p:ext uri="{BB962C8B-B14F-4D97-AF65-F5344CB8AC3E}">
        <p14:creationId xmlns:p14="http://schemas.microsoft.com/office/powerpoint/2010/main" val="3274105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64132" cy="1325563"/>
          </a:xfrm>
        </p:spPr>
        <p:txBody>
          <a:bodyPr>
            <a:normAutofit/>
          </a:bodyPr>
          <a:lstStyle/>
          <a:p>
            <a:r>
              <a:rPr lang="en-US" dirty="0"/>
              <a:t>Know how stuff works. The </a:t>
            </a:r>
            <a:r>
              <a:rPr lang="en-US" dirty="0" smtClean="0"/>
              <a:t>Internet is not a series of tubes. </a:t>
            </a:r>
            <a:endParaRPr lang="en-US" dirty="0"/>
          </a:p>
        </p:txBody>
      </p:sp>
      <p:sp>
        <p:nvSpPr>
          <p:cNvPr id="3" name="Content Placeholder 2"/>
          <p:cNvSpPr>
            <a:spLocks noGrp="1"/>
          </p:cNvSpPr>
          <p:nvPr>
            <p:ph idx="1"/>
          </p:nvPr>
        </p:nvSpPr>
        <p:spPr>
          <a:xfrm>
            <a:off x="838199" y="1825624"/>
            <a:ext cx="10804301" cy="5032376"/>
          </a:xfrm>
        </p:spPr>
        <p:txBody>
          <a:bodyPr>
            <a:normAutofit fontScale="92500" lnSpcReduction="20000"/>
          </a:bodyPr>
          <a:lstStyle/>
          <a:p>
            <a:r>
              <a:rPr lang="en-US" dirty="0" smtClean="0"/>
              <a:t>But what is the “Internet?” </a:t>
            </a:r>
          </a:p>
          <a:p>
            <a:pPr lvl="1"/>
            <a:r>
              <a:rPr lang="en-US" dirty="0" smtClean="0"/>
              <a:t>It is a voluntary set of agreements to abide by a set of “suggested” software protocols for internetworking. As approved by the Internet Engineering Task Force, whose activities are funded by the Internet Society, a non-profit.</a:t>
            </a:r>
          </a:p>
          <a:p>
            <a:pPr lvl="1"/>
            <a:r>
              <a:rPr lang="en-US" dirty="0" smtClean="0"/>
              <a:t>No government mandate. No international treaty to compel use/settlement.</a:t>
            </a:r>
          </a:p>
          <a:p>
            <a:r>
              <a:rPr lang="en-US" dirty="0" smtClean="0"/>
              <a:t>In popular language, the Internet is a standard and ubiquitous bundle of components that producers assemble together to deliver services. </a:t>
            </a:r>
          </a:p>
          <a:p>
            <a:pPr lvl="1"/>
            <a:r>
              <a:rPr lang="en-US" dirty="0" smtClean="0"/>
              <a:t>TCP/IP, WWW (e.g., HTML, URL, </a:t>
            </a:r>
            <a:r>
              <a:rPr lang="en-US" dirty="0" err="1" smtClean="0"/>
              <a:t>etc</a:t>
            </a:r>
            <a:r>
              <a:rPr lang="en-US" dirty="0" smtClean="0"/>
              <a:t>), web servers &amp; browsers, searchable pages, software languages and extensions (e.g., Java), portfolio of minimally necessary software apps (e.g., email, text reader, pdf reader), and platforms (e.g., Facebook, Google Search, AWS, and so on.)</a:t>
            </a:r>
          </a:p>
          <a:p>
            <a:r>
              <a:rPr lang="en-US" dirty="0" smtClean="0"/>
              <a:t>Some details will be useful for your work, but you never know which details. Provides exogenous variation, ideas for instruments, etc. </a:t>
            </a:r>
            <a:r>
              <a:rPr lang="en-US" i="1" dirty="0" smtClean="0"/>
              <a:t>Spend time reading Wikipedia entry, talk to industry participants. Keep notes in your journals.</a:t>
            </a:r>
            <a:r>
              <a:rPr lang="en-US" dirty="0" smtClean="0"/>
              <a:t> </a:t>
            </a:r>
          </a:p>
          <a:p>
            <a:pPr lvl="1"/>
            <a:r>
              <a:rPr lang="en-US" dirty="0" smtClean="0"/>
              <a:t>Example: Greenstein/Nagle counted Apache servers by pinging port 80. IP addresses have locations, countries, and firms identifiers. How much is there? </a:t>
            </a:r>
          </a:p>
        </p:txBody>
      </p:sp>
      <p:pic>
        <p:nvPicPr>
          <p:cNvPr id="4" name="Picture 8" descr="http://www.kvarkadabra.net/images/articles/Popotovanje-v-sredisce-interneta_1_origina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545" y="67468"/>
            <a:ext cx="2533537"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5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Expect it to change. Consider two snap shots of the US. Expect it to change as much in next 15 yrs.  </a:t>
            </a:r>
            <a:endParaRPr lang="en-US" dirty="0"/>
          </a:p>
        </p:txBody>
      </p:sp>
      <p:sp>
        <p:nvSpPr>
          <p:cNvPr id="3" name="Content Placeholder 2"/>
          <p:cNvSpPr>
            <a:spLocks noGrp="1"/>
          </p:cNvSpPr>
          <p:nvPr>
            <p:ph sz="half" idx="1"/>
          </p:nvPr>
        </p:nvSpPr>
        <p:spPr>
          <a:xfrm>
            <a:off x="838199" y="1825625"/>
            <a:ext cx="4480775" cy="4351338"/>
          </a:xfrm>
        </p:spPr>
        <p:txBody>
          <a:bodyPr>
            <a:normAutofit fontScale="92500" lnSpcReduction="20000"/>
          </a:bodyPr>
          <a:lstStyle/>
          <a:p>
            <a:r>
              <a:rPr lang="en-US" dirty="0" smtClean="0"/>
              <a:t>Dial-up era, c 2001.</a:t>
            </a:r>
          </a:p>
          <a:p>
            <a:pPr lvl="1"/>
            <a:r>
              <a:rPr lang="en-US" dirty="0" smtClean="0"/>
              <a:t>A few national backbones. </a:t>
            </a:r>
          </a:p>
          <a:p>
            <a:pPr lvl="1"/>
            <a:r>
              <a:rPr lang="en-US" dirty="0" smtClean="0"/>
              <a:t>Ubiquitous dial-up connections available. Half households online.</a:t>
            </a:r>
          </a:p>
          <a:p>
            <a:pPr lvl="1"/>
            <a:r>
              <a:rPr lang="en-US" dirty="0" smtClean="0"/>
              <a:t>Web traffic dominates network traffic. </a:t>
            </a:r>
          </a:p>
          <a:p>
            <a:pPr lvl="1"/>
            <a:r>
              <a:rPr lang="en-US" dirty="0" smtClean="0"/>
              <a:t>Electronic commerce offered by every major retailer and more.</a:t>
            </a:r>
          </a:p>
          <a:p>
            <a:pPr lvl="1"/>
            <a:r>
              <a:rPr lang="en-US" dirty="0" smtClean="0"/>
              <a:t>Electronic media offered by every news source/entertainer. Free for all. Yahoo dominated. </a:t>
            </a:r>
          </a:p>
          <a:p>
            <a:pPr lvl="1"/>
            <a:r>
              <a:rPr lang="en-US" dirty="0" smtClean="0"/>
              <a:t>Internet architecture almost unchanged from mid 1990s. </a:t>
            </a:r>
          </a:p>
          <a:p>
            <a:pPr lvl="1"/>
            <a:r>
              <a:rPr lang="en-US" dirty="0" smtClean="0"/>
              <a:t>Dot-com boom just ended.</a:t>
            </a:r>
          </a:p>
        </p:txBody>
      </p:sp>
      <p:sp>
        <p:nvSpPr>
          <p:cNvPr id="5" name="Content Placeholder 4"/>
          <p:cNvSpPr>
            <a:spLocks noGrp="1"/>
          </p:cNvSpPr>
          <p:nvPr>
            <p:ph sz="half" idx="2"/>
          </p:nvPr>
        </p:nvSpPr>
        <p:spPr>
          <a:xfrm>
            <a:off x="5318975" y="1825625"/>
            <a:ext cx="6658376" cy="4351338"/>
          </a:xfrm>
        </p:spPr>
        <p:txBody>
          <a:bodyPr>
            <a:normAutofit fontScale="92500" lnSpcReduction="20000"/>
          </a:bodyPr>
          <a:lstStyle/>
          <a:p>
            <a:r>
              <a:rPr lang="en-US" dirty="0" smtClean="0"/>
              <a:t>Broadband </a:t>
            </a:r>
            <a:r>
              <a:rPr lang="en-US" dirty="0"/>
              <a:t>era, c 2016</a:t>
            </a:r>
          </a:p>
          <a:p>
            <a:pPr lvl="1"/>
            <a:r>
              <a:rPr lang="en-US" dirty="0"/>
              <a:t>U</a:t>
            </a:r>
            <a:r>
              <a:rPr lang="en-US" dirty="0" smtClean="0"/>
              <a:t>biquitous </a:t>
            </a:r>
            <a:r>
              <a:rPr lang="en-US" dirty="0"/>
              <a:t>CDNs </a:t>
            </a:r>
            <a:r>
              <a:rPr lang="en-US" dirty="0" smtClean="0"/>
              <a:t>deliver </a:t>
            </a:r>
            <a:r>
              <a:rPr lang="en-US" dirty="0"/>
              <a:t>90% of traffic</a:t>
            </a:r>
          </a:p>
          <a:p>
            <a:pPr lvl="1"/>
            <a:r>
              <a:rPr lang="en-US" dirty="0"/>
              <a:t>Broadband connections available in urban areas. 75% of households</a:t>
            </a:r>
            <a:r>
              <a:rPr lang="en-US" dirty="0" smtClean="0"/>
              <a:t>. Wired/wireless. </a:t>
            </a:r>
            <a:endParaRPr lang="en-US" dirty="0"/>
          </a:p>
          <a:p>
            <a:pPr lvl="2"/>
            <a:r>
              <a:rPr lang="en-US" dirty="0"/>
              <a:t>Many connect with smart phone only</a:t>
            </a:r>
            <a:r>
              <a:rPr lang="en-US" dirty="0" smtClean="0"/>
              <a:t>.</a:t>
            </a:r>
          </a:p>
          <a:p>
            <a:pPr lvl="1"/>
            <a:r>
              <a:rPr lang="en-US" dirty="0" smtClean="0"/>
              <a:t>Video traffic dominates network traffic. </a:t>
            </a:r>
          </a:p>
          <a:p>
            <a:pPr lvl="2"/>
            <a:r>
              <a:rPr lang="en-US" dirty="0" smtClean="0"/>
              <a:t>Netflix 1/3 of traffic. </a:t>
            </a:r>
            <a:r>
              <a:rPr lang="en-US" dirty="0" err="1" smtClean="0"/>
              <a:t>Youtube</a:t>
            </a:r>
            <a:r>
              <a:rPr lang="en-US" dirty="0" smtClean="0"/>
              <a:t> is 10%.</a:t>
            </a:r>
            <a:endParaRPr lang="en-US" dirty="0"/>
          </a:p>
          <a:p>
            <a:pPr lvl="1"/>
            <a:r>
              <a:rPr lang="en-US" dirty="0"/>
              <a:t>Electronic commerce offered by </a:t>
            </a:r>
            <a:r>
              <a:rPr lang="en-US" dirty="0" smtClean="0"/>
              <a:t>everyone, but </a:t>
            </a:r>
            <a:r>
              <a:rPr lang="en-US" dirty="0"/>
              <a:t>dominated by Amazon.</a:t>
            </a:r>
          </a:p>
          <a:p>
            <a:pPr lvl="1"/>
            <a:r>
              <a:rPr lang="en-US" dirty="0" smtClean="0"/>
              <a:t>Electronic </a:t>
            </a:r>
            <a:r>
              <a:rPr lang="en-US" dirty="0"/>
              <a:t>media by many. Search dominated by Google</a:t>
            </a:r>
            <a:r>
              <a:rPr lang="en-US" dirty="0" smtClean="0"/>
              <a:t>. Newsfeeds dominated by Facebook.</a:t>
            </a:r>
            <a:endParaRPr lang="en-US" dirty="0"/>
          </a:p>
          <a:p>
            <a:pPr lvl="1"/>
            <a:r>
              <a:rPr lang="en-US" dirty="0"/>
              <a:t>Growing </a:t>
            </a:r>
            <a:r>
              <a:rPr lang="en-US" dirty="0" smtClean="0"/>
              <a:t>overlay </a:t>
            </a:r>
            <a:r>
              <a:rPr lang="en-US" dirty="0"/>
              <a:t>of cloud, data centers, gaming centers, </a:t>
            </a:r>
            <a:r>
              <a:rPr lang="en-US" dirty="0" smtClean="0"/>
              <a:t>data exchange, int’l lines, and </a:t>
            </a:r>
            <a:r>
              <a:rPr lang="en-US" dirty="0"/>
              <a:t>more. </a:t>
            </a:r>
            <a:endParaRPr lang="en-US" dirty="0" smtClean="0"/>
          </a:p>
          <a:p>
            <a:pPr lvl="1"/>
            <a:r>
              <a:rPr lang="en-US" dirty="0" smtClean="0"/>
              <a:t>Startup boom for smartphone apps still ongoing.</a:t>
            </a:r>
            <a:endParaRPr lang="en-US" dirty="0"/>
          </a:p>
          <a:p>
            <a:endParaRPr lang="en-US" dirty="0"/>
          </a:p>
        </p:txBody>
      </p:sp>
      <p:pic>
        <p:nvPicPr>
          <p:cNvPr id="6" name="Picture 6" descr="http://www.newsalescoach.com/wp-content/uploads/2015/05/antique-Telephone-865x5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3348" y="5843677"/>
            <a:ext cx="1630274" cy="101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0785" y="5789966"/>
            <a:ext cx="1713015" cy="1043868"/>
          </a:xfrm>
          <a:prstGeom prst="rect">
            <a:avLst/>
          </a:prstGeom>
        </p:spPr>
      </p:pic>
      <p:sp>
        <p:nvSpPr>
          <p:cNvPr id="7" name="TextBox 6"/>
          <p:cNvSpPr txBox="1"/>
          <p:nvPr/>
        </p:nvSpPr>
        <p:spPr>
          <a:xfrm>
            <a:off x="3438659" y="6053070"/>
            <a:ext cx="5849547" cy="830997"/>
          </a:xfrm>
          <a:prstGeom prst="rect">
            <a:avLst/>
          </a:prstGeom>
          <a:noFill/>
        </p:spPr>
        <p:txBody>
          <a:bodyPr wrap="square" rtlCol="0">
            <a:spAutoFit/>
          </a:bodyPr>
          <a:lstStyle/>
          <a:p>
            <a:r>
              <a:rPr lang="en-US" sz="2400" dirty="0" smtClean="0">
                <a:solidFill>
                  <a:srgbClr val="FF0000"/>
                </a:solidFill>
              </a:rPr>
              <a:t>The next fifteen years will give you many opportunities! Look for them!</a:t>
            </a:r>
            <a:endParaRPr lang="en-US" sz="2400" dirty="0">
              <a:solidFill>
                <a:srgbClr val="FF0000"/>
              </a:solidFill>
            </a:endParaRPr>
          </a:p>
        </p:txBody>
      </p:sp>
    </p:spTree>
    <p:extLst>
      <p:ext uri="{BB962C8B-B14F-4D97-AF65-F5344CB8AC3E}">
        <p14:creationId xmlns:p14="http://schemas.microsoft.com/office/powerpoint/2010/main" val="370353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3473</Words>
  <Application>Microsoft Office PowerPoint</Application>
  <PresentationFormat>Widescreen</PresentationFormat>
  <Paragraphs>258</Paragraphs>
  <Slides>38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Times New Roman</vt:lpstr>
      <vt:lpstr>Wingdings</vt:lpstr>
      <vt:lpstr>Office Theme</vt:lpstr>
      <vt:lpstr>Internet Geography and Economic Outcomes</vt:lpstr>
      <vt:lpstr>How should a young researcher think about studying the economic geography of the Internet?</vt:lpstr>
      <vt:lpstr>Many digitization studies share a philosophical outlook. </vt:lpstr>
      <vt:lpstr>Illustrate with (autobiographical) story of two maps. Old example. Easy to understand.   </vt:lpstr>
      <vt:lpstr>What happened? Sometimes it is better to be lucky than good.</vt:lpstr>
      <vt:lpstr>What is the takeaway from that story? Some (loose) lessons to pass on… </vt:lpstr>
      <vt:lpstr>That is a long introduction to the four themes for the first part of this presentation…</vt:lpstr>
      <vt:lpstr>Know how stuff works. The Internet is not a series of tubes. </vt:lpstr>
      <vt:lpstr>Expect it to change. Consider two snap shots of the US. Expect it to change as much in next 15 yrs.  </vt:lpstr>
      <vt:lpstr>Exploit plausibly exogenous geographic variance. Learn to recognize it…(See the reading list…)</vt:lpstr>
      <vt:lpstr>Construct plausible exogenous natural experiments… Again, see the reading list….</vt:lpstr>
      <vt:lpstr>Let’s examine two papers… </vt:lpstr>
      <vt:lpstr>PowerPoint Presentation</vt:lpstr>
      <vt:lpstr>What is the research question?</vt:lpstr>
      <vt:lpstr>Why is that interesting?</vt:lpstr>
      <vt:lpstr>Background</vt:lpstr>
      <vt:lpstr>Data</vt:lpstr>
      <vt:lpstr>Results</vt:lpstr>
      <vt:lpstr>PowerPoint Presentation</vt:lpstr>
      <vt:lpstr>PowerPoint Presentation</vt:lpstr>
      <vt:lpstr>PowerPoint Presentation</vt:lpstr>
      <vt:lpstr>The headlines</vt:lpstr>
      <vt:lpstr>Where should the literature go from here? </vt:lpstr>
      <vt:lpstr>PowerPoint Presentation</vt:lpstr>
      <vt:lpstr>What is the question?</vt:lpstr>
      <vt:lpstr>Why do we care? </vt:lpstr>
      <vt:lpstr>What are the key findings?</vt:lpstr>
      <vt:lpstr>Data section</vt:lpstr>
      <vt:lpstr>Statistics</vt:lpstr>
      <vt:lpstr>If you had put together this data and gotten this answer, what would have been your reaction? </vt:lpstr>
      <vt:lpstr>Results</vt:lpstr>
      <vt:lpstr>What does basic theory tell us about what matters? Income, education, agglomeration…</vt:lpstr>
      <vt:lpstr>The IV estimates do not work particularly well. Why did the editor accept it nonetheless?</vt:lpstr>
      <vt:lpstr>Bring additional evidence to the story. Employment, placebo tests, &amp; more.</vt:lpstr>
      <vt:lpstr>What should research do next?</vt:lpstr>
      <vt:lpstr>Some open topics in this line of research…</vt:lpstr>
      <vt:lpstr>Summary: rules of thumb to live by…</vt:lpstr>
      <vt:lpstr>Good luck!</vt:lpstr>
    </vt:vector>
  </TitlesOfParts>
  <Company>Harvard Business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Greenstein, Shane</dc:creator>
  <cp:lastModifiedBy>rshannon</cp:lastModifiedBy>
  <cp:revision>56</cp:revision>
  <dcterms:created xsi:type="dcterms:W3CDTF">2017-02-24T19:15:02Z</dcterms:created>
  <dcterms:modified xsi:type="dcterms:W3CDTF">2017-03-06T16:48:09Z</dcterms:modified>
</cp:coreProperties>
</file>