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9" r:id="rId9"/>
    <p:sldId id="268" r:id="rId10"/>
    <p:sldId id="270" r:id="rId11"/>
    <p:sldId id="267" r:id="rId12"/>
    <p:sldId id="262" r:id="rId13"/>
    <p:sldId id="266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9471D-E904-4897-952A-6CCE561FEDB3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7C54-6FF3-464B-A6CB-3CFBB77B2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84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8EC88-B9F9-4C23-97C5-239EEC1C04D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70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8EC88-B9F9-4C23-97C5-239EEC1C04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701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8EC88-B9F9-4C23-97C5-239EEC1C04D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70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17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2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0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29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3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65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88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9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68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50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24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84AE-C6FB-4D65-AEFB-07EFD82ADEA1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8ED2-5922-436A-A115-8FB34559F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4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610601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Capital Flow Management </a:t>
            </a:r>
            <a:b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when Capital Controls Leak</a:t>
            </a:r>
            <a:b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Julien </a:t>
            </a:r>
            <a:r>
              <a:rPr lang="en-US" dirty="0" err="1" smtClean="0">
                <a:solidFill>
                  <a:srgbClr val="FFFF00"/>
                </a:solidFill>
                <a:latin typeface="Century Schoolbook" panose="02040604050505020304" pitchFamily="18" charset="0"/>
              </a:rPr>
              <a:t>Bengui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 &amp; Javier Bianchi</a:t>
            </a:r>
            <a:b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</a:b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962400"/>
            <a:ext cx="88392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Comments by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Michael Klein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Fletcher School, Tufts University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72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Efficacy and Character of </a:t>
            </a:r>
            <a:r>
              <a:rPr lang="el-GR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τ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Dynamics: Multi-period, but when is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imposed? 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Gates vs. Walls: Long-Standing or Episodic?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Recognition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/ Implementation lags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?</a:t>
            </a:r>
          </a:p>
          <a:p>
            <a:pPr lvl="1"/>
            <a:r>
              <a:rPr lang="el-GR" dirty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more leaky over time? (like ↑ U/R w/time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Widening net as </a:t>
            </a:r>
            <a:r>
              <a:rPr lang="el-GR" dirty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more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leaky, not just increasing value of </a:t>
            </a:r>
            <a:r>
              <a:rPr lang="el-GR" dirty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</a:p>
          <a:p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547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1: Capital Controls in Brazil, 2008-2012</a:t>
            </a:r>
            <a:endParaRPr lang="en-US" dirty="0"/>
          </a:p>
        </p:txBody>
      </p:sp>
      <p:pic>
        <p:nvPicPr>
          <p:cNvPr id="16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1"/>
            <a:ext cx="8620267" cy="483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0" y="2057400"/>
            <a:ext cx="1295400" cy="480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43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Episodic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9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Quantitative Implications: Rate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Small optimal tax: 1% to 1.7%.  Reasonable? 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46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1: Capital Controls in Brazil, 2008-2012</a:t>
            </a:r>
            <a:endParaRPr lang="en-US" dirty="0"/>
          </a:p>
        </p:txBody>
      </p:sp>
      <p:pic>
        <p:nvPicPr>
          <p:cNvPr id="16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68452"/>
            <a:ext cx="8620267" cy="483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590800" y="2057400"/>
            <a:ext cx="1600200" cy="4800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1295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Size of Tax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48600" y="4457700"/>
            <a:ext cx="838200" cy="571500"/>
          </a:xfrm>
          <a:prstGeom prst="ellipse">
            <a:avLst/>
          </a:prstGeom>
          <a:solidFill>
            <a:srgbClr val="92D050">
              <a:alpha val="2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Quantitative Implications; Welfare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Small optimal tax: 1% to 1.7%.  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Small welfare effects (as in Lucas). Utility?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284468"/>
            <a:ext cx="5619750" cy="44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2438400"/>
            <a:ext cx="685800" cy="39624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31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Concluding Thoughts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Important topic, bridging theoretical insights and empirical considerations.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Elegant modeling, strong in building intuition so provides good insights.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Can be extended in variety of ways: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What would inflows have done? Also raised wealth through, say, real estate boom?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Better targeted policies dominate capital controls?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Gates or Walls?  If Gates, when are policies imposed, does their efficacy erode over time?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What do we learn from welfare comparisons?</a:t>
            </a:r>
          </a:p>
          <a:p>
            <a:pPr lvl="1"/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56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Capital Controls </a:t>
            </a:r>
            <a:r>
              <a:rPr lang="en-US" dirty="0" err="1" smtClean="0">
                <a:solidFill>
                  <a:srgbClr val="FFFF00"/>
                </a:solidFill>
                <a:latin typeface="Century Schoolbook" panose="02040604050505020304" pitchFamily="18" charset="0"/>
              </a:rPr>
              <a:t>Redux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*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" y="1143000"/>
            <a:ext cx="90678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Keynes 1933: “Above all, let finance be national”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Bretton Woods: Capital Controls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1980s, 1990s: Capital account liberalization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Dornbusch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1998 “Capital Controls: An Idea Whose Time Has Passed”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Early 2000s: “More Eclectic” view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Mid-1</a:t>
            </a:r>
            <a:r>
              <a:rPr lang="en-US" baseline="30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Decade: Increasing Use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After Crisis Onset: IMF “Reformation”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Regular tool?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Jeanne, Subramanian &amp; Williamson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Blanchard </a:t>
            </a:r>
            <a:r>
              <a:rPr lang="en-US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et al.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Other?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Macroprudential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“Easier to implement, harder to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circumvent” than Capital Controls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Erdem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Başçi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)</a:t>
            </a:r>
          </a:p>
          <a:p>
            <a:pPr lvl="1"/>
            <a:endParaRPr lang="en-US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* Brought back, restored</a:t>
            </a:r>
            <a:endParaRPr lang="en-US" i="1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66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Policy shift prompts research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Theory: Bianchi, Korinek, Mendoza, Jeanne,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Werning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Farhi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Schmitt-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Grohe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&amp; Uribe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Empirics: Klein, Forbes,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Fratzscher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Shambaugh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Research refines policy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Theory: Conceptual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Empirics: Parameters, other factors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Bengui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&amp; Bianchi: Empirics informs Theory.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Efficacy of Capital Controls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“Gates” vs. “Walls”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This Conference:</a:t>
            </a:r>
          </a:p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Research &amp; Policy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8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CFM: Towards What End?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Macro Stabilization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Theory: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Farhi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Werning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Schmitt-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Grohe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&amp; Uribe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Empirics: Klein &amp; Shambaugh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Prudential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Theory: Korinek, Bianchi, Mendoza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Empirics: Klein, Forbes, Forbes &amp; Warnock, Forbes &amp; Klein, Forbes &amp;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Fratzscher</a:t>
            </a:r>
            <a:endParaRPr lang="en-US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24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entury Schoolbook" panose="02040604050505020304" pitchFamily="18" charset="0"/>
              </a:rPr>
              <a:t>Bengui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 and Bianchi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Sophisticated modelling, carefully done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Transparent: Good job of developing intuition.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Important Contribution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Generation: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chosen optimally, effective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resolves pecuniary externality of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overborrowing</a:t>
            </a:r>
            <a:endParaRPr lang="en-US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But tension between theory &amp; empirics: efficacy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Generation: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efficacy differs across groups.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imposed only on “Regulated,” so must be bigger to address pecuniary externality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 also causes allocative inefficiency between Regulated and Unregulated groups.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Generation vs. 1</a:t>
            </a:r>
            <a:r>
              <a:rPr lang="en-US" baseline="30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Generation: Welfare gains from capital controls mitigated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69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Main Channel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Collateral may constrain borrowing, b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Two Groups: Restricted &amp; Unrestricted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↓b</a:t>
            </a:r>
            <a:r>
              <a:rPr lang="en-US" baseline="-25000" dirty="0">
                <a:solidFill>
                  <a:schemeClr val="bg1"/>
                </a:solidFill>
                <a:latin typeface="Century Schoolbook" panose="02040604050505020304" pitchFamily="18" charset="0"/>
              </a:rPr>
              <a:t>R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→↓C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R,0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→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↑W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R,1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→↑P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N,1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→↑W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U,1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→↑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b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U,0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endParaRPr lang="en-US" baseline="-25000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Tax on inflows,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affects b</a:t>
            </a:r>
            <a:r>
              <a:rPr lang="en-US" baseline="-25000" dirty="0">
                <a:solidFill>
                  <a:schemeClr val="bg1"/>
                </a:solidFill>
                <a:latin typeface="Century Schoolbook" panose="02040604050505020304" pitchFamily="18" charset="0"/>
              </a:rPr>
              <a:t>R,0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</a:p>
          <a:p>
            <a:r>
              <a:rPr lang="el-GR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↑τ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→↓b</a:t>
            </a:r>
            <a:r>
              <a:rPr lang="en-US" baseline="-25000" dirty="0">
                <a:solidFill>
                  <a:schemeClr val="bg1"/>
                </a:solidFill>
                <a:latin typeface="Century Schoolbook" panose="02040604050505020304" pitchFamily="18" charset="0"/>
              </a:rPr>
              <a:t>R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,0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→↑W</a:t>
            </a:r>
            <a:r>
              <a:rPr lang="en-US" baseline="-25000" dirty="0">
                <a:solidFill>
                  <a:schemeClr val="bg1"/>
                </a:solidFill>
                <a:latin typeface="Century Schoolbook" panose="02040604050505020304" pitchFamily="18" charset="0"/>
              </a:rPr>
              <a:t>R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,1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↑ p</a:t>
            </a:r>
            <a:r>
              <a:rPr lang="en-US" baseline="-25000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N,1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→↑ W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U,1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→↑b</a:t>
            </a:r>
            <a:r>
              <a:rPr lang="en-US" baseline="-25000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U,0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Mitigates aggregate effect of tax on inflows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Where would inflows have gone? </a:t>
            </a:r>
          </a:p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 If </a:t>
            </a:r>
            <a:r>
              <a:rPr lang="en-US" dirty="0" err="1" smtClean="0">
                <a:solidFill>
                  <a:srgbClr val="FFFF00"/>
                </a:solidFill>
                <a:latin typeface="Century Schoolbook" panose="02040604050505020304" pitchFamily="18" charset="0"/>
              </a:rPr>
              <a:t>p</a:t>
            </a:r>
            <a:r>
              <a:rPr lang="en-US" baseline="-25000" dirty="0" err="1" smtClean="0">
                <a:solidFill>
                  <a:srgbClr val="FFFF00"/>
                </a:solidFill>
                <a:latin typeface="Century Schoolbook" panose="02040604050505020304" pitchFamily="18" charset="0"/>
              </a:rPr>
              <a:t>N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 is housing, could </a:t>
            </a:r>
            <a:r>
              <a:rPr lang="el-GR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↑</a:t>
            </a:r>
            <a:r>
              <a:rPr lang="el-GR" dirty="0">
                <a:solidFill>
                  <a:srgbClr val="FFFF00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>
                <a:solidFill>
                  <a:srgbClr val="FFFF00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→↓ p</a:t>
            </a:r>
            <a:r>
              <a:rPr lang="en-US" baseline="-25000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N,1</a:t>
            </a:r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60653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Efficacy and Character of </a:t>
            </a:r>
            <a:r>
              <a:rPr lang="el-GR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τ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Focus of paper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Main result: Unregulated reduces </a:t>
            </a:r>
            <a:r>
              <a:rPr lang="el-GR" dirty="0">
                <a:solidFill>
                  <a:schemeClr val="bg1"/>
                </a:solidFill>
                <a:latin typeface="Century Schoolbook" panose="02040604050505020304" pitchFamily="18" charset="0"/>
              </a:rPr>
              <a:t>τ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efficacy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Thus,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must be bigger with increase (U/R)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Optimal </a:t>
            </a:r>
            <a:r>
              <a:rPr lang="el-GR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τ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entury Schoolbook" panose="02040604050505020304" pitchFamily="18" charset="0"/>
              </a:rPr>
              <a:t>bigger 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w/ bigger initial wealth of the Unregulated?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Who are Unregulated?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Alfaro, Chari &amp; </a:t>
            </a:r>
            <a:r>
              <a:rPr lang="en-US" dirty="0" err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Kanczuk</a:t>
            </a:r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: Differential effects across firms.</a:t>
            </a:r>
          </a:p>
          <a:p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1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Efficacy and Character of </a:t>
            </a:r>
            <a:r>
              <a:rPr lang="el-GR" dirty="0" smtClean="0">
                <a:solidFill>
                  <a:srgbClr val="FFFF00"/>
                </a:solidFill>
                <a:latin typeface="Century Schoolbook" panose="02040604050505020304" pitchFamily="18" charset="0"/>
              </a:rPr>
              <a:t>τ</a:t>
            </a:r>
            <a:endParaRPr lang="en-US" dirty="0">
              <a:solidFill>
                <a:srgbClr val="FFFF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Different assets rather than different agents?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Short Maturity vs. Long Maturity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Debt vs. Equity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Some assets seen as more likely leading to a bust</a:t>
            </a:r>
          </a:p>
          <a:p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96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1: Capital Controls in Brazil, 2008-2012</a:t>
            </a:r>
            <a:endParaRPr lang="en-US" dirty="0"/>
          </a:p>
        </p:txBody>
      </p:sp>
      <p:pic>
        <p:nvPicPr>
          <p:cNvPr id="16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1"/>
            <a:ext cx="8620267" cy="483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1066800" y="1752600"/>
            <a:ext cx="1905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7620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2 asset classes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9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682</Words>
  <Application>Microsoft Office PowerPoint</Application>
  <PresentationFormat>On-screen Show (4:3)</PresentationFormat>
  <Paragraphs>96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Capital Flow Management  when Capital Controls Leak  Julien Bengui &amp; Javier Bianchi </vt:lpstr>
      <vt:lpstr>Capital Controls Redux*</vt:lpstr>
      <vt:lpstr>Slide 3</vt:lpstr>
      <vt:lpstr>CFM: Towards What End?</vt:lpstr>
      <vt:lpstr>Bengui and Bianchi</vt:lpstr>
      <vt:lpstr>Main Channel</vt:lpstr>
      <vt:lpstr>Efficacy and Character of τ</vt:lpstr>
      <vt:lpstr>Efficacy and Character of τ</vt:lpstr>
      <vt:lpstr>Table 1: Capital Controls in Brazil, 2008-2012</vt:lpstr>
      <vt:lpstr>Efficacy and Character of τ</vt:lpstr>
      <vt:lpstr>Table 1: Capital Controls in Brazil, 2008-2012</vt:lpstr>
      <vt:lpstr>Quantitative Implications: Rate</vt:lpstr>
      <vt:lpstr>Table 1: Capital Controls in Brazil, 2008-2012</vt:lpstr>
      <vt:lpstr>Quantitative Implications; Welfare</vt:lpstr>
      <vt:lpstr>Concluding Thoughts</vt:lpstr>
    </vt:vector>
  </TitlesOfParts>
  <Company>Tufts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Flow Management  when Capital Controls Leak  Julien Bengui &amp; Javier Bianchi</dc:title>
  <dc:creator>mklein</dc:creator>
  <cp:lastModifiedBy>cbeck</cp:lastModifiedBy>
  <cp:revision>29</cp:revision>
  <dcterms:created xsi:type="dcterms:W3CDTF">2014-06-05T10:15:09Z</dcterms:created>
  <dcterms:modified xsi:type="dcterms:W3CDTF">2014-06-17T17:30:43Z</dcterms:modified>
</cp:coreProperties>
</file>