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1" r:id="rId3"/>
    <p:sldId id="330" r:id="rId4"/>
    <p:sldId id="325" r:id="rId5"/>
    <p:sldId id="326" r:id="rId6"/>
    <p:sldId id="327" r:id="rId7"/>
    <p:sldId id="314" r:id="rId8"/>
    <p:sldId id="315" r:id="rId9"/>
    <p:sldId id="316" r:id="rId10"/>
    <p:sldId id="320" r:id="rId11"/>
    <p:sldId id="317" r:id="rId12"/>
    <p:sldId id="318" r:id="rId13"/>
    <p:sldId id="319" r:id="rId14"/>
    <p:sldId id="321" r:id="rId15"/>
    <p:sldId id="322" r:id="rId16"/>
    <p:sldId id="329" r:id="rId17"/>
    <p:sldId id="323" r:id="rId18"/>
    <p:sldId id="328" r:id="rId19"/>
    <p:sldId id="313" r:id="rId20"/>
    <p:sldId id="278" r:id="rId21"/>
    <p:sldId id="302" r:id="rId22"/>
    <p:sldId id="303" r:id="rId23"/>
    <p:sldId id="301" r:id="rId24"/>
    <p:sldId id="281" r:id="rId25"/>
    <p:sldId id="279" r:id="rId26"/>
    <p:sldId id="298" r:id="rId27"/>
    <p:sldId id="282" r:id="rId28"/>
    <p:sldId id="283" r:id="rId29"/>
    <p:sldId id="300" r:id="rId30"/>
    <p:sldId id="284" r:id="rId31"/>
    <p:sldId id="293" r:id="rId32"/>
    <p:sldId id="297" r:id="rId33"/>
    <p:sldId id="266" r:id="rId34"/>
    <p:sldId id="292" r:id="rId35"/>
    <p:sldId id="294" r:id="rId36"/>
    <p:sldId id="299" r:id="rId37"/>
    <p:sldId id="285" r:id="rId38"/>
    <p:sldId id="286" r:id="rId39"/>
    <p:sldId id="312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CA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42C54-42B4-4753-A6C5-6EAECF312F1F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0879-1F05-42A9-B1A3-2C27E4D5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1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199151-ECE4-44DA-AFB9-0D36F269721A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1C86AE-6E40-407B-8B43-CE7E0AA29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86AE-6E40-407B-8B43-CE7E0AA29A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4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25E1-CFF7-497C-8423-2E8EF3ECC70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86AE-6E40-407B-8B43-CE7E0AA29A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7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25E1-CFF7-497C-8423-2E8EF3ECC706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25E1-CFF7-497C-8423-2E8EF3ECC706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86AE-6E40-407B-8B43-CE7E0AA29A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E4DD533-AEA1-403F-A7C6-1D0313BF504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C26D35A-561E-48B9-94F3-626C70EEE66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30B822A-4747-4341-92FE-BE5679918AB4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4EC019-9283-45E6-864B-A5BAAF1702F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A4580-A419-403B-82F2-8FFBE26D2D0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935BF0-5EF3-4DC5-BAA9-B3CF311A4EC3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25E1-CFF7-497C-8423-2E8EF3ECC70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7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/>
        </p:nvSpPr>
        <p:spPr bwMode="auto">
          <a:xfrm>
            <a:off x="425450" y="407988"/>
            <a:ext cx="8261350" cy="1039812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sz="3500">
              <a:solidFill>
                <a:srgbClr val="6B7D72"/>
              </a:solidFill>
              <a:latin typeface="Book Antiqua" pitchFamily="18" charset="0"/>
            </a:endParaRPr>
          </a:p>
        </p:txBody>
      </p:sp>
      <p:sp>
        <p:nvSpPr>
          <p:cNvPr id="124931" name="Rectangle 3"/>
          <p:cNvSpPr>
            <a:spLocks noGrp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4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7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8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58ED-B13A-4B05-BEEA-7122C21E29A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1814D-FFDC-4C6B-810A-96A640AD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6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url=http://commons.wikimedia.org/wiki/File:The_CBRT_Logo.jpg&amp;rct=j&amp;frm=1&amp;q=&amp;esrc=s&amp;sa=U&amp;ei=y8OaU8i7McyS7AbJhIDIAw&amp;ved=0CBYQ9QEwAA&amp;usg=AFQjCNHIoH2SiJOgLNxY0B7P8CbbBh9To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enchantedlearning.com/asia/southkorea/flag/Flagbig.GIF&amp;imgrefurl=http://www.enchantedlearning.com/asia/southkorea/flag/&amp;usg=__NjGNZ4BbDhv-Aol9ar55uoyMPE0=&amp;h=300&amp;w=432&amp;sz=4&amp;hl=en&amp;start=3&amp;zoom=1&amp;um=1&amp;itbs=1&amp;tbnid=vnHXXH25smWn8M:&amp;tbnh=88&amp;tbnw=126&amp;prev=/images?q%3Dkorea%2Bflag%26um%3D1%26hl%3Den%26sa%3DN%26rlz%3D1T4GGLL_enUS309US342%26tbs%3Disch:1&amp;ei=RIleTcvYDsGBlAeQ9cnnCw" TargetMode="External"/><Relationship Id="rId3" Type="http://schemas.openxmlformats.org/officeDocument/2006/relationships/image" Target="../media/image11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abaidi.net/assets/images/Flag-Malaysia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beyond438.files.wordpress.com/2007/12/50-za-rand.jpg" TargetMode="External"/><Relationship Id="rId18" Type="http://schemas.openxmlformats.org/officeDocument/2006/relationships/image" Target="../media/image35.jpeg"/><Relationship Id="rId3" Type="http://schemas.openxmlformats.org/officeDocument/2006/relationships/image" Target="../media/image22.jpeg"/><Relationship Id="rId21" Type="http://schemas.openxmlformats.org/officeDocument/2006/relationships/image" Target="../media/image38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5" Type="http://schemas.openxmlformats.org/officeDocument/2006/relationships/image" Target="../media/image32.jpeg"/><Relationship Id="rId10" Type="http://schemas.openxmlformats.org/officeDocument/2006/relationships/hyperlink" Target="http://images.google.com/imgres?imgurl=http://www.countryreports.org/economy/getCurrency.aspx?Currency%3DPK&amp;imgrefurl=http://www.countryreports.org/economy/currency.aspx?countryid%3D186&amp;usg=__A79Z86A6euGoIVoJEkTSw01aw3c=&amp;h=209&amp;w=375&amp;sz=21&amp;hl=en&amp;start=2&amp;um=1&amp;tbnid=9Ob2v3alwUG0vM:&amp;tbnh=68&amp;tbnw=122&amp;prev=/images?q%3Dpakistan%2Bcurrency%26hl%3Den%26rlz%3D1T4RNWE_enUS312US312%26sa%3DN%26um%3D1" TargetMode="External"/><Relationship Id="rId19" Type="http://schemas.openxmlformats.org/officeDocument/2006/relationships/image" Target="../media/image36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eu.org/article/understanding-emerging-market-turmoi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eu.org/article/understanding-emerging-market-turmoil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hks.harvard.edu/owa/redir.aspx?C=8jcOEdO5cUeJP7hwVOlm9drRajtTS9EIwJ8Vn9Jr7uIUDB3d7T9reSwt06GH5tYg-fVSiLVf0-M.&amp;URL=http://imfdirect.wordpress.com/?p%3d7545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ail.hks.harvard.edu/owa/redir.aspx?C=8jcOEdO5cUeJP7hwVOlm9drRajtTS9EIwJ8Vn9Jr7uIUDB3d7T9reSwt06GH5tYg-fVSiLVf0-M.&amp;URL=http://blog-imfdirect.imf.org/bloggers/sebastian-sosa/" TargetMode="External"/><Relationship Id="rId5" Type="http://schemas.openxmlformats.org/officeDocument/2006/relationships/hyperlink" Target="https://mail.hks.harvard.edu/owa/redir.aspx?C=8jcOEdO5cUeJP7hwVOlm9drRajtTS9EIwJ8Vn9Jr7uIUDB3d7T9reSwt06GH5tYg-fVSiLVf0-M.&amp;URL=http://blog-imfdirect.imf.org/bloggers/andre-meier/" TargetMode="External"/><Relationship Id="rId4" Type="http://schemas.openxmlformats.org/officeDocument/2006/relationships/hyperlink" Target="https://mail.hks.harvard.edu/owa/redir.aspx?C=8jcOEdO5cUeJP7hwVOlm9drRajtTS9EIwJ8Vn9Jr7uIUDB3d7T9reSwt06GH5tYg-fVSiLVf0-M.&amp;URL=http://blog-imfdirect.imf.org/bloggers/alexander-klem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kilauealavaflowmount.files.wordpress.com/2008/03/eruption1.jpg&amp;imgrefurl=http://kilauealavaflowmount.wordpress.com/2008/03/17/hello-world/&amp;usg=__vc98lsJcT3c9wjjZCbM4kTo4EMI=&amp;h=450&amp;w=481&amp;sz=32&amp;hl=en&amp;start=72&amp;um=1&amp;itbs=1&amp;tbnid=-OvkUovCBseQvM:&amp;tbnh=121&amp;tbnw=129&amp;prev=/images?q=volcano&amp;start=60&amp;um=1&amp;hl=en&amp;sa=N&amp;rlz=1T4GGLL_enUS309US342&amp;ndsp=20&amp;tbs=isch: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228850"/>
          </a:xfrm>
        </p:spPr>
        <p:txBody>
          <a:bodyPr>
            <a:noAutofit/>
          </a:bodyPr>
          <a:lstStyle/>
          <a:p>
            <a:r>
              <a:rPr lang="en-US" sz="4800" dirty="0" smtClean="0"/>
              <a:t>Monetary Regimes </a:t>
            </a:r>
            <a:br>
              <a:rPr lang="en-US" sz="4800" dirty="0" smtClean="0"/>
            </a:br>
            <a:r>
              <a:rPr lang="en-US" sz="4800" dirty="0" smtClean="0"/>
              <a:t>For Emerging Markets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86868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Panel </a:t>
            </a:r>
            <a:r>
              <a:rPr lang="en-US" sz="4000" smtClean="0"/>
              <a:t>on Monetary Policy,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Conference </a:t>
            </a:r>
            <a:r>
              <a:rPr lang="en-US" sz="4000" dirty="0" smtClean="0"/>
              <a:t>on Monetary Policy</a:t>
            </a:r>
            <a:br>
              <a:rPr lang="en-US" sz="4000" dirty="0" smtClean="0"/>
            </a:br>
            <a:r>
              <a:rPr lang="en-US" sz="4000" dirty="0" smtClean="0"/>
              <a:t>and Financial Stability in </a:t>
            </a:r>
            <a:r>
              <a:rPr lang="en-US" sz="4000" smtClean="0"/>
              <a:t>Emerging </a:t>
            </a:r>
            <a:r>
              <a:rPr lang="en-US" sz="4000" smtClean="0"/>
              <a:t>Markets,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100" dirty="0" smtClean="0"/>
              <a:t>NBER &amp; Central Bank of the Republic </a:t>
            </a:r>
            <a:r>
              <a:rPr lang="en-US" sz="4100" smtClean="0"/>
              <a:t>of </a:t>
            </a:r>
            <a:r>
              <a:rPr lang="en-US" sz="4100" smtClean="0"/>
              <a:t>Turkey,</a:t>
            </a:r>
            <a:r>
              <a:rPr lang="en-US" sz="4100" dirty="0" smtClean="0"/>
              <a:t/>
            </a:r>
            <a:br>
              <a:rPr lang="en-US" sz="4100" dirty="0" smtClean="0"/>
            </a:br>
            <a:r>
              <a:rPr lang="en-US" sz="4100" dirty="0" smtClean="0"/>
              <a:t>Istanbul, Turkey, June 13-14, 2014</a:t>
            </a:r>
            <a:endParaRPr lang="en-US" sz="4100" dirty="0"/>
          </a:p>
        </p:txBody>
      </p:sp>
      <p:pic>
        <p:nvPicPr>
          <p:cNvPr id="5" name="Picture 12" descr="HKS-logo_k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1905000" cy="25096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3252653"/>
            <a:ext cx="1606550" cy="675112"/>
          </a:xfrm>
          <a:prstGeom prst="rect">
            <a:avLst/>
          </a:prstGeom>
        </p:spPr>
      </p:pic>
      <p:pic>
        <p:nvPicPr>
          <p:cNvPr id="1026" name="Picture 2" descr="https://encrypted-tbn2.gstatic.com/images?q=tbn:ANd9GcQ0nYgD_XROn2S8UrlER6bO-rwuHCfhRh7Bode8JOsncFwkk2JrmtPrQ1k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85" y="3927765"/>
            <a:ext cx="2349239" cy="7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93177" y="2133600"/>
            <a:ext cx="6934200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 smtClean="0">
                <a:solidFill>
                  <a:schemeClr val="tx1"/>
                </a:solidFill>
              </a:rPr>
              <a:t>Jeffrey Frankel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Harvard University &amp; NBER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993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>
                <a:ea typeface="Malgun Gothic"/>
                <a:cs typeface="Times New Roman"/>
              </a:rPr>
              <a:t>r</a:t>
            </a:r>
            <a:r>
              <a:rPr lang="en-US" sz="5100" dirty="0" smtClean="0">
                <a:ea typeface="Malgun Gothic"/>
                <a:cs typeface="Times New Roman"/>
              </a:rPr>
              <a:t>efutes the corners hypothesis, </a:t>
            </a:r>
          </a:p>
          <a:p>
            <a:pPr lvl="1"/>
            <a:r>
              <a:rPr lang="en-US" sz="4100" dirty="0" smtClean="0">
                <a:ea typeface="Malgun Gothic"/>
                <a:cs typeface="Times New Roman"/>
              </a:rPr>
              <a:t>but without </a:t>
            </a:r>
            <a:r>
              <a:rPr lang="en-US" sz="4100" dirty="0">
                <a:ea typeface="Malgun Gothic"/>
                <a:cs typeface="Times New Roman"/>
              </a:rPr>
              <a:t>capital controls, </a:t>
            </a:r>
            <a:endParaRPr lang="en-US" sz="4100" dirty="0" smtClean="0">
              <a:ea typeface="Malgun Gothic"/>
              <a:cs typeface="Times New Roman"/>
            </a:endParaRPr>
          </a:p>
          <a:p>
            <a:pPr lvl="1"/>
            <a:r>
              <a:rPr lang="en-US" sz="4100" dirty="0" smtClean="0">
                <a:ea typeface="Malgun Gothic"/>
                <a:cs typeface="Times New Roman"/>
              </a:rPr>
              <a:t>without </a:t>
            </a:r>
            <a:r>
              <a:rPr lang="en-US" sz="4100" dirty="0">
                <a:ea typeface="Malgun Gothic"/>
                <a:cs typeface="Times New Roman"/>
              </a:rPr>
              <a:t>violating the Impossible Trinity, </a:t>
            </a:r>
            <a:endParaRPr lang="en-US" sz="4100" dirty="0" smtClean="0">
              <a:ea typeface="Malgun Gothic"/>
              <a:cs typeface="Times New Roman"/>
            </a:endParaRPr>
          </a:p>
          <a:p>
            <a:pPr lvl="1"/>
            <a:r>
              <a:rPr lang="en-US" sz="4100" dirty="0" smtClean="0">
                <a:ea typeface="Malgun Gothic"/>
                <a:cs typeface="Times New Roman"/>
              </a:rPr>
              <a:t>and even without giving speculators </a:t>
            </a:r>
            <a:br>
              <a:rPr lang="en-US" sz="4100" dirty="0" smtClean="0">
                <a:ea typeface="Malgun Gothic"/>
                <a:cs typeface="Times New Roman"/>
              </a:rPr>
            </a:br>
            <a:r>
              <a:rPr lang="en-US" sz="4100" dirty="0" smtClean="0">
                <a:ea typeface="Malgun Gothic"/>
                <a:cs typeface="Times New Roman"/>
              </a:rPr>
              <a:t>a line to shoot at. </a:t>
            </a:r>
            <a:r>
              <a:rPr lang="en-US" sz="2600" dirty="0" smtClean="0">
                <a:ea typeface="Malgun Gothic"/>
                <a:cs typeface="Times New Roman"/>
              </a:rPr>
              <a:t/>
            </a:r>
            <a:br>
              <a:rPr lang="en-US" sz="2600" dirty="0" smtClean="0">
                <a:ea typeface="Malgun Gothic"/>
                <a:cs typeface="Times New Roman"/>
              </a:rPr>
            </a:br>
            <a:endParaRPr lang="en-US" sz="2600" dirty="0" smtClean="0">
              <a:ea typeface="Malgun Gothic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5700" b="1" dirty="0" smtClean="0">
                <a:ea typeface="Malgun Gothic"/>
                <a:cs typeface="Times New Roman"/>
              </a:rPr>
              <a:t>≈</a:t>
            </a:r>
            <a:r>
              <a:rPr lang="en-US" sz="5100" dirty="0" smtClean="0">
                <a:ea typeface="Malgun Gothic"/>
                <a:cs typeface="Times New Roman"/>
              </a:rPr>
              <a:t> what some central banks do anyway.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800" dirty="0" smtClean="0">
                <a:ea typeface="Malgun Gothic"/>
                <a:cs typeface="Times New Roman"/>
              </a:rPr>
              <a:t>Attempts at econometric estimation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900" dirty="0" err="1" smtClean="0"/>
              <a:t>G.Adler</a:t>
            </a:r>
            <a:r>
              <a:rPr lang="en-US" sz="2900" dirty="0" smtClean="0"/>
              <a:t> &amp; </a:t>
            </a:r>
            <a:r>
              <a:rPr lang="en-US" sz="2900" dirty="0" err="1" smtClean="0"/>
              <a:t>C.Tovar</a:t>
            </a:r>
            <a:r>
              <a:rPr lang="en-US" sz="2900" dirty="0"/>
              <a:t>, 2011, “Foreign Exchange Intervention: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A </a:t>
            </a:r>
            <a:r>
              <a:rPr lang="en-US" sz="2900" dirty="0"/>
              <a:t>Shield Against Appreciation Winds?” IMF WP </a:t>
            </a:r>
            <a:r>
              <a:rPr lang="en-US" sz="2900" dirty="0" smtClean="0"/>
              <a:t>11/165.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900" dirty="0" err="1" smtClean="0"/>
              <a:t>J.Frankel</a:t>
            </a:r>
            <a:r>
              <a:rPr lang="en-US" sz="2900" dirty="0" smtClean="0"/>
              <a:t> &amp; D, </a:t>
            </a:r>
            <a:r>
              <a:rPr lang="en-US" sz="2900" dirty="0" err="1"/>
              <a:t>Xie</a:t>
            </a:r>
            <a:r>
              <a:rPr lang="en-US" sz="2900" dirty="0"/>
              <a:t>, 2010, “Estimation of De Facto Flexibility Parameter and Basket Weights in Evolving Exchange Rate Regimes,” </a:t>
            </a:r>
            <a:r>
              <a:rPr lang="en-US" sz="2900" i="1" dirty="0" smtClean="0"/>
              <a:t>AER</a:t>
            </a:r>
            <a:r>
              <a:rPr lang="en-US" sz="2900" dirty="0" smtClean="0"/>
              <a:t>.   </a:t>
            </a:r>
            <a:endParaRPr lang="en-US" sz="2900" dirty="0"/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4700" dirty="0" smtClean="0"/>
          </a:p>
        </p:txBody>
      </p:sp>
      <p:pic>
        <p:nvPicPr>
          <p:cNvPr id="4" name="Picture 4" descr="j0334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93" y="914400"/>
            <a:ext cx="122850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Systematic managed floating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46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839200" cy="6096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tx1"/>
                </a:solidFill>
              </a:rPr>
              <a:t>Systematic managed float </a:t>
            </a:r>
            <a:r>
              <a:rPr lang="en-US" altLang="en-US" sz="2800" smtClean="0">
                <a:solidFill>
                  <a:schemeClr val="tx1"/>
                </a:solidFill>
              </a:rPr>
              <a:t>(“leaning against the wind”):</a:t>
            </a:r>
            <a:endParaRPr lang="en-US" altLang="en-US" sz="3200" smtClean="0">
              <a:solidFill>
                <a:srgbClr val="FF0000"/>
              </a:solidFill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163"/>
            <a:ext cx="861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5815013"/>
            <a:ext cx="6324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50" dirty="0" err="1"/>
              <a:t>Kaushik</a:t>
            </a:r>
            <a:r>
              <a:rPr lang="en-US" altLang="en-US" sz="1050" dirty="0"/>
              <a:t> </a:t>
            </a:r>
            <a:r>
              <a:rPr lang="en-US" altLang="en-US" sz="1050" dirty="0" err="1"/>
              <a:t>Basu</a:t>
            </a:r>
            <a:r>
              <a:rPr lang="en-US" altLang="en-US" sz="1050" dirty="0"/>
              <a:t> &amp; </a:t>
            </a:r>
            <a:r>
              <a:rPr lang="en-US" altLang="en-US" sz="1050" dirty="0" err="1"/>
              <a:t>Aristomene</a:t>
            </a:r>
            <a:r>
              <a:rPr lang="en-US" altLang="en-US" sz="1050" dirty="0"/>
              <a:t> </a:t>
            </a:r>
            <a:r>
              <a:rPr lang="en-US" altLang="en-US" sz="1050" dirty="0" err="1"/>
              <a:t>Varoudakis</a:t>
            </a:r>
            <a:r>
              <a:rPr lang="en-US" altLang="en-US" sz="1050" dirty="0"/>
              <a:t>, Policy RWP 6469, World Bank, 2013,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600" dirty="0"/>
              <a:t>“How to Move the Exchange Rate If You Must: The Diverse Practice of Foreign Exchange Intervention by Central Banks and a Proposal for Doing it Better” May, p. 14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07876" name="Picture 4" descr="http://1.bp.blogspot.com/-xmLt3SqIE9s/TtUXxNhhL4I/AAAAAAAAAZQ/ciCyk4lQ6vY/s320/turkey-flag_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1717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511175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Turkey’s central bank buys lira when it depreciates,</a:t>
            </a:r>
            <a:br>
              <a:rPr lang="en-US" sz="3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and sells when it is appreciates.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05000" y="1828800"/>
            <a:ext cx="10668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390" y="807343"/>
            <a:ext cx="8686800" cy="564257"/>
          </a:xfrm>
          <a:solidFill>
            <a:srgbClr val="F8F8F8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 smtClean="0">
                <a:solidFill>
                  <a:srgbClr val="FF0000"/>
                </a:solidFill>
              </a:rPr>
              <a:t>Korea &amp; Singapore took them mostly in the form of reserves,</a:t>
            </a:r>
            <a:endParaRPr lang="en-US" altLang="en-US" sz="2600" b="1" dirty="0" smtClean="0">
              <a:solidFill>
                <a:srgbClr val="9900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0875"/>
            <a:ext cx="86106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705600" y="6354763"/>
            <a:ext cx="2005013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GS Global ECS Research</a:t>
            </a:r>
          </a:p>
        </p:txBody>
      </p:sp>
      <p:sp>
        <p:nvSpPr>
          <p:cNvPr id="663557" name="Line 5"/>
          <p:cNvSpPr>
            <a:spLocks noChangeShapeType="1"/>
          </p:cNvSpPr>
          <p:nvPr/>
        </p:nvSpPr>
        <p:spPr bwMode="auto">
          <a:xfrm flipV="1">
            <a:off x="3086100" y="5776913"/>
            <a:ext cx="1143000" cy="12700"/>
          </a:xfrm>
          <a:prstGeom prst="line">
            <a:avLst/>
          </a:prstGeom>
          <a:noFill/>
          <a:ln w="762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558" name="Line 6"/>
          <p:cNvSpPr>
            <a:spLocks noChangeShapeType="1"/>
          </p:cNvSpPr>
          <p:nvPr/>
        </p:nvSpPr>
        <p:spPr bwMode="auto">
          <a:xfrm flipV="1">
            <a:off x="3048000" y="5486400"/>
            <a:ext cx="2819400" cy="276225"/>
          </a:xfrm>
          <a:prstGeom prst="line">
            <a:avLst/>
          </a:prstGeom>
          <a:noFill/>
          <a:ln w="762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559" name="Line 7"/>
          <p:cNvSpPr>
            <a:spLocks noChangeShapeType="1"/>
          </p:cNvSpPr>
          <p:nvPr/>
        </p:nvSpPr>
        <p:spPr bwMode="auto">
          <a:xfrm flipV="1">
            <a:off x="2971800" y="4648200"/>
            <a:ext cx="685800" cy="1130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560" name="Line 8"/>
          <p:cNvSpPr>
            <a:spLocks noChangeShapeType="1"/>
          </p:cNvSpPr>
          <p:nvPr/>
        </p:nvSpPr>
        <p:spPr bwMode="auto">
          <a:xfrm flipV="1">
            <a:off x="2971800" y="5105400"/>
            <a:ext cx="762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105400" y="2863850"/>
            <a:ext cx="1676400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486400" y="4355068"/>
            <a:ext cx="26670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less-managed </a:t>
            </a:r>
            <a:r>
              <a:rPr lang="en-US" altLang="en-US" sz="1800" b="1" dirty="0" smtClean="0">
                <a:latin typeface="Arial" pitchFamily="34" charset="0"/>
                <a:cs typeface="Arial" pitchFamily="34" charset="0"/>
              </a:rPr>
              <a:t>floating</a:t>
            </a:r>
            <a:endParaRPr lang="en-US" altLang="en-US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3086100" y="2803525"/>
            <a:ext cx="4795838" cy="292644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565" name="Line 13"/>
          <p:cNvSpPr>
            <a:spLocks noChangeShapeType="1"/>
          </p:cNvSpPr>
          <p:nvPr/>
        </p:nvSpPr>
        <p:spPr bwMode="auto">
          <a:xfrm flipV="1">
            <a:off x="2971800" y="3733800"/>
            <a:ext cx="182880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3566" name="Picture 14" descr="sn-lg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609600" cy="4064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567" name="Picture 15" descr="in-lg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800"/>
            <a:ext cx="609600" cy="406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568" name="Picture 1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642938" cy="431800"/>
          </a:xfrm>
          <a:prstGeom prst="rect">
            <a:avLst/>
          </a:prstGeom>
          <a:noFill/>
          <a:ln w="9525">
            <a:solidFill>
              <a:srgbClr val="0C1F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3569" name="Line 17"/>
          <p:cNvSpPr>
            <a:spLocks noChangeShapeType="1"/>
          </p:cNvSpPr>
          <p:nvPr/>
        </p:nvSpPr>
        <p:spPr bwMode="auto">
          <a:xfrm flipV="1">
            <a:off x="3124200" y="5105400"/>
            <a:ext cx="2590800" cy="685800"/>
          </a:xfrm>
          <a:prstGeom prst="line">
            <a:avLst/>
          </a:prstGeom>
          <a:noFill/>
          <a:ln w="762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3570" name="Picture 18" descr="ANd9GcTClydYvtZrv2C_FuxCOJoXOaM46WyamNz4llwRqRn4VP9yuA_wF_MPUZw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84638"/>
            <a:ext cx="533400" cy="373062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715000" y="2635250"/>
            <a:ext cx="1676400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86200" y="2526268"/>
            <a:ext cx="28194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smtClean="0">
                <a:latin typeface="Arial" pitchFamily="34" charset="0"/>
                <a:cs typeface="Arial" pitchFamily="34" charset="0"/>
              </a:rPr>
              <a:t>more-managed floating</a:t>
            </a:r>
            <a:endParaRPr lang="en-US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28600" y="311726"/>
            <a:ext cx="8686800" cy="526474"/>
          </a:xfrm>
          <a:prstGeom prst="rect">
            <a:avLst/>
          </a:prstGeom>
          <a:solidFill>
            <a:srgbClr val="F8F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rgbClr val="000000"/>
                </a:solidFill>
              </a:rPr>
              <a:t>Example: Renewed capital inflows to Asia in 2010</a:t>
            </a:r>
            <a:endParaRPr lang="en-US" alt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28600" y="1219200"/>
            <a:ext cx="8686800" cy="838200"/>
          </a:xfrm>
          <a:prstGeom prst="rect">
            <a:avLst/>
          </a:prstGeom>
          <a:solidFill>
            <a:srgbClr val="F8F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>
                <a:solidFill>
                  <a:srgbClr val="9900FF"/>
                </a:solidFill>
              </a:rPr>
              <a:t>while India &amp; Malaysia took them mostly </a:t>
            </a:r>
            <a:br>
              <a:rPr lang="en-US" altLang="en-US" sz="2400" b="1" dirty="0" smtClean="0">
                <a:solidFill>
                  <a:srgbClr val="9900FF"/>
                </a:solidFill>
              </a:rPr>
            </a:br>
            <a:r>
              <a:rPr lang="en-US" altLang="en-US" sz="2400" b="1" dirty="0" smtClean="0">
                <a:solidFill>
                  <a:srgbClr val="9900FF"/>
                </a:solidFill>
              </a:rPr>
              <a:t>in the form of currency appreciation.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400" y="2438400"/>
            <a:ext cx="75533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Slope </a:t>
            </a:r>
            <a:br>
              <a:rPr lang="en-US" dirty="0" smtClean="0"/>
            </a:br>
            <a:r>
              <a:rPr lang="en-US" dirty="0" smtClean="0"/>
              <a:t>= 1/x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4" grpId="0" animBg="1"/>
      <p:bldP spid="55300" grpId="0"/>
      <p:bldP spid="663557" grpId="0" animBg="1"/>
      <p:bldP spid="663558" grpId="0" animBg="1"/>
      <p:bldP spid="663559" grpId="0" animBg="1"/>
      <p:bldP spid="663560" grpId="0" animBg="1"/>
      <p:bldP spid="55306" grpId="0" animBg="1"/>
      <p:bldP spid="55308" grpId="0" animBg="1"/>
      <p:bldP spid="663565" grpId="0" animBg="1"/>
      <p:bldP spid="663569" grpId="0" animBg="1"/>
      <p:bldP spid="20" grpId="0" animBg="1"/>
      <p:bldP spid="2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  <a:solidFill>
            <a:srgbClr val="F8F8F8"/>
          </a:solidFill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000000"/>
                </a:solidFill>
              </a:rPr>
              <a:t>Renewed inflows in 2010 in Latin America </a:t>
            </a:r>
            <a:endParaRPr lang="en-US" altLang="en-US" sz="3200" b="1" dirty="0" smtClean="0">
              <a:solidFill>
                <a:srgbClr val="0000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70075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652" name="Line 4"/>
          <p:cNvSpPr>
            <a:spLocks noChangeShapeType="1"/>
          </p:cNvSpPr>
          <p:nvPr/>
        </p:nvSpPr>
        <p:spPr bwMode="auto">
          <a:xfrm flipV="1">
            <a:off x="3060700" y="5638800"/>
            <a:ext cx="1511300" cy="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53" name="Line 5"/>
          <p:cNvSpPr>
            <a:spLocks noChangeShapeType="1"/>
          </p:cNvSpPr>
          <p:nvPr/>
        </p:nvSpPr>
        <p:spPr bwMode="auto">
          <a:xfrm flipV="1">
            <a:off x="3048000" y="5486400"/>
            <a:ext cx="3657600" cy="15240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54" name="Line 6"/>
          <p:cNvSpPr>
            <a:spLocks noChangeShapeType="1"/>
          </p:cNvSpPr>
          <p:nvPr/>
        </p:nvSpPr>
        <p:spPr bwMode="auto">
          <a:xfrm flipV="1">
            <a:off x="3060700" y="4724400"/>
            <a:ext cx="977900" cy="901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410200" y="4583668"/>
            <a:ext cx="27432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less-managed </a:t>
            </a:r>
            <a:r>
              <a:rPr lang="en-US" altLang="en-US" sz="1800" b="1" dirty="0" smtClean="0">
                <a:latin typeface="Arial" pitchFamily="34" charset="0"/>
                <a:cs typeface="Arial" pitchFamily="34" charset="0"/>
              </a:rPr>
              <a:t>floating</a:t>
            </a:r>
            <a:endParaRPr lang="en-US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0400" y="2909887"/>
            <a:ext cx="28194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more-managed floating</a:t>
            </a:r>
            <a:endParaRPr lang="en-US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257800" y="3276600"/>
            <a:ext cx="2286000" cy="6096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3060700" y="3078228"/>
            <a:ext cx="5092700" cy="25146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60" name="Rectangle 12"/>
          <p:cNvSpPr>
            <a:spLocks noChangeArrowheads="1"/>
          </p:cNvSpPr>
          <p:nvPr/>
        </p:nvSpPr>
        <p:spPr bwMode="auto">
          <a:xfrm>
            <a:off x="381000" y="1295400"/>
            <a:ext cx="8356600" cy="5334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900FF"/>
                </a:solidFill>
              </a:rPr>
              <a:t>    </a:t>
            </a:r>
            <a:r>
              <a:rPr lang="en-US" altLang="en-US" sz="2800" b="1" dirty="0">
                <a:solidFill>
                  <a:srgbClr val="9900FF"/>
                </a:solidFill>
                <a:latin typeface="+mn-lt"/>
              </a:rPr>
              <a:t>but as appreciation in Chile &amp; Colombia</a:t>
            </a:r>
            <a:r>
              <a:rPr lang="en-US" altLang="en-US" sz="3200" b="1" dirty="0">
                <a:solidFill>
                  <a:srgbClr val="9900FF"/>
                </a:solidFill>
                <a:latin typeface="+mn-lt"/>
              </a:rPr>
              <a:t>.         </a:t>
            </a:r>
          </a:p>
        </p:txBody>
      </p:sp>
      <p:sp>
        <p:nvSpPr>
          <p:cNvPr id="667661" name="Rectangle 13"/>
          <p:cNvSpPr>
            <a:spLocks noChangeArrowheads="1"/>
          </p:cNvSpPr>
          <p:nvPr/>
        </p:nvSpPr>
        <p:spPr bwMode="auto">
          <a:xfrm>
            <a:off x="381000" y="900545"/>
            <a:ext cx="8534400" cy="47466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were reflected mostly as reserve accumulation in Peru,</a:t>
            </a:r>
            <a:endParaRPr lang="en-US" altLang="en-US" sz="3200" b="1" dirty="0">
              <a:solidFill>
                <a:srgbClr val="9900FF"/>
              </a:solidFill>
              <a:latin typeface="+mn-lt"/>
            </a:endParaRPr>
          </a:p>
        </p:txBody>
      </p:sp>
      <p:pic>
        <p:nvPicPr>
          <p:cNvPr id="667662" name="Picture 14" descr="pe-lg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485775" cy="323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663" name="Picture 15" descr="colomb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07000"/>
            <a:ext cx="533400" cy="35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1295400" y="1905000"/>
            <a:ext cx="12192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762000" y="6705600"/>
            <a:ext cx="42672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66687" y="6583363"/>
            <a:ext cx="2500313" cy="27463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Source: GS Global ECS Research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6600" y="3011269"/>
            <a:ext cx="75533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Slope </a:t>
            </a:r>
            <a:br>
              <a:rPr lang="en-US" dirty="0" smtClean="0"/>
            </a:br>
            <a:r>
              <a:rPr lang="en-US" dirty="0" smtClean="0"/>
              <a:t>= 1/x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2" grpId="0" animBg="1"/>
      <p:bldP spid="667653" grpId="0" animBg="1"/>
      <p:bldP spid="667654" grpId="0" animBg="1"/>
      <p:bldP spid="56327" grpId="0" animBg="1"/>
      <p:bldP spid="56328" grpId="0" animBg="1"/>
      <p:bldP spid="56329" grpId="0" animBg="1"/>
      <p:bldP spid="56330" grpId="0" animBg="1"/>
      <p:bldP spid="667660" grpId="0" animBg="1"/>
      <p:bldP spid="667661" grpId="0" animBg="1"/>
      <p:bldP spid="5633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III: If </a:t>
            </a:r>
            <a:r>
              <a:rPr lang="en-US" sz="3800" dirty="0"/>
              <a:t>the exchange rate is not to be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the anchor </a:t>
            </a:r>
            <a:r>
              <a:rPr lang="en-US" sz="3800" dirty="0"/>
              <a:t>for monetary policy, what 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76234" cy="5486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700" dirty="0" smtClean="0"/>
              <a:t>The need for an alternative </a:t>
            </a:r>
            <a:r>
              <a:rPr lang="en-US" sz="3700" dirty="0"/>
              <a:t>anchor </a:t>
            </a:r>
            <a:r>
              <a:rPr lang="en-US" sz="3700" dirty="0" smtClean="0"/>
              <a:t>led many EMs to IT, </a:t>
            </a:r>
          </a:p>
          <a:p>
            <a:pPr lvl="1"/>
            <a:r>
              <a:rPr lang="en-US" sz="3100" dirty="0" smtClean="0"/>
              <a:t>after </a:t>
            </a:r>
            <a:r>
              <a:rPr lang="en-US" sz="3100" dirty="0"/>
              <a:t>the currency crises of the late 1990s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pushed </a:t>
            </a:r>
            <a:r>
              <a:rPr lang="en-US" sz="3100" dirty="0"/>
              <a:t>them </a:t>
            </a:r>
            <a:r>
              <a:rPr lang="en-US" sz="3100" dirty="0" smtClean="0"/>
              <a:t>off exchange </a:t>
            </a:r>
            <a:r>
              <a:rPr lang="en-US" sz="3100" dirty="0"/>
              <a:t>rate targets</a:t>
            </a:r>
            <a:r>
              <a:rPr lang="en-US" sz="31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  </a:t>
            </a:r>
          </a:p>
          <a:p>
            <a:r>
              <a:rPr lang="en-US" sz="3700" dirty="0" smtClean="0"/>
              <a:t>IT </a:t>
            </a:r>
            <a:r>
              <a:rPr lang="en-US" sz="3700" dirty="0"/>
              <a:t>(</a:t>
            </a:r>
            <a:r>
              <a:rPr lang="en-US" sz="3700" dirty="0" smtClean="0"/>
              <a:t>Inflation Targeting) was </a:t>
            </a:r>
            <a:r>
              <a:rPr lang="en-US" sz="3700" dirty="0"/>
              <a:t>in many ways successful.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3700" dirty="0" smtClean="0"/>
              <a:t>Two problems </a:t>
            </a:r>
            <a:r>
              <a:rPr lang="en-US" sz="3700" dirty="0"/>
              <a:t>with IT</a:t>
            </a:r>
            <a:r>
              <a:rPr lang="en-US" sz="3700" dirty="0" smtClean="0"/>
              <a:t>:</a:t>
            </a:r>
          </a:p>
          <a:p>
            <a:pPr lvl="1"/>
            <a:r>
              <a:rPr lang="en-US" sz="3600" dirty="0" smtClean="0"/>
              <a:t>Neglect of asset bubbles</a:t>
            </a:r>
          </a:p>
          <a:p>
            <a:pPr lvl="1"/>
            <a:r>
              <a:rPr lang="en-US" sz="3600" dirty="0" smtClean="0"/>
              <a:t>Neglect of exogenous supply &amp; trade shocks. </a:t>
            </a:r>
          </a:p>
          <a:p>
            <a:pPr lvl="2"/>
            <a:r>
              <a:rPr lang="en-US" sz="3300" dirty="0" smtClean="0"/>
              <a:t>Remember the textbook maxim: the exchange rate </a:t>
            </a:r>
            <a:br>
              <a:rPr lang="en-US" sz="3300" dirty="0" smtClean="0"/>
            </a:br>
            <a:r>
              <a:rPr lang="en-US" sz="3300" dirty="0" smtClean="0"/>
              <a:t>should accommodate terms of trade shocks.</a:t>
            </a:r>
          </a:p>
          <a:p>
            <a:pPr lvl="2"/>
            <a:r>
              <a:rPr lang="en-US" sz="3300" dirty="0" smtClean="0"/>
              <a:t>If IT sets the CPI, it doesn’t allow the exchange </a:t>
            </a:r>
            <a:r>
              <a:rPr lang="en-US" sz="3100" dirty="0" smtClean="0"/>
              <a:t>rate </a:t>
            </a:r>
            <a:br>
              <a:rPr lang="en-US" sz="3100" dirty="0" smtClean="0"/>
            </a:br>
            <a:r>
              <a:rPr lang="en-US" sz="3100" dirty="0" smtClean="0"/>
              <a:t>to rise &amp; fall with the terms of trade.  </a:t>
            </a:r>
          </a:p>
          <a:p>
            <a:pPr lvl="2"/>
            <a:r>
              <a:rPr lang="en-US" sz="3100" dirty="0" smtClean="0"/>
              <a:t>When the </a:t>
            </a:r>
            <a:r>
              <a:rPr lang="en-US" sz="3100" dirty="0"/>
              <a:t>world price of </a:t>
            </a:r>
            <a:r>
              <a:rPr lang="en-US" sz="3100" dirty="0" smtClean="0"/>
              <a:t>imported oil rises, a </a:t>
            </a:r>
            <a:r>
              <a:rPr lang="en-US" sz="3100" dirty="0"/>
              <a:t>literal CPI target </a:t>
            </a:r>
            <a:r>
              <a:rPr lang="en-US" sz="3100" dirty="0" smtClean="0"/>
              <a:t>says to </a:t>
            </a:r>
            <a:r>
              <a:rPr lang="en-US" sz="3100" i="1" dirty="0"/>
              <a:t>tighten</a:t>
            </a:r>
            <a:r>
              <a:rPr lang="en-US" sz="3100" dirty="0"/>
              <a:t> monetary policy enough to </a:t>
            </a:r>
            <a:r>
              <a:rPr lang="en-US" sz="3100" i="1" dirty="0"/>
              <a:t>appreciate</a:t>
            </a:r>
            <a:r>
              <a:rPr lang="en-US" sz="3100" dirty="0"/>
              <a:t> the currency, </a:t>
            </a:r>
            <a:endParaRPr lang="en-US" sz="3100" dirty="0" smtClean="0"/>
          </a:p>
          <a:p>
            <a:pPr lvl="3"/>
            <a:r>
              <a:rPr lang="en-US" sz="3000" dirty="0" smtClean="0"/>
              <a:t>the </a:t>
            </a:r>
            <a:r>
              <a:rPr lang="en-US" sz="3000" dirty="0"/>
              <a:t>opposite </a:t>
            </a:r>
            <a:r>
              <a:rPr lang="en-US" sz="3000" dirty="0" smtClean="0"/>
              <a:t>of accommodating </a:t>
            </a:r>
            <a:r>
              <a:rPr lang="en-US" sz="3000" dirty="0"/>
              <a:t>the adverse </a:t>
            </a:r>
            <a:r>
              <a:rPr lang="en-US" sz="3000" dirty="0" smtClean="0"/>
              <a:t>trade </a:t>
            </a:r>
            <a:r>
              <a:rPr lang="en-US" sz="3000" dirty="0"/>
              <a:t>shock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5" name="Picture 11" descr="j029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57" y="1981200"/>
            <a:ext cx="1120086" cy="12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03985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7511"/>
            <a:ext cx="1600200" cy="13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Nominal GDP Targeting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752600"/>
            <a:ext cx="8915400" cy="4572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NGDPT </a:t>
            </a:r>
            <a:r>
              <a:rPr lang="en-US" dirty="0"/>
              <a:t>is more robust with respect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supply </a:t>
            </a:r>
            <a:r>
              <a:rPr lang="en-US" dirty="0"/>
              <a:t>shocks </a:t>
            </a:r>
            <a:r>
              <a:rPr lang="en-US" dirty="0" smtClean="0"/>
              <a:t>&amp; </a:t>
            </a:r>
            <a:r>
              <a:rPr lang="en-US" dirty="0"/>
              <a:t>terms of trade </a:t>
            </a:r>
            <a:r>
              <a:rPr lang="en-US" dirty="0" smtClean="0"/>
              <a:t>shocks,  </a:t>
            </a:r>
          </a:p>
          <a:p>
            <a:pPr lvl="1"/>
            <a:r>
              <a:rPr lang="en-US" sz="2400" dirty="0" smtClean="0"/>
              <a:t>compared </a:t>
            </a:r>
            <a:r>
              <a:rPr lang="en-US" sz="2400" dirty="0"/>
              <a:t>to the alternative of IT. 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r>
              <a:rPr lang="en-US" dirty="0" smtClean="0"/>
              <a:t>The logic holds whether the immediate aim is</a:t>
            </a:r>
          </a:p>
          <a:p>
            <a:pPr lvl="1"/>
            <a:r>
              <a:rPr lang="en-US" dirty="0" smtClean="0"/>
              <a:t>Disinflation (as in 1980s, and today among some EMs);</a:t>
            </a:r>
          </a:p>
          <a:p>
            <a:pPr lvl="1"/>
            <a:r>
              <a:rPr lang="en-US" dirty="0" smtClean="0"/>
              <a:t>Monetary stimulus (as among big ACs recently);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just staying the course. </a:t>
            </a:r>
            <a:endParaRPr lang="en-US" sz="900" dirty="0" smtClean="0"/>
          </a:p>
        </p:txBody>
      </p:sp>
      <p:pic>
        <p:nvPicPr>
          <p:cNvPr id="4" name="Picture 12" descr="meade-19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143000" cy="1544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erlin Sans FB"/>
              </a:rPr>
              <a:t>Figure 2: When a Nominal GDP Target</a:t>
            </a:r>
            <a:br>
              <a:rPr lang="en-US" sz="3200" dirty="0" smtClean="0">
                <a:latin typeface="Berlin Sans FB"/>
              </a:rPr>
            </a:br>
            <a:r>
              <a:rPr lang="en-US" sz="3200" dirty="0" smtClean="0">
                <a:latin typeface="Berlin Sans FB"/>
              </a:rPr>
              <a:t>Delivers a Better Outcome than IT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7206" y="5715000"/>
            <a:ext cx="8695393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upply shock is split between output &amp; inflation objectives</a:t>
            </a: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rather than falling exclusively on  output as under IT (at B).</a:t>
            </a:r>
            <a:endParaRPr lang="en-US" sz="26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191000" y="3352800"/>
            <a:ext cx="990600" cy="1066800"/>
          </a:xfrm>
          <a:prstGeom prst="straightConnector1">
            <a:avLst/>
          </a:prstGeom>
          <a:ln w="114300">
            <a:solidFill>
              <a:srgbClr val="FFFF00">
                <a:alpha val="96863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6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Last point: NGDPT for 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86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 proponents of Nominal GDP Targets </a:t>
            </a:r>
            <a:br>
              <a:rPr lang="en-US" dirty="0" smtClean="0"/>
            </a:br>
            <a:r>
              <a:rPr lang="en-US" dirty="0" smtClean="0"/>
              <a:t>have focused on the biggest countries.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  </a:t>
            </a:r>
          </a:p>
          <a:p>
            <a:pPr lvl="0"/>
            <a:r>
              <a:rPr lang="en-US" dirty="0" smtClean="0"/>
              <a:t>But middle-size, middle-income countries </a:t>
            </a:r>
            <a:br>
              <a:rPr lang="en-US" dirty="0" smtClean="0"/>
            </a:br>
            <a:r>
              <a:rPr lang="en-US" dirty="0" smtClean="0"/>
              <a:t>are better candidates.  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dirty="0" smtClean="0"/>
              <a:t>Why?  They suffer bigger supply shocks &amp; trade shocks.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 </a:t>
            </a:r>
          </a:p>
          <a:p>
            <a:r>
              <a:rPr lang="en-US" dirty="0" smtClean="0"/>
              <a:t>Evidence </a:t>
            </a:r>
            <a:r>
              <a:rPr lang="en-US" dirty="0"/>
              <a:t>suggests that the AS curve is indeed sufficiently steep so that NGDPT minimizes quadratic loss function: </a:t>
            </a:r>
          </a:p>
          <a:p>
            <a:pPr lvl="1"/>
            <a:r>
              <a:rPr lang="en-US" sz="2500" dirty="0" smtClean="0"/>
              <a:t>“</a:t>
            </a:r>
            <a:r>
              <a:rPr lang="en-US" sz="2500" dirty="0"/>
              <a:t>Nominal GDP Targeting for Middle-Income </a:t>
            </a:r>
            <a:r>
              <a:rPr lang="en-US" sz="2500" dirty="0" smtClean="0"/>
              <a:t>Countries,” </a:t>
            </a:r>
            <a:br>
              <a:rPr lang="en-US" sz="2500" dirty="0" smtClean="0"/>
            </a:br>
            <a:r>
              <a:rPr lang="en-US" sz="2500" dirty="0" smtClean="0"/>
              <a:t>June </a:t>
            </a:r>
            <a:r>
              <a:rPr lang="en-US" sz="2500" dirty="0"/>
              <a:t>2014 for </a:t>
            </a:r>
            <a:r>
              <a:rPr lang="en-US" sz="2500" i="1" dirty="0" smtClean="0"/>
              <a:t>Central </a:t>
            </a:r>
            <a:r>
              <a:rPr lang="en-US" sz="2500" i="1" dirty="0"/>
              <a:t>Bank Review</a:t>
            </a:r>
            <a:r>
              <a:rPr lang="en-US" sz="2500" dirty="0"/>
              <a:t>, </a:t>
            </a:r>
            <a:r>
              <a:rPr lang="en-US" sz="2500" dirty="0" smtClean="0"/>
              <a:t>of </a:t>
            </a:r>
            <a:r>
              <a:rPr lang="en-US" sz="2500" i="1" dirty="0"/>
              <a:t>CBRT</a:t>
            </a:r>
            <a:r>
              <a:rPr lang="en-US" sz="2500" i="1" dirty="0" smtClean="0"/>
              <a:t>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lvl="0"/>
            <a:r>
              <a:rPr lang="en-US" dirty="0" smtClean="0"/>
              <a:t>Conclusion:  EMs should consider NGDPT </a:t>
            </a:r>
            <a:br>
              <a:rPr lang="en-US" dirty="0" smtClean="0"/>
            </a:br>
            <a:r>
              <a:rPr lang="en-US" dirty="0" smtClean="0"/>
              <a:t>as a serious alternative to IT &amp; exchange rate targeting.</a:t>
            </a:r>
          </a:p>
        </p:txBody>
      </p:sp>
    </p:spTree>
    <p:extLst>
      <p:ext uri="{BB962C8B-B14F-4D97-AF65-F5344CB8AC3E}">
        <p14:creationId xmlns:p14="http://schemas.microsoft.com/office/powerpoint/2010/main" val="42935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" descr="j04032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65" y="4232666"/>
            <a:ext cx="857208" cy="96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 descr="j04095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06" y="4008540"/>
            <a:ext cx="1069717" cy="132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j04008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76600"/>
            <a:ext cx="723900" cy="94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5" descr="_40042829_cfa2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41" y="4488180"/>
            <a:ext cx="1231894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50face-19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78688"/>
            <a:ext cx="1255259" cy="6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8" descr="EstonianKr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6" y="4516631"/>
            <a:ext cx="800099" cy="3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1" descr="lebanoncur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73" y="5638800"/>
            <a:ext cx="1663894" cy="92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3" descr="getCurrenc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33" y="1247287"/>
            <a:ext cx="1600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7" descr="KRW_100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974919" cy="91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9" descr="See full size 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9" y="1923605"/>
            <a:ext cx="1202702" cy="6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pective.com/m/five-euro-no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46" y="2847995"/>
            <a:ext cx="1525063" cy="7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4.wikia.nocookie.net/__cb20110627173042/currencies/images/b/b9/Euler-10_Swiss_Franc_banknote_(front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48" y="4292292"/>
            <a:ext cx="1015603" cy="5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3.gstatic.com/images?q=tbn:ANd9GcTwXaBvc0Cl3ukYDqCtHZUyW8yDKwVKih8qo8jj-uaSyDPzm3cSl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93" y="5867344"/>
            <a:ext cx="1798225" cy="8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daggarjon.com/Currency%20pics/Nepal/Watermarked/Nepal%205%20Rupees%20ND(1987-)%20obverse%20signature%2013%20P-30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08" y="4171291"/>
            <a:ext cx="2006138" cy="11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fleur-de-coin.com/images/articles/indonesia-currency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5" y="5688133"/>
            <a:ext cx="1885533" cy="8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ofocus.info/images/currencies/Turkey-currency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78" y="304800"/>
            <a:ext cx="4105922" cy="19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5" descr="50_malaysia_ringgit_fron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73" y="2518291"/>
            <a:ext cx="2518851" cy="11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www.checktop10.com/wp-content/uploads/2013/11/Singapore-currency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19" y="2811437"/>
            <a:ext cx="2493961" cy="11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Boom-bust cycle in  EM capital  flows</a:t>
            </a:r>
          </a:p>
          <a:p>
            <a:r>
              <a:rPr lang="en-US" dirty="0" smtClean="0"/>
              <a:t>External shocks		</a:t>
            </a:r>
          </a:p>
          <a:p>
            <a:pPr lvl="1"/>
            <a:r>
              <a:rPr lang="en-US" dirty="0" smtClean="0"/>
              <a:t>“Risk off”</a:t>
            </a:r>
          </a:p>
          <a:p>
            <a:pPr lvl="1"/>
            <a:r>
              <a:rPr lang="en-US" dirty="0" smtClean="0"/>
              <a:t>US interest rates</a:t>
            </a:r>
          </a:p>
          <a:p>
            <a:r>
              <a:rPr lang="en-US" dirty="0" smtClean="0"/>
              <a:t>Which  countries withstand shocks</a:t>
            </a:r>
          </a:p>
          <a:p>
            <a:pPr lvl="1"/>
            <a:r>
              <a:rPr lang="en-US" dirty="0" smtClean="0"/>
              <a:t>In 2008-09 and previous crises?</a:t>
            </a:r>
          </a:p>
          <a:p>
            <a:pPr lvl="1"/>
            <a:r>
              <a:rPr lang="en-US" dirty="0" smtClean="0"/>
              <a:t>In 2013 temper tantrum?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0090"/>
            <a:ext cx="8458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3 Instruments</a:t>
            </a:r>
          </a:p>
          <a:p>
            <a:pPr lvl="1"/>
            <a:r>
              <a:rPr lang="en-US" sz="3900" dirty="0"/>
              <a:t>M</a:t>
            </a:r>
            <a:r>
              <a:rPr lang="en-US" sz="3900" dirty="0" smtClean="0"/>
              <a:t>onetary policy: </a:t>
            </a:r>
            <a:r>
              <a:rPr lang="en-US" sz="3900" dirty="0"/>
              <a:t>interest </a:t>
            </a:r>
            <a:r>
              <a:rPr lang="en-US" sz="3900" dirty="0" smtClean="0"/>
              <a:t>rate</a:t>
            </a:r>
          </a:p>
          <a:p>
            <a:pPr lvl="1"/>
            <a:r>
              <a:rPr lang="en-US" sz="3900" dirty="0" smtClean="0"/>
              <a:t>Foreign </a:t>
            </a:r>
            <a:r>
              <a:rPr lang="en-US" sz="3900" dirty="0"/>
              <a:t>exchange </a:t>
            </a:r>
            <a:r>
              <a:rPr lang="en-US" sz="3900" dirty="0" smtClean="0"/>
              <a:t>intervention</a:t>
            </a:r>
          </a:p>
          <a:p>
            <a:pPr lvl="1"/>
            <a:r>
              <a:rPr lang="en-US" sz="3900" dirty="0" smtClean="0"/>
              <a:t>Macro-prudential regulation.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  <a:p>
            <a:r>
              <a:rPr lang="en-US" sz="4400" dirty="0" smtClean="0"/>
              <a:t>3 Goals</a:t>
            </a:r>
          </a:p>
          <a:p>
            <a:pPr lvl="1"/>
            <a:r>
              <a:rPr lang="en-US" sz="3900" dirty="0" smtClean="0"/>
              <a:t>External balance: balance of payments</a:t>
            </a:r>
          </a:p>
          <a:p>
            <a:pPr lvl="1"/>
            <a:r>
              <a:rPr lang="en-US" sz="3900" dirty="0" smtClean="0"/>
              <a:t>Internal balance: price &amp; output stability</a:t>
            </a:r>
          </a:p>
          <a:p>
            <a:pPr lvl="1"/>
            <a:r>
              <a:rPr lang="en-US" sz="3900" dirty="0" smtClean="0"/>
              <a:t>Financial  stability.</a:t>
            </a:r>
          </a:p>
        </p:txBody>
      </p:sp>
    </p:spTree>
    <p:extLst>
      <p:ext uri="{BB962C8B-B14F-4D97-AF65-F5344CB8AC3E}">
        <p14:creationId xmlns:p14="http://schemas.microsoft.com/office/powerpoint/2010/main" val="197339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8683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 waves of capital flows to Emerging Markets:</a:t>
            </a:r>
            <a:endParaRPr lang="en-US" sz="3100" dirty="0"/>
          </a:p>
        </p:txBody>
      </p:sp>
      <p:pic>
        <p:nvPicPr>
          <p:cNvPr id="2050" name="Picture 2" descr="http://www.iif.com/download.php?id=a9GtcArRfMw=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1" y="2362200"/>
            <a:ext cx="8648539" cy="40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8487" y="6324600"/>
            <a:ext cx="19175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IIF 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800" dirty="0" smtClean="0">
                <a:solidFill>
                  <a:prstClr val="black"/>
                </a:solidFill>
              </a:rPr>
              <a:t>http://www.iif.com/press/press+406.php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066800"/>
            <a:ext cx="8001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late 1970s</a:t>
            </a:r>
            <a:r>
              <a:rPr lang="en-US" sz="2800" dirty="0" smtClean="0">
                <a:solidFill>
                  <a:prstClr val="black"/>
                </a:solidFill>
              </a:rPr>
              <a:t>, ended in the intl. debt crisis of 1982-89;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1990-97, </a:t>
            </a:r>
            <a:r>
              <a:rPr lang="en-US" sz="2800" dirty="0" smtClean="0">
                <a:solidFill>
                  <a:prstClr val="black"/>
                </a:solidFill>
              </a:rPr>
              <a:t>ended in East Asia crisis of 1997-98;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prstClr val="black"/>
                </a:solidFill>
              </a:rPr>
              <a:t>and 2003-2008</a:t>
            </a:r>
            <a:r>
              <a:rPr lang="en-US" sz="2800" dirty="0" smtClean="0">
                <a:solidFill>
                  <a:prstClr val="black"/>
                </a:solidFill>
              </a:rPr>
              <a:t>, ended … when?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51054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4343400"/>
            <a:ext cx="1219200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43800" y="4087090"/>
            <a:ext cx="1219200" cy="60960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95600" y="4343400"/>
            <a:ext cx="1282887" cy="13716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1200" y="3352800"/>
            <a:ext cx="1066800" cy="1828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07975"/>
            <a:ext cx="5486400" cy="1139825"/>
          </a:xfrm>
        </p:spPr>
        <p:txBody>
          <a:bodyPr anchor="ctr" anchorCtr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Joseph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2286000"/>
            <a:ext cx="8686800" cy="4800600"/>
          </a:xfrm>
        </p:spPr>
        <p:txBody>
          <a:bodyPr>
            <a:normAutofit/>
          </a:bodyPr>
          <a:lstStyle/>
          <a:p>
            <a:pPr marL="114300" indent="0">
              <a:buFont typeface="Arial" charset="0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Joseph prophesied 7 years of plenty, </a:t>
            </a:r>
            <a:b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with abundant harvests from a full Nile </a:t>
            </a:r>
            <a:b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-- followed by 7 lean years of drought &amp; famine. </a:t>
            </a:r>
          </a:p>
          <a:p>
            <a:pPr marL="114300" indent="0">
              <a:buFont typeface="Arial" charset="0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Pharaoh empowered his technocratic official (Joseph) to save grain in the 7 years of plenty,</a:t>
            </a:r>
          </a:p>
          <a:p>
            <a:pPr marL="411163" lvl="1" indent="0">
              <a:buFont typeface="Arial" charset="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building up sufficient stockpiles to save the Egyptian people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from starvation during the bad years.</a:t>
            </a:r>
          </a:p>
          <a:p>
            <a:pPr marL="411163" lvl="1" indent="0">
              <a:buFont typeface="Arial" charset="0"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-- a valuable lesson for today’s government officials in industrialized &amp; developing countries alike.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C7DC008D-11C8-43C0-98BA-1559090BF9B7}" type="slidenum"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 algn="r"/>
              <a:t>21</a:t>
            </a:fld>
            <a:endParaRPr lang="en-US" sz="1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5" name="Picture 6" descr="http://ts2.mm.bing.net/images/thumbnail.aspx?q=1631057678777&amp;id=678c1b44c996b9812103e0f692821ae4&amp;url=http%3a%2f%2fmyimaginaryblog.files.wordpress.com%2f2009%2f12%2fdreaminterpre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2163" y="152400"/>
            <a:ext cx="3119437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9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anchor="ctr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Biblical cycle, cont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1905000"/>
            <a:ext cx="9144000" cy="5181600"/>
          </a:xfrm>
        </p:spPr>
        <p:txBody>
          <a:bodyPr>
            <a:normAutofit/>
          </a:bodyPr>
          <a:lstStyle/>
          <a:p>
            <a:pPr marL="114300" indent="0">
              <a:buFont typeface="Arial" charset="0"/>
              <a:buNone/>
            </a:pP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 emerging markets, </a:t>
            </a:r>
            <a:b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 phase of 7 years </a:t>
            </a:r>
            <a:b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of plentiful capital flows occurred in 1975-1981, </a:t>
            </a:r>
          </a:p>
          <a:p>
            <a:pPr marL="411163" lvl="1" indent="0">
              <a:buFont typeface="Arial" charset="0"/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recycling petrodollars as loans to developing countries. </a:t>
            </a:r>
            <a:b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11163" lvl="1" indent="0">
              <a:buFont typeface="Arial" charset="0"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international debt crisis that began in Mexico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1982 was the catalyst for the 7 lean years, </a:t>
            </a:r>
          </a:p>
          <a:p>
            <a:pPr marL="685800" lvl="2" indent="0">
              <a:buFont typeface="Arial" charset="0"/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known in Latin America as the “lost decade.” </a:t>
            </a:r>
            <a:b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11163" lvl="1" indent="0">
              <a:buFont typeface="Arial" charset="0"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turnaround year, 1989, saw the 1</a:t>
            </a:r>
            <a:r>
              <a:rPr lang="en-US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Brady bond issue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2439634E-03CB-4245-AA8A-D1FC89948225}" type="slidenum"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pPr algn="r"/>
              <a:t>22</a:t>
            </a:fld>
            <a:endParaRPr lang="en-US" sz="100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6629" name="Picture 6" descr="http://ts2.mm.bing.net/images/thumbnail.aspx?q=1631057678777&amp;id=678c1b44c996b9812103e0f692821ae4&amp;url=http%3a%2f%2fmyimaginaryblog.files.wordpress.com%2f2009%2f12%2fdreaminterpre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2474913" cy="205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8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39825"/>
          </a:xfrm>
        </p:spPr>
        <p:txBody>
          <a:bodyPr anchor="ctr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Biblical cycle, cont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1447800"/>
            <a:ext cx="9144000" cy="4800600"/>
          </a:xfrm>
        </p:spPr>
        <p:txBody>
          <a:bodyPr>
            <a:normAutofit lnSpcReduction="10000"/>
          </a:bodyPr>
          <a:lstStyle/>
          <a:p>
            <a:pPr marL="114300" indent="0">
              <a:buFont typeface="Arial" charset="0"/>
              <a:buNone/>
            </a:pP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second cycle of 7 fat years was </a:t>
            </a:r>
            <a:b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period of record capital flows </a:t>
            </a:r>
            <a:b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emerging markets in 1990-96.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marL="411163" lvl="1" indent="0">
              <a:buFont typeface="Arial" charset="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1997 “sudden stop” in East Asia 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was then followed by 7 years of capital drought.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1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Font typeface="Arial" charset="0"/>
              <a:buNone/>
            </a:pP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third cycle of inflows, often identified with </a:t>
            </a:r>
            <a:b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“carry trade” &amp; “BRICs” came in 2004-2018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11163" lvl="1" indent="0">
              <a:buFont typeface="Arial" charset="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and persisted even through the Global Financial Crisis.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Font typeface="Arial" charset="0"/>
              <a:buNone/>
            </a:pP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If history repeats, it may be time for a 3</a:t>
            </a:r>
            <a:r>
              <a:rPr lang="en-US" sz="31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sudden stop of capital flows to emerging markets!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C8B2A3E7-761C-4629-BA2E-4638E8754815}" type="slidenum"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pPr algn="r"/>
              <a:t>23</a:t>
            </a:fld>
            <a:endParaRPr lang="en-US" sz="100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7653" name="Picture 6" descr="http://ts2.mm.bing.net/images/thumbnail.aspx?q=1631057678777&amp;id=678c1b44c996b9812103e0f692821ae4&amp;url=http%3a%2f%2fmyimaginaryblog.files.wordpress.com%2f2009%2f12%2fdreaminterpre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2454" y="228600"/>
            <a:ext cx="2291984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9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When implicit volatility is high </a:t>
            </a:r>
            <a:r>
              <a:rPr lang="en-US" sz="2700" dirty="0" smtClean="0"/>
              <a:t>(↓ in graph),</a:t>
            </a:r>
            <a:br>
              <a:rPr lang="en-US" sz="2700" dirty="0" smtClean="0"/>
            </a:br>
            <a:r>
              <a:rPr lang="en-US" sz="4000" dirty="0"/>
              <a:t>c</a:t>
            </a:r>
            <a:r>
              <a:rPr lang="en-US" sz="4000" dirty="0" smtClean="0"/>
              <a:t>apital flows to EMs fall: “Risk off” </a:t>
            </a:r>
            <a:r>
              <a:rPr lang="en-US" sz="2700" dirty="0" smtClean="0"/>
              <a:t>(e.g., 2009 GFC)</a:t>
            </a:r>
            <a:endParaRPr lang="en-US" sz="2700" dirty="0"/>
          </a:p>
        </p:txBody>
      </p:sp>
      <p:pic>
        <p:nvPicPr>
          <p:cNvPr id="6146" name="Picture 2" descr="http://www.voxeu.org/sites/default/files/image/FromApr2012/forbes%20fig4%204%20fe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" y="1447800"/>
            <a:ext cx="881316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5498068"/>
            <a:ext cx="5105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Kristin Forbes, 2014 </a:t>
            </a:r>
            <a:r>
              <a:rPr lang="en-US" sz="800" dirty="0" smtClean="0">
                <a:solidFill>
                  <a:prstClr val="black"/>
                </a:solidFill>
                <a:hlinkClick r:id="rId3"/>
              </a:rPr>
              <a:t>http://www.voxeu.org/article/understanding-emerging-market-turmoil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8629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Notes</a:t>
            </a:r>
            <a:r>
              <a:rPr lang="en-US" sz="1200" dirty="0">
                <a:solidFill>
                  <a:prstClr val="black"/>
                </a:solidFill>
              </a:rPr>
              <a:t>: Data on private capital flows from IMF's IFS database, Dec. 2013. Capital flows are private financial flows to emerging markets and developing </a:t>
            </a:r>
            <a:r>
              <a:rPr lang="en-US" sz="1200" dirty="0" smtClean="0">
                <a:solidFill>
                  <a:prstClr val="black"/>
                </a:solidFill>
              </a:rPr>
              <a:t>economies</a:t>
            </a:r>
            <a:r>
              <a:rPr lang="en-US" sz="1200" dirty="0">
                <a:solidFill>
                  <a:prstClr val="black"/>
                </a:solidFill>
              </a:rPr>
              <a:t>. Volatility index measured by the Chicago Board's VIX or VXO at end of period. 2013 data are estimates.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6581413"/>
            <a:ext cx="6477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See </a:t>
            </a:r>
            <a:r>
              <a:rPr lang="en-US" sz="1050" dirty="0" err="1" smtClean="0">
                <a:solidFill>
                  <a:prstClr val="black"/>
                </a:solidFill>
              </a:rPr>
              <a:t>K.Forbes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smtClean="0">
                <a:solidFill>
                  <a:prstClr val="black"/>
                </a:solidFill>
              </a:rPr>
              <a:t>&amp; </a:t>
            </a:r>
            <a:r>
              <a:rPr lang="en-US" sz="1050" dirty="0" err="1" smtClean="0">
                <a:solidFill>
                  <a:prstClr val="black"/>
                </a:solidFill>
              </a:rPr>
              <a:t>F.Warnock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>
                <a:solidFill>
                  <a:prstClr val="black"/>
                </a:solidFill>
              </a:rPr>
              <a:t>(2012), “Capital Flow Waves: Surges, Stops, Flight and Retrenchment”, 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i="1" dirty="0" smtClean="0">
                <a:solidFill>
                  <a:prstClr val="black"/>
                </a:solidFill>
              </a:rPr>
              <a:t>J. </a:t>
            </a:r>
            <a:r>
              <a:rPr lang="en-US" sz="1050" i="1" dirty="0" err="1" smtClean="0">
                <a:solidFill>
                  <a:prstClr val="black"/>
                </a:solidFill>
              </a:rPr>
              <a:t>Int.Ec</a:t>
            </a:r>
            <a:r>
              <a:rPr lang="en-US" sz="1050" dirty="0" smtClean="0">
                <a:solidFill>
                  <a:prstClr val="black"/>
                </a:solidFill>
              </a:rPr>
              <a:t>.</a:t>
            </a:r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62255" y="1828800"/>
            <a:ext cx="0" cy="1524000"/>
          </a:xfrm>
          <a:prstGeom prst="straightConnector1">
            <a:avLst/>
          </a:prstGeom>
          <a:ln w="1206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role of US monetary policy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95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Low US real interest rates contributed to EM flows </a:t>
            </a:r>
            <a:br>
              <a:rPr lang="en-US" sz="3000" dirty="0" smtClean="0"/>
            </a:br>
            <a:r>
              <a:rPr lang="en-US" sz="3000" dirty="0" smtClean="0"/>
              <a:t>in late 1970s, early 1990s, and early 2000s.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3000" dirty="0" smtClean="0"/>
              <a:t>The Volcker tightening of 1980-82 precipitated </a:t>
            </a:r>
            <a:br>
              <a:rPr lang="en-US" sz="3000" dirty="0" smtClean="0"/>
            </a:br>
            <a:r>
              <a:rPr lang="en-US" sz="3000" dirty="0" smtClean="0"/>
              <a:t>the international debt crisis of 1982.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sz="3000" dirty="0" smtClean="0"/>
              <a:t>The Fed tightening of 1994 helped precipitate </a:t>
            </a:r>
            <a:br>
              <a:rPr lang="en-US" sz="3000" dirty="0" smtClean="0"/>
            </a:br>
            <a:r>
              <a:rPr lang="en-US" sz="3000" dirty="0" smtClean="0"/>
              <a:t>the Mexican peso crisis of that year</a:t>
            </a:r>
            <a:r>
              <a:rPr lang="en-US" sz="3000" dirty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sz="3000" dirty="0" smtClean="0"/>
              <a:t>But the correlation is not always there.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relationship between the Fed’s interest rate</a:t>
            </a:r>
            <a:br>
              <a:rPr lang="en-US" sz="3200" dirty="0" smtClean="0"/>
            </a:br>
            <a:r>
              <a:rPr lang="en-US" sz="3200" dirty="0" smtClean="0"/>
              <a:t>and EM capital flows does not always hold.</a:t>
            </a:r>
            <a:endParaRPr lang="en-US" sz="3200" dirty="0"/>
          </a:p>
        </p:txBody>
      </p:sp>
      <p:pic>
        <p:nvPicPr>
          <p:cNvPr id="5122" name="Picture 2" descr="http://www.voxeu.org/sites/default/files/image/FromApr2012/forbes%20fig2%204%20fe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8" y="1676400"/>
            <a:ext cx="8276473" cy="43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0198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Kristin Forbes, 2014 </a:t>
            </a:r>
            <a:r>
              <a:rPr lang="en-US" sz="800" dirty="0" smtClean="0">
                <a:solidFill>
                  <a:prstClr val="black"/>
                </a:solidFill>
              </a:rPr>
              <a:t>http://www.voxeu.org/article/understanding-emerging-market-turmoil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64008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prstClr val="black"/>
                </a:solidFill>
              </a:rPr>
              <a:t>Notes</a:t>
            </a:r>
            <a:r>
              <a:rPr lang="en-US" sz="1100" dirty="0">
                <a:solidFill>
                  <a:prstClr val="black"/>
                </a:solidFill>
              </a:rPr>
              <a:t>: Data on private capital flows and policy rates from IMF's IFS database, Dec. 2013 version. Capital flows are private financial flows to emerging markets and developing </a:t>
            </a:r>
            <a:r>
              <a:rPr lang="en-US" sz="1100" dirty="0" smtClean="0">
                <a:solidFill>
                  <a:prstClr val="black"/>
                </a:solidFill>
              </a:rPr>
              <a:t>economies</a:t>
            </a:r>
            <a:r>
              <a:rPr lang="en-US" sz="1100" dirty="0">
                <a:solidFill>
                  <a:prstClr val="black"/>
                </a:solidFill>
              </a:rPr>
              <a:t>. Policy rates measured at end of period. Data for 2013 are estimates.</a:t>
            </a:r>
          </a:p>
        </p:txBody>
      </p:sp>
    </p:spTree>
    <p:extLst>
      <p:ext uri="{BB962C8B-B14F-4D97-AF65-F5344CB8AC3E}">
        <p14:creationId xmlns:p14="http://schemas.microsoft.com/office/powerpoint/2010/main" val="29567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Fed “taper talk” in May 2013, capital flows to Emerging Markets reversed again.</a:t>
            </a:r>
            <a:endParaRPr lang="en-US" sz="3600" dirty="0"/>
          </a:p>
        </p:txBody>
      </p:sp>
      <p:pic>
        <p:nvPicPr>
          <p:cNvPr id="1026" name="Picture 2" descr="http://www.frbsf.org/economic-research/files/2014-06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0"/>
            <a:ext cx="7696200" cy="43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0960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Powell, Jerome. </a:t>
            </a:r>
            <a:r>
              <a:rPr lang="en-US" sz="1600" dirty="0" smtClean="0">
                <a:solidFill>
                  <a:prstClr val="black"/>
                </a:solidFill>
              </a:rPr>
              <a:t>2013.</a:t>
            </a:r>
            <a:r>
              <a:rPr lang="en-US" sz="1600" dirty="0">
                <a:solidFill>
                  <a:prstClr val="black"/>
                </a:solidFill>
              </a:rPr>
              <a:t> “Advanced Economy Monetary Policy and Emerging Market Economies.” 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Speech </a:t>
            </a:r>
            <a:r>
              <a:rPr lang="en-US" sz="1600" dirty="0">
                <a:solidFill>
                  <a:prstClr val="black"/>
                </a:solidFill>
              </a:rPr>
              <a:t>at the Federal Reserve Bank of San Francisco </a:t>
            </a:r>
            <a:r>
              <a:rPr lang="en-US" sz="1600" dirty="0" smtClean="0">
                <a:solidFill>
                  <a:prstClr val="black"/>
                </a:solidFill>
              </a:rPr>
              <a:t>Asia </a:t>
            </a:r>
            <a:r>
              <a:rPr lang="en-US" sz="1600" dirty="0">
                <a:solidFill>
                  <a:prstClr val="black"/>
                </a:solidFill>
              </a:rPr>
              <a:t>Economic Policy Conference, </a:t>
            </a:r>
            <a:r>
              <a:rPr lang="en-US" sz="1600" dirty="0" smtClean="0">
                <a:solidFill>
                  <a:prstClr val="black"/>
                </a:solidFill>
              </a:rPr>
              <a:t>November .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800" dirty="0" smtClean="0">
                <a:solidFill>
                  <a:prstClr val="black"/>
                </a:solidFill>
              </a:rPr>
              <a:t>http://www.frbsf.org/economic-research/publications/economic-letter/2014/march/federal-reserve-tapering-emerging-markets/</a:t>
            </a:r>
            <a:r>
              <a:rPr lang="en-US" sz="800" dirty="0">
                <a:solidFill>
                  <a:prstClr val="black"/>
                </a:solidFill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24600" y="3810000"/>
            <a:ext cx="457200" cy="1524000"/>
          </a:xfrm>
          <a:prstGeom prst="straightConnector1">
            <a:avLst/>
          </a:prstGeom>
          <a:ln w="1079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encrypted-tbn1.gstatic.com/images?q=tbn:ANd9GcQPU4tcwHrDp49Nk8RpHZSMSdnQ4dvN1nwA6l5ZsbT_vDQzX9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2138624"/>
            <a:ext cx="1948543" cy="14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AB42D6-A238-46AE-B40A-0E51ADA82C4A}" type="slidenum">
              <a:rPr lang="en-US" alt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28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20482" name="Picture 2" descr="http://im.ft-static.com/content/images/a0e75460-674e-11e3-a5f9-00144feabdc0.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8625"/>
            <a:ext cx="35052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172200" y="2895601"/>
            <a:ext cx="609600" cy="160019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 descr="EMXRs+USi-FT15Dec201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057400"/>
            <a:ext cx="3505200" cy="4648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3789216"/>
            <a:ext cx="685800" cy="228600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49643" y="228600"/>
            <a:ext cx="4419600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When Ben Bernanke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warned of tapering QE</a:t>
            </a:r>
          </a:p>
          <a:p>
            <a:r>
              <a:rPr lang="en-US" sz="2800" dirty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n May/June 2013,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6520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Financial  Times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1524000"/>
            <a:ext cx="4572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US interest rates rose,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7374" y="1935020"/>
            <a:ext cx="4303226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and EMs fell. </a:t>
            </a:r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investors required higher interest rates from EMs after May 2013</a:t>
            </a:r>
            <a:endParaRPr lang="en-US" dirty="0"/>
          </a:p>
        </p:txBody>
      </p:sp>
      <p:pic>
        <p:nvPicPr>
          <p:cNvPr id="2050" name="Picture 2" descr="INLINEIMAGEPLACEHOLDERdda7678db321a472a9044bc8a81eef9e6captionEXHIBI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676400"/>
            <a:ext cx="9144001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6610352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Global Economics Weekly: 14/07 - The downside risks to EM growth and their market </a:t>
            </a:r>
            <a:r>
              <a:rPr lang="en-US" sz="1400" b="1" dirty="0" smtClean="0"/>
              <a:t>implications, 2/19/2014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15000" y="3276600"/>
            <a:ext cx="2819400" cy="205740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Macro-prudential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A neat “assignment” would let prudential regulation </a:t>
            </a:r>
            <a:br>
              <a:rPr lang="en-US" sz="3600" dirty="0" smtClean="0"/>
            </a:br>
            <a:r>
              <a:rPr lang="en-US" sz="3600" dirty="0" smtClean="0"/>
              <a:t>deal with financial stability and let monetary policy </a:t>
            </a:r>
            <a:br>
              <a:rPr lang="en-US" sz="3600" dirty="0" smtClean="0"/>
            </a:br>
            <a:r>
              <a:rPr lang="en-US" sz="3600" dirty="0" smtClean="0"/>
              <a:t>deal solely with the macro-economy.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sz="3600" dirty="0" smtClean="0"/>
              <a:t>But this is too constraining:</a:t>
            </a:r>
          </a:p>
          <a:p>
            <a:pPr lvl="1"/>
            <a:r>
              <a:rPr lang="en-US" sz="3100" dirty="0"/>
              <a:t>b</a:t>
            </a:r>
            <a:r>
              <a:rPr lang="en-US" sz="3100" dirty="0" smtClean="0"/>
              <a:t>oth  policies should  address both issues:</a:t>
            </a:r>
            <a:br>
              <a:rPr lang="en-US" sz="3100" dirty="0" smtClean="0"/>
            </a:br>
            <a:endParaRPr lang="en-US" sz="3100" dirty="0" smtClean="0"/>
          </a:p>
          <a:p>
            <a:r>
              <a:rPr lang="en-US" sz="3600" dirty="0" smtClean="0"/>
              <a:t>1) “Prudential” should  be “macro”, </a:t>
            </a:r>
            <a:r>
              <a:rPr lang="en-US" sz="2900" dirty="0" smtClean="0"/>
              <a:t>not just  micro:</a:t>
            </a:r>
          </a:p>
          <a:p>
            <a:pPr lvl="1"/>
            <a:r>
              <a:rPr lang="en-US" sz="3000" dirty="0" smtClean="0"/>
              <a:t>Counter-cyclical.  E.g.,  loan-to-value ratios should be tighter </a:t>
            </a:r>
            <a:br>
              <a:rPr lang="en-US" sz="3000" dirty="0" smtClean="0"/>
            </a:br>
            <a:r>
              <a:rPr lang="en-US" sz="3000" dirty="0" smtClean="0"/>
              <a:t>     during overheating than after a crash.</a:t>
            </a:r>
          </a:p>
          <a:p>
            <a:r>
              <a:rPr lang="en-US" sz="3600" dirty="0" smtClean="0"/>
              <a:t>2) CBs should also pay attention to financial  stability, </a:t>
            </a:r>
            <a:br>
              <a:rPr lang="en-US" sz="3600" dirty="0" smtClean="0"/>
            </a:br>
            <a:r>
              <a:rPr lang="en-US" sz="3600" dirty="0" smtClean="0"/>
              <a:t>beyond if prudential regulation.</a:t>
            </a:r>
          </a:p>
          <a:p>
            <a:pPr lvl="1"/>
            <a:r>
              <a:rPr lang="en-US" sz="3000" dirty="0" smtClean="0"/>
              <a:t>A CB governor can say “housing  prices look high to me.” </a:t>
            </a:r>
          </a:p>
          <a:p>
            <a:pPr lvl="1"/>
            <a:r>
              <a:rPr lang="en-US" sz="3000" dirty="0" smtClean="0"/>
              <a:t>Can tighten requirements: loan/value ratio, reserves, margins…</a:t>
            </a:r>
          </a:p>
          <a:p>
            <a:pPr lvl="1"/>
            <a:r>
              <a:rPr lang="en-US" sz="3000" dirty="0" smtClean="0"/>
              <a:t>Ultimately, if needed, can follow up by tightening monetary policy.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464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Which EM countries are hit the hardest?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For past studies of past crises, </a:t>
            </a:r>
            <a:r>
              <a:rPr lang="en-US" sz="2400" dirty="0" smtClean="0"/>
              <a:t>such as 1997-98,</a:t>
            </a:r>
          </a:p>
          <a:p>
            <a:r>
              <a:rPr lang="en-US" dirty="0" smtClean="0"/>
              <a:t>Early Warning Indicators that worked well include:</a:t>
            </a:r>
          </a:p>
          <a:p>
            <a:pPr lvl="1"/>
            <a:r>
              <a:rPr lang="en-US" dirty="0" smtClean="0"/>
              <a:t>Foreign exchange reserves </a:t>
            </a:r>
            <a:endParaRPr lang="en-US" sz="2500" dirty="0" smtClean="0"/>
          </a:p>
          <a:p>
            <a:pPr lvl="2"/>
            <a:r>
              <a:rPr lang="en-US" dirty="0" smtClean="0"/>
              <a:t>especially relative to short-term debt;</a:t>
            </a:r>
          </a:p>
          <a:p>
            <a:pPr lvl="1"/>
            <a:r>
              <a:rPr lang="en-US" dirty="0" smtClean="0"/>
              <a:t>Currency overvaluation</a:t>
            </a:r>
            <a:r>
              <a:rPr lang="en-US" sz="2300" dirty="0" smtClean="0"/>
              <a:t>;</a:t>
            </a:r>
          </a:p>
          <a:p>
            <a:pPr lvl="1"/>
            <a:r>
              <a:rPr lang="en-US" dirty="0" smtClean="0"/>
              <a:t>Current account deficits.</a:t>
            </a:r>
            <a:endParaRPr lang="en-US" sz="1800" dirty="0" smtClean="0"/>
          </a:p>
          <a:p>
            <a:r>
              <a:rPr lang="en-US" sz="1900" dirty="0" smtClean="0"/>
              <a:t>E.g., </a:t>
            </a:r>
          </a:p>
          <a:p>
            <a:pPr lvl="1"/>
            <a:r>
              <a:rPr lang="en-US" sz="1600" dirty="0" smtClean="0"/>
              <a:t>J. Frankel &amp; A. Rose (1996) </a:t>
            </a:r>
            <a:r>
              <a:rPr lang="en-US" sz="1400" dirty="0"/>
              <a:t>"Currency Crashes in Emerging </a:t>
            </a:r>
            <a:r>
              <a:rPr lang="en-US" sz="1400" dirty="0" smtClean="0"/>
              <a:t>Markets," </a:t>
            </a:r>
            <a:r>
              <a:rPr lang="en-US" sz="1400" i="1" dirty="0" smtClean="0"/>
              <a:t>JIE</a:t>
            </a:r>
            <a:r>
              <a:rPr lang="en-US" sz="1400" dirty="0" smtClean="0"/>
              <a:t>.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G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dirty="0" err="1">
                <a:solidFill>
                  <a:prstClr val="black"/>
                </a:solidFill>
              </a:rPr>
              <a:t>Kaminsky</a:t>
            </a:r>
            <a:r>
              <a:rPr lang="en-US" sz="1600" dirty="0">
                <a:solidFill>
                  <a:prstClr val="black"/>
                </a:solidFill>
              </a:rPr>
              <a:t>, S. </a:t>
            </a:r>
            <a:r>
              <a:rPr lang="en-US" sz="1600" dirty="0" err="1">
                <a:solidFill>
                  <a:prstClr val="black"/>
                </a:solidFill>
              </a:rPr>
              <a:t>Lizondo</a:t>
            </a:r>
            <a:r>
              <a:rPr lang="en-US" sz="1600" dirty="0">
                <a:solidFill>
                  <a:prstClr val="black"/>
                </a:solidFill>
              </a:rPr>
              <a:t>, &amp; </a:t>
            </a:r>
            <a:r>
              <a:rPr lang="en-US" sz="1600" dirty="0" err="1" smtClean="0">
                <a:solidFill>
                  <a:prstClr val="black"/>
                </a:solidFill>
              </a:rPr>
              <a:t>C.Reinhart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(1998</a:t>
            </a:r>
            <a:r>
              <a:rPr lang="en-US" sz="1400" dirty="0" smtClean="0">
                <a:solidFill>
                  <a:prstClr val="black"/>
                </a:solidFill>
              </a:rPr>
              <a:t>) “Leading </a:t>
            </a:r>
            <a:r>
              <a:rPr lang="en-US" sz="1400" dirty="0">
                <a:solidFill>
                  <a:prstClr val="black"/>
                </a:solidFill>
              </a:rPr>
              <a:t>Indicators of Currency Crises," </a:t>
            </a:r>
            <a:r>
              <a:rPr lang="en-US" sz="1400" i="1" dirty="0">
                <a:solidFill>
                  <a:prstClr val="black"/>
                </a:solidFill>
              </a:rPr>
              <a:t>IMF Staff </a:t>
            </a:r>
            <a:r>
              <a:rPr lang="en-US" sz="1400" i="1" dirty="0" smtClean="0">
                <a:solidFill>
                  <a:prstClr val="black"/>
                </a:solidFill>
              </a:rPr>
              <a:t>Papers</a:t>
            </a:r>
            <a:r>
              <a:rPr lang="en-US" sz="1400" i="1" dirty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G. </a:t>
            </a:r>
            <a:r>
              <a:rPr lang="en-US" sz="1600" dirty="0" err="1">
                <a:solidFill>
                  <a:prstClr val="black"/>
                </a:solidFill>
              </a:rPr>
              <a:t>Kaminsky</a:t>
            </a:r>
            <a:r>
              <a:rPr lang="en-US" sz="1600" dirty="0">
                <a:solidFill>
                  <a:prstClr val="black"/>
                </a:solidFill>
              </a:rPr>
              <a:t>, &amp; </a:t>
            </a:r>
            <a:r>
              <a:rPr lang="en-US" sz="1600" dirty="0" smtClean="0">
                <a:solidFill>
                  <a:prstClr val="black"/>
                </a:solidFill>
              </a:rPr>
              <a:t>C.</a:t>
            </a:r>
            <a:r>
              <a:rPr lang="de-DE" sz="1600" dirty="0" smtClean="0">
                <a:solidFill>
                  <a:prstClr val="black"/>
                </a:solidFill>
              </a:rPr>
              <a:t>Reinhart </a:t>
            </a:r>
            <a:r>
              <a:rPr lang="de-DE" sz="1600" dirty="0">
                <a:solidFill>
                  <a:prstClr val="black"/>
                </a:solidFill>
              </a:rPr>
              <a:t>(1999) </a:t>
            </a:r>
            <a:endParaRPr lang="en-US" sz="1600" dirty="0" smtClean="0"/>
          </a:p>
          <a:p>
            <a:pPr lvl="1"/>
            <a:r>
              <a:rPr lang="en-US" sz="1600" dirty="0" smtClean="0"/>
              <a:t>J. Frankel &amp; G. </a:t>
            </a:r>
            <a:r>
              <a:rPr lang="en-US" sz="1600" dirty="0" err="1" smtClean="0"/>
              <a:t>Saravelos</a:t>
            </a:r>
            <a:r>
              <a:rPr lang="en-US" sz="1600" dirty="0" smtClean="0"/>
              <a:t> (2012</a:t>
            </a:r>
            <a:r>
              <a:rPr lang="en-US" sz="1600" dirty="0"/>
              <a:t>)</a:t>
            </a:r>
            <a:r>
              <a:rPr lang="en-US" sz="1600" dirty="0" smtClean="0"/>
              <a:t> </a:t>
            </a:r>
            <a:r>
              <a:rPr lang="en-US" sz="1800" dirty="0" smtClean="0"/>
              <a:t>“</a:t>
            </a:r>
            <a:r>
              <a:rPr lang="en-US" sz="1400" dirty="0" smtClean="0"/>
              <a:t>Are </a:t>
            </a:r>
            <a:r>
              <a:rPr lang="en-US" sz="1400" dirty="0"/>
              <a:t>Leading Indicators Useful for Assessing Country Vulnerability?  Evidence from the 2008-09 Global Financial </a:t>
            </a:r>
            <a:r>
              <a:rPr lang="en-US" sz="1400" dirty="0" smtClean="0"/>
              <a:t>Crisis.” </a:t>
            </a:r>
            <a:r>
              <a:rPr lang="en-US" sz="1400" dirty="0"/>
              <a:t> </a:t>
            </a:r>
            <a:r>
              <a:rPr lang="en-US" sz="1400" i="1" dirty="0" smtClean="0"/>
              <a:t>JIE.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033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200" dirty="0" smtClean="0"/>
              <a:t>The variables that show up as the strongest predictors of country crises in the past are: 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38300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524250" y="6553200"/>
            <a:ext cx="2867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Source: Frankel &amp; </a:t>
            </a:r>
            <a:r>
              <a:rPr lang="en-US" altLang="en-US" sz="1400" dirty="0" err="1"/>
              <a:t>Saravelos</a:t>
            </a:r>
            <a:r>
              <a:rPr lang="en-US" altLang="en-US" sz="1400" dirty="0"/>
              <a:t> (2012)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" y="2070100"/>
            <a:ext cx="7772400" cy="64611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914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(i) reserves </a:t>
            </a:r>
            <a:r>
              <a:rPr lang="en-US" altLang="en-US" sz="25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alt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(ii) currency overvaluation</a:t>
            </a:r>
          </a:p>
        </p:txBody>
      </p:sp>
    </p:spTree>
    <p:extLst>
      <p:ext uri="{BB962C8B-B14F-4D97-AF65-F5344CB8AC3E}">
        <p14:creationId xmlns:p14="http://schemas.microsoft.com/office/powerpoint/2010/main" val="21784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Many EM countries learned lessons </a:t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from the crises of the 1990s, </a:t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100" dirty="0" smtClean="0">
                <a:solidFill>
                  <a:prstClr val="black"/>
                </a:solidFill>
              </a:rPr>
              <a:t>which better-prepared them to withstand </a:t>
            </a:r>
            <a:br>
              <a:rPr lang="en-US" sz="3100" dirty="0" smtClean="0">
                <a:solidFill>
                  <a:prstClr val="black"/>
                </a:solidFill>
              </a:rPr>
            </a:br>
            <a:r>
              <a:rPr lang="en-US" sz="3100" dirty="0" smtClean="0">
                <a:solidFill>
                  <a:prstClr val="black"/>
                </a:solidFill>
              </a:rPr>
              <a:t>the Global  Financial  Crisis of 2008-09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60960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More-flexible exchange rates</a:t>
            </a:r>
          </a:p>
          <a:p>
            <a:r>
              <a:rPr lang="en-US" dirty="0" smtClean="0"/>
              <a:t>Higher reserve holdings</a:t>
            </a:r>
          </a:p>
          <a:p>
            <a:r>
              <a:rPr lang="en-US" dirty="0" smtClean="0"/>
              <a:t>Less dollar-denominated debt</a:t>
            </a:r>
          </a:p>
          <a:p>
            <a:pPr lvl="2"/>
            <a:r>
              <a:rPr lang="en-US" dirty="0" smtClean="0"/>
              <a:t>More local-currency debt</a:t>
            </a:r>
          </a:p>
          <a:p>
            <a:pPr lvl="2"/>
            <a:r>
              <a:rPr lang="en-US" dirty="0" smtClean="0"/>
              <a:t>More equity &amp; FDI</a:t>
            </a:r>
          </a:p>
          <a:p>
            <a:r>
              <a:rPr lang="en-US" dirty="0" smtClean="0"/>
              <a:t>Fewer Current Account deficits</a:t>
            </a:r>
          </a:p>
          <a:p>
            <a:r>
              <a:rPr lang="en-US" dirty="0" smtClean="0"/>
              <a:t>Stronger government budgets</a:t>
            </a:r>
          </a:p>
          <a:p>
            <a:endParaRPr lang="en-US" dirty="0" smtClean="0"/>
          </a:p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24880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prstClr val="black"/>
                </a:solidFill>
              </a:rPr>
              <a:t>F</a:t>
            </a:r>
            <a:r>
              <a:rPr lang="en-US" sz="3800" dirty="0" smtClean="0">
                <a:solidFill>
                  <a:prstClr val="black"/>
                </a:solidFill>
              </a:rPr>
              <a:t>oreign exchange reserves are useful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2286000"/>
            <a:ext cx="8915400" cy="5257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6300" dirty="0" smtClean="0"/>
              <a:t>One purpose is dampening appreciation,</a:t>
            </a:r>
          </a:p>
          <a:p>
            <a:pPr lvl="1"/>
            <a:r>
              <a:rPr lang="en-US" sz="5100" dirty="0"/>
              <a:t>t</a:t>
            </a:r>
            <a:r>
              <a:rPr lang="en-US" sz="5100" dirty="0" smtClean="0"/>
              <a:t>hus limiting current account deficits.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lvl="0"/>
            <a:r>
              <a:rPr lang="en-US" sz="6300" dirty="0" smtClean="0"/>
              <a:t>Another is the </a:t>
            </a:r>
            <a:r>
              <a:rPr lang="en-US" sz="6300" dirty="0"/>
              <a:t>precautionary </a:t>
            </a:r>
            <a:r>
              <a:rPr lang="en-US" sz="6300" dirty="0" smtClean="0"/>
              <a:t>motive.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   </a:t>
            </a:r>
          </a:p>
          <a:p>
            <a:pPr lvl="0"/>
            <a:r>
              <a:rPr lang="en-US" sz="5100" dirty="0" smtClean="0"/>
              <a:t>The best predictor of who got hit in the </a:t>
            </a:r>
            <a:r>
              <a:rPr lang="en-US" sz="5400" dirty="0" smtClean="0"/>
              <a:t>2008 </a:t>
            </a:r>
            <a:r>
              <a:rPr lang="en-US" sz="5400" dirty="0"/>
              <a:t>Global Financial Crisis </a:t>
            </a:r>
            <a:r>
              <a:rPr lang="en-US" sz="5100" dirty="0" smtClean="0"/>
              <a:t>was reserves</a:t>
            </a:r>
          </a:p>
          <a:p>
            <a:pPr lvl="3"/>
            <a:r>
              <a:rPr lang="en-US" sz="3000" dirty="0" smtClean="0"/>
              <a:t>Frankel &amp; Saravelos (2012).</a:t>
            </a:r>
          </a:p>
          <a:p>
            <a:pPr lvl="3"/>
            <a:r>
              <a:rPr lang="en-US" sz="3000" dirty="0" smtClean="0"/>
              <a:t>Dominguez &amp; Ito.</a:t>
            </a:r>
          </a:p>
          <a:p>
            <a:pPr lvl="1"/>
            <a:r>
              <a:rPr lang="en-US" sz="5100" dirty="0" smtClean="0"/>
              <a:t>This </a:t>
            </a:r>
            <a:r>
              <a:rPr lang="en-US" sz="5100" dirty="0"/>
              <a:t>was the same </a:t>
            </a:r>
            <a:r>
              <a:rPr lang="en-US" sz="5100" dirty="0" smtClean="0"/>
              <a:t>Warning </a:t>
            </a:r>
            <a:r>
              <a:rPr lang="en-US" sz="5100" dirty="0"/>
              <a:t>Indicator that also had worked </a:t>
            </a:r>
            <a:r>
              <a:rPr lang="en-US" sz="5100" dirty="0" smtClean="0"/>
              <a:t>in </a:t>
            </a:r>
            <a:r>
              <a:rPr lang="en-US" sz="5100" dirty="0"/>
              <a:t>the </a:t>
            </a:r>
            <a:r>
              <a:rPr lang="en-US" sz="5100" dirty="0" smtClean="0"/>
              <a:t>most studies </a:t>
            </a:r>
            <a:r>
              <a:rPr lang="en-US" sz="5100" dirty="0"/>
              <a:t>of </a:t>
            </a:r>
            <a:r>
              <a:rPr lang="en-US" sz="5100" dirty="0" smtClean="0"/>
              <a:t>earlier crises</a:t>
            </a:r>
            <a:r>
              <a:rPr lang="en-US" sz="5100" dirty="0"/>
              <a:t>.  </a:t>
            </a:r>
            <a:endParaRPr lang="en-US" sz="5100" dirty="0" smtClean="0"/>
          </a:p>
        </p:txBody>
      </p:sp>
      <p:pic>
        <p:nvPicPr>
          <p:cNvPr id="4" name="Picture 2" descr="http://giftbusinessowners.com/wp-content/uploads/2012/03/gol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06" y="990600"/>
            <a:ext cx="144849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en-US" sz="3100" dirty="0" smtClean="0">
                <a:solidFill>
                  <a:srgbClr val="07276F"/>
                </a:solidFill>
              </a:rPr>
              <a:t>Best and Worst Performing Countries </a:t>
            </a:r>
            <a:br>
              <a:rPr lang="en-US" altLang="en-US" sz="3100" dirty="0" smtClean="0">
                <a:solidFill>
                  <a:srgbClr val="07276F"/>
                </a:solidFill>
              </a:rPr>
            </a:br>
            <a:r>
              <a:rPr lang="en-US" altLang="en-US" sz="3100" dirty="0" smtClean="0">
                <a:solidFill>
                  <a:srgbClr val="07276F"/>
                </a:solidFill>
              </a:rPr>
              <a:t>in Global Financial Crisis of 2008-09</a:t>
            </a:r>
            <a:r>
              <a:rPr lang="en-US" altLang="en-US" sz="1600" dirty="0" smtClean="0">
                <a:solidFill>
                  <a:srgbClr val="07276F"/>
                </a:solidFill>
              </a:rPr>
              <a:t>-- F&amp;S (2010), </a:t>
            </a:r>
            <a:r>
              <a:rPr lang="en-US" altLang="en-US" sz="800" dirty="0" smtClean="0">
                <a:solidFill>
                  <a:srgbClr val="07276F"/>
                </a:solidFill>
              </a:rPr>
              <a:t>Appendix 4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12" y="927100"/>
            <a:ext cx="9155437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C9000158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3572"/>
            <a:ext cx="484188" cy="38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C90001584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62" y="1948542"/>
            <a:ext cx="506796" cy="4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90012922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13" y="2310925"/>
            <a:ext cx="437087" cy="3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730" name="Picture 2" descr="http://www.clipartbest.com/cliparts/aTe/jgR/aTejgRaT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78582"/>
            <a:ext cx="544037" cy="4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2" name="Picture 4" descr="http://flags.phillipmartin.info/india_fla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0776"/>
            <a:ext cx="553988" cy="5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4" name="Picture 6" descr="https://encrypted-tbn3.gstatic.com/images?q=tbn:ANd9GcQ8pCKZyF1MtiNtIOZgkRop088ATQYgmtKf6SmBkM7jUZW6FH-N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86" y="4223658"/>
            <a:ext cx="561227" cy="5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Which EM countries </a:t>
            </a:r>
            <a:r>
              <a:rPr lang="en-US" sz="3600" dirty="0" smtClean="0">
                <a:solidFill>
                  <a:prstClr val="black"/>
                </a:solidFill>
              </a:rPr>
              <a:t>were </a:t>
            </a:r>
            <a:r>
              <a:rPr lang="en-US" sz="3600" dirty="0">
                <a:solidFill>
                  <a:prstClr val="black"/>
                </a:solidFill>
              </a:rPr>
              <a:t>hit the </a:t>
            </a:r>
            <a:r>
              <a:rPr lang="en-US" sz="3600" dirty="0" smtClean="0">
                <a:solidFill>
                  <a:prstClr val="black"/>
                </a:solidFill>
              </a:rPr>
              <a:t>hardest</a:t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by the  “taper tantrum” of  May-June 2013?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8229600" cy="48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r>
              <a:rPr lang="en-US" dirty="0" smtClean="0"/>
              <a:t>Those with big current account deficits, </a:t>
            </a:r>
          </a:p>
          <a:p>
            <a:r>
              <a:rPr lang="en-US" dirty="0" smtClean="0"/>
              <a:t>or with exchange rate overvaluation.</a:t>
            </a:r>
          </a:p>
          <a:p>
            <a:r>
              <a:rPr lang="en-US" sz="2400" dirty="0" smtClean="0"/>
              <a:t>Reserves did  not seem to help  this time.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r>
              <a:rPr lang="en-US" sz="1900" dirty="0" smtClean="0"/>
              <a:t>E.g., </a:t>
            </a:r>
            <a:endParaRPr lang="en-US" sz="1900" dirty="0"/>
          </a:p>
          <a:p>
            <a:pPr lvl="1"/>
            <a:r>
              <a:rPr lang="en-US" sz="1800" dirty="0" smtClean="0"/>
              <a:t>B. </a:t>
            </a:r>
            <a:r>
              <a:rPr lang="en-US" sz="1800" dirty="0" smtClean="0">
                <a:solidFill>
                  <a:srgbClr val="000000"/>
                </a:solidFill>
              </a:rPr>
              <a:t>Eichengreen &amp; P. Gupta (2013) </a:t>
            </a:r>
            <a:r>
              <a:rPr lang="en-US" sz="100" dirty="0" smtClean="0">
                <a:solidFill>
                  <a:srgbClr val="000000"/>
                </a:solidFill>
              </a:rPr>
              <a:t>“</a:t>
            </a:r>
            <a:r>
              <a:rPr lang="en-US" sz="1200" dirty="0" smtClean="0">
                <a:solidFill>
                  <a:srgbClr val="000000"/>
                </a:solidFill>
              </a:rPr>
              <a:t>Tapering </a:t>
            </a:r>
            <a:r>
              <a:rPr lang="en-US" sz="1200" dirty="0">
                <a:solidFill>
                  <a:srgbClr val="000000"/>
                </a:solidFill>
              </a:rPr>
              <a:t>Talk: The Impact of Expectations of Reduced Federal Reserve Security Purchases on Emerging </a:t>
            </a:r>
            <a:r>
              <a:rPr lang="en-US" sz="1200" dirty="0" smtClean="0">
                <a:solidFill>
                  <a:srgbClr val="000000"/>
                </a:solidFill>
              </a:rPr>
              <a:t>Markets,” </a:t>
            </a:r>
            <a:r>
              <a:rPr lang="en-US" sz="1200" dirty="0">
                <a:solidFill>
                  <a:srgbClr val="000000"/>
                </a:solidFill>
              </a:rPr>
              <a:t>Working Paper.</a:t>
            </a:r>
            <a:endParaRPr lang="en-US" sz="1200" dirty="0" smtClean="0"/>
          </a:p>
          <a:p>
            <a:pPr lvl="1"/>
            <a:r>
              <a:rPr lang="en-US" sz="1800" dirty="0" smtClean="0"/>
              <a:t>Jon Hill (2014)</a:t>
            </a:r>
            <a:r>
              <a:rPr lang="en-US" sz="100" dirty="0" smtClean="0"/>
              <a:t>, </a:t>
            </a:r>
            <a:r>
              <a:rPr lang="en-US" sz="1200" dirty="0" smtClean="0"/>
              <a:t>“Exploring </a:t>
            </a:r>
            <a:r>
              <a:rPr lang="en-US" sz="1200" dirty="0"/>
              <a:t>Early Warning Indicators for Financial Crises in 2013 &amp; </a:t>
            </a:r>
            <a:r>
              <a:rPr lang="en-US" sz="1200" dirty="0" smtClean="0"/>
              <a:t>2014,” HKS, April.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79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account deficits opened up among the “Fragile Five” after 2005</a:t>
            </a:r>
            <a:endParaRPr lang="en-US" dirty="0"/>
          </a:p>
        </p:txBody>
      </p:sp>
      <p:pic>
        <p:nvPicPr>
          <p:cNvPr id="1026" name="Picture 2" descr="INLINEIMAGEPLACEHOLDERdda7678db321a472a9044bc8a81eef9e6captionEXHIBIT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435" y="1524000"/>
            <a:ext cx="1639196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6610352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Global Economics Weekly: 14/07 - The downside risks to EM growth and their market </a:t>
            </a:r>
            <a:r>
              <a:rPr lang="en-US" sz="1400" b="1" dirty="0" smtClean="0"/>
              <a:t>implications, 2/19/2014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0" y="4419600"/>
            <a:ext cx="2590800" cy="838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45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Countries with current account deficits</a:t>
            </a:r>
            <a:br>
              <a:rPr lang="en-US" sz="3200" dirty="0" smtClean="0"/>
            </a:br>
            <a:r>
              <a:rPr lang="en-US" sz="3200" dirty="0" smtClean="0"/>
              <a:t>were hit in June 2013.</a:t>
            </a:r>
            <a:endParaRPr lang="en-US" sz="3200" dirty="0"/>
          </a:p>
        </p:txBody>
      </p:sp>
      <p:pic>
        <p:nvPicPr>
          <p:cNvPr id="7170" name="Picture 2" descr="http://www.voxeu.org/sites/default/files/image/FromApr2012/forbes%20fig5%204%20f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4040"/>
            <a:ext cx="7010400" cy="43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6172200"/>
            <a:ext cx="4620492" cy="6617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Kristin Forbes, 2014 </a:t>
            </a:r>
            <a:r>
              <a:rPr lang="en-US" sz="1100" dirty="0" smtClean="0">
                <a:solidFill>
                  <a:prstClr val="black"/>
                </a:solidFill>
              </a:rPr>
              <a:t/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/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800" dirty="0" smtClean="0">
                <a:solidFill>
                  <a:prstClr val="black"/>
                </a:solidFill>
                <a:hlinkClick r:id="rId3"/>
              </a:rPr>
              <a:t>http://www.voxeu.org/article/understanding-emerging-market-turmoil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0" y="5410200"/>
            <a:ext cx="1371600" cy="1143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“Fragile Five”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flipH="1" flipV="1">
            <a:off x="1066801" y="5658716"/>
            <a:ext cx="304799" cy="818284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flipH="1" flipV="1">
            <a:off x="3174997" y="5791200"/>
            <a:ext cx="304799" cy="818284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H="1" flipV="1">
            <a:off x="2819401" y="5658716"/>
            <a:ext cx="304799" cy="818284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flipH="1" flipV="1">
            <a:off x="6019801" y="5791200"/>
            <a:ext cx="304799" cy="818284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flipH="1" flipV="1">
            <a:off x="6781801" y="5706774"/>
            <a:ext cx="304799" cy="818284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1" y="3810000"/>
            <a:ext cx="380999" cy="685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19401" y="3718686"/>
            <a:ext cx="380999" cy="685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34915" y="4114800"/>
            <a:ext cx="380999" cy="685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Countries with high inflation rates</a:t>
            </a:r>
            <a:r>
              <a:rPr lang="en-US" sz="3200" dirty="0"/>
              <a:t> </a:t>
            </a:r>
            <a:r>
              <a:rPr lang="en-US" sz="3200" dirty="0" smtClean="0"/>
              <a:t>were also hit</a:t>
            </a:r>
            <a:br>
              <a:rPr lang="en-US" sz="3200" dirty="0" smtClean="0"/>
            </a:br>
            <a:r>
              <a:rPr lang="en-US" sz="2400" dirty="0" smtClean="0"/>
              <a:t>in the year since May 2013.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19200"/>
            <a:ext cx="6096000" cy="555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62800" y="4343400"/>
            <a:ext cx="18288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>
                <a:solidFill>
                  <a:srgbClr val="105CB6"/>
                </a:solidFill>
                <a:latin typeface="Arial"/>
                <a:hlinkClick r:id="rId3" action="ppaction://hlinkfile" tooltip="Taper Tantrum or Tedium: How U.S. Interest Rates Affect Financial Markets in Emerging Economies"/>
              </a:rPr>
              <a:t>Taper Tantrum or Tedium: How U.S. Interest Rates Affect Financial Markets in Emerging Economies</a:t>
            </a:r>
            <a:r>
              <a:rPr lang="en-US" sz="1050" b="1" dirty="0">
                <a:solidFill>
                  <a:srgbClr val="333333"/>
                </a:solidFill>
                <a:latin typeface="Arial"/>
              </a:rPr>
              <a:t> </a:t>
            </a:r>
            <a:endParaRPr lang="en-US" sz="105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3352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rgbClr val="105CB6"/>
                </a:solidFill>
                <a:hlinkClick r:id="rId4" action="ppaction://hlinkfile" tooltip="Alexander Klemm"/>
              </a:rPr>
              <a:t>A.Klemm</a:t>
            </a:r>
            <a:r>
              <a:rPr lang="en-US" dirty="0">
                <a:solidFill>
                  <a:srgbClr val="333333"/>
                </a:solidFill>
              </a:rPr>
              <a:t>, </a:t>
            </a:r>
            <a:r>
              <a:rPr lang="en-US" u="sng" dirty="0" err="1">
                <a:solidFill>
                  <a:srgbClr val="105CB6"/>
                </a:solidFill>
                <a:hlinkClick r:id="rId5" action="ppaction://hlinkfile" tooltip="Andre Meier"/>
              </a:rPr>
              <a:t>A.Meier</a:t>
            </a:r>
            <a:r>
              <a:rPr lang="en-US" dirty="0">
                <a:solidFill>
                  <a:srgbClr val="333333"/>
                </a:solidFill>
              </a:rPr>
              <a:t> &amp;</a:t>
            </a:r>
            <a:r>
              <a:rPr lang="en-US" u="sng" dirty="0">
                <a:solidFill>
                  <a:srgbClr val="105CB6"/>
                </a:solidFill>
                <a:hlinkClick r:id="rId6" action="ppaction://hlinkfile" tooltip="Sebastián Sosa"/>
              </a:rPr>
              <a:t> </a:t>
            </a:r>
            <a:r>
              <a:rPr lang="en-US" u="sng" dirty="0" err="1">
                <a:solidFill>
                  <a:srgbClr val="105CB6"/>
                </a:solidFill>
                <a:hlinkClick r:id="rId6" action="ppaction://hlinkfile" tooltip="Sebastián Sosa"/>
              </a:rPr>
              <a:t>S.Sosa</a:t>
            </a:r>
            <a:r>
              <a:rPr lang="en-US" u="sng" dirty="0">
                <a:solidFill>
                  <a:srgbClr val="105CB6"/>
                </a:solidFill>
              </a:rPr>
              <a:t>, IMF, May 22, 2014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3172690"/>
            <a:ext cx="42672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 </a:t>
            </a:r>
            <a:r>
              <a:rPr lang="en-US" sz="3500" dirty="0">
                <a:solidFill>
                  <a:prstClr val="black"/>
                </a:solidFill>
              </a:rPr>
              <a:t>Many EMs learned lessons from the 1980s </a:t>
            </a:r>
            <a:r>
              <a:rPr lang="en-US" sz="3500" dirty="0" smtClean="0">
                <a:solidFill>
                  <a:prstClr val="black"/>
                </a:solidFill>
              </a:rPr>
              <a:t>&amp; </a:t>
            </a:r>
            <a:r>
              <a:rPr lang="en-US" sz="3500" dirty="0">
                <a:solidFill>
                  <a:prstClr val="black"/>
                </a:solidFill>
              </a:rPr>
              <a:t>1990s, 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3100" dirty="0" smtClean="0">
                <a:solidFill>
                  <a:prstClr val="black"/>
                </a:solidFill>
              </a:rPr>
              <a:t>and </a:t>
            </a:r>
            <a:r>
              <a:rPr lang="en-US" sz="3100" dirty="0">
                <a:solidFill>
                  <a:prstClr val="black"/>
                </a:solidFill>
              </a:rPr>
              <a:t>by 2008 were in a stronger position to withstand </a:t>
            </a:r>
            <a:r>
              <a:rPr lang="en-US" sz="3100" dirty="0" smtClean="0">
                <a:solidFill>
                  <a:prstClr val="black"/>
                </a:solidFill>
              </a:rPr>
              <a:t>shocks:</a:t>
            </a:r>
            <a:endParaRPr lang="en-US" sz="3100" dirty="0" smtClean="0"/>
          </a:p>
          <a:p>
            <a:pPr lvl="1"/>
            <a:r>
              <a:rPr lang="en-US" dirty="0" smtClean="0"/>
              <a:t>More flexible exchange rates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fx</a:t>
            </a:r>
            <a:r>
              <a:rPr lang="en-US" dirty="0" smtClean="0"/>
              <a:t> reserves</a:t>
            </a:r>
          </a:p>
          <a:p>
            <a:pPr lvl="1"/>
            <a:r>
              <a:rPr lang="en-US" dirty="0" smtClean="0"/>
              <a:t>Less </a:t>
            </a:r>
            <a:r>
              <a:rPr lang="en-US" dirty="0" err="1" smtClean="0"/>
              <a:t>fx</a:t>
            </a:r>
            <a:r>
              <a:rPr lang="en-US" dirty="0" smtClean="0"/>
              <a:t>-denominated public debt</a:t>
            </a:r>
          </a:p>
          <a:p>
            <a:pPr lvl="1"/>
            <a:r>
              <a:rPr lang="en-US" dirty="0" smtClean="0"/>
              <a:t>Stronger budget positions</a:t>
            </a:r>
          </a:p>
          <a:p>
            <a:pPr lvl="1"/>
            <a:r>
              <a:rPr lang="en-US" dirty="0" smtClean="0"/>
              <a:t>Stronger current account positions.</a:t>
            </a: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dirty="0" smtClean="0"/>
              <a:t>Some backsliding since 2009:</a:t>
            </a:r>
          </a:p>
          <a:p>
            <a:pPr lvl="1"/>
            <a:r>
              <a:rPr lang="en-US" dirty="0" smtClean="0"/>
              <a:t>Weaker budgets</a:t>
            </a:r>
          </a:p>
          <a:p>
            <a:pPr lvl="1"/>
            <a:r>
              <a:rPr lang="en-US" dirty="0" smtClean="0"/>
              <a:t>Current account deficits</a:t>
            </a:r>
          </a:p>
          <a:p>
            <a:pPr lvl="1"/>
            <a:r>
              <a:rPr lang="en-US" dirty="0" smtClean="0"/>
              <a:t>The return of </a:t>
            </a:r>
            <a:r>
              <a:rPr lang="en-US" dirty="0" err="1" smtClean="0"/>
              <a:t>fx</a:t>
            </a:r>
            <a:r>
              <a:rPr lang="en-US" dirty="0" smtClean="0"/>
              <a:t>-denominated </a:t>
            </a:r>
            <a:r>
              <a:rPr lang="en-US" i="1" dirty="0" smtClean="0"/>
              <a:t>private </a:t>
            </a:r>
            <a:r>
              <a:rPr lang="en-US" dirty="0" smtClean="0"/>
              <a:t>debt.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dirty="0" smtClean="0"/>
              <a:t>A promising direction: </a:t>
            </a:r>
            <a:r>
              <a:rPr lang="en-US" dirty="0" err="1" smtClean="0"/>
              <a:t>macroprudential</a:t>
            </a:r>
            <a:r>
              <a:rPr lang="en-US" dirty="0" smtClean="0"/>
              <a:t> regulations</a:t>
            </a:r>
          </a:p>
          <a:p>
            <a:pPr lvl="1"/>
            <a:r>
              <a:rPr lang="en-US" dirty="0" smtClean="0"/>
              <a:t>E.g., counter-cyclical loan-to-value ratios for mortgages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Choice of Monetary Regimes </a:t>
            </a:r>
            <a:br>
              <a:rPr lang="en-US" dirty="0" smtClean="0"/>
            </a:br>
            <a:r>
              <a:rPr lang="en-US" dirty="0" smtClean="0"/>
              <a:t>for Emerging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03437"/>
            <a:ext cx="8686800" cy="4525963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sz="3600" dirty="0" smtClean="0"/>
              <a:t>How are EMs structurally different </a:t>
            </a:r>
            <a:br>
              <a:rPr lang="en-US" sz="3600" dirty="0" smtClean="0"/>
            </a:br>
            <a:r>
              <a:rPr lang="en-US" sz="3600" dirty="0" smtClean="0"/>
              <a:t>from Advanced Economies?</a:t>
            </a:r>
            <a:br>
              <a:rPr lang="en-US" sz="3600" dirty="0" smtClean="0"/>
            </a:br>
            <a:endParaRPr lang="en-US" sz="3600" dirty="0" smtClean="0"/>
          </a:p>
          <a:p>
            <a:pPr marL="857250" indent="-857250">
              <a:buFont typeface="+mj-lt"/>
              <a:buAutoNum type="romanUcPeriod"/>
            </a:pPr>
            <a:r>
              <a:rPr lang="en-US" sz="3600" dirty="0" smtClean="0"/>
              <a:t>Choice of exchange rate regime</a:t>
            </a:r>
            <a:br>
              <a:rPr lang="en-US" sz="3600" dirty="0" smtClean="0"/>
            </a:br>
            <a:endParaRPr lang="en-US" sz="3600" dirty="0" smtClean="0"/>
          </a:p>
          <a:p>
            <a:pPr marL="857250" indent="-857250">
              <a:buFont typeface="+mj-lt"/>
              <a:buAutoNum type="romanUcPeriod"/>
            </a:pPr>
            <a:r>
              <a:rPr lang="en-US" sz="3600" dirty="0" smtClean="0"/>
              <a:t>Alternative anchors for monetary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How </a:t>
            </a:r>
            <a:r>
              <a:rPr lang="en-US" dirty="0"/>
              <a:t>are EMs </a:t>
            </a:r>
            <a:r>
              <a:rPr lang="en-US" dirty="0" smtClean="0"/>
              <a:t>different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Advanced Economies?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9154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Monetary policy-maker has more need for credibility</a:t>
            </a:r>
            <a:endParaRPr lang="en-US" dirty="0"/>
          </a:p>
          <a:p>
            <a:pPr marL="400050" lvl="1" indent="0">
              <a:buNone/>
            </a:pPr>
            <a:r>
              <a:rPr lang="en-US" sz="2400" dirty="0" smtClean="0"/>
              <a:t>a) due to high-inflation histories, </a:t>
            </a:r>
          </a:p>
          <a:p>
            <a:pPr marL="400050" lvl="1" indent="0">
              <a:buNone/>
            </a:pPr>
            <a:r>
              <a:rPr lang="en-US" sz="2400" dirty="0" smtClean="0"/>
              <a:t>b) absence of credible institutions, </a:t>
            </a:r>
          </a:p>
          <a:p>
            <a:pPr marL="400050" lvl="1" indent="0">
              <a:buNone/>
            </a:pPr>
            <a:r>
              <a:rPr lang="en-US" sz="2400" dirty="0" smtClean="0"/>
              <a:t>c) or political pressure to monetize big budget deficits.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Economy is more exposed to supply shocks  </a:t>
            </a:r>
          </a:p>
          <a:p>
            <a:pPr marL="400050" lvl="1" indent="0">
              <a:buNone/>
            </a:pPr>
            <a:r>
              <a:rPr lang="en-US" sz="2400" dirty="0"/>
              <a:t>a) s</a:t>
            </a:r>
            <a:r>
              <a:rPr lang="en-US" sz="2400" dirty="0" smtClean="0"/>
              <a:t>uch as natural disasters,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b) </a:t>
            </a:r>
            <a:r>
              <a:rPr lang="en-US" sz="2400" dirty="0" smtClean="0"/>
              <a:t>other weather events,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c) s</a:t>
            </a:r>
            <a:r>
              <a:rPr lang="en-US" sz="2400" dirty="0" smtClean="0"/>
              <a:t>trikes and social  unrest,</a:t>
            </a:r>
          </a:p>
          <a:p>
            <a:pPr marL="400050" lvl="1" indent="0">
              <a:buNone/>
            </a:pPr>
            <a:r>
              <a:rPr lang="en-US" sz="2400" dirty="0" smtClean="0"/>
              <a:t>d) productivity shocks.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ore exposed to terms of trade shocks</a:t>
            </a:r>
          </a:p>
          <a:p>
            <a:pPr marL="400050" lvl="1" indent="0">
              <a:buNone/>
            </a:pPr>
            <a:r>
              <a:rPr lang="en-US" dirty="0"/>
              <a:t>b</a:t>
            </a:r>
            <a:r>
              <a:rPr lang="en-US" dirty="0" smtClean="0"/>
              <a:t>ecause country tends to be price-taker</a:t>
            </a:r>
            <a:endParaRPr lang="en-US" sz="2400" dirty="0" smtClean="0"/>
          </a:p>
          <a:p>
            <a:pPr marL="914400" lvl="1" indent="-514350">
              <a:buAutoNum type="alphaLcParenR"/>
            </a:pPr>
            <a:r>
              <a:rPr lang="en-US" sz="2400" dirty="0" smtClean="0"/>
              <a:t>Volatility in price of export commodity on  world markets</a:t>
            </a:r>
          </a:p>
          <a:p>
            <a:pPr marL="914400" lvl="1" indent="-514350">
              <a:buAutoNum type="alphaLcParenR"/>
            </a:pPr>
            <a:r>
              <a:rPr lang="en-US" sz="2400" dirty="0" smtClean="0"/>
              <a:t>Volatility in price of  imports like oil on world markets.</a:t>
            </a:r>
          </a:p>
          <a:p>
            <a:pPr marL="914400" lvl="1" indent="-514350"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35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058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28600" y="160338"/>
            <a:ext cx="8763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+mj-lt"/>
              </a:rPr>
              <a:t>Trade &amp; Supply </a:t>
            </a:r>
            <a:r>
              <a:rPr lang="en-US" altLang="en-US" sz="3200" dirty="0">
                <a:latin typeface="+mj-lt"/>
              </a:rPr>
              <a:t>Shocks are More Common </a:t>
            </a:r>
            <a:r>
              <a:rPr lang="en-US" altLang="en-US" sz="2800" dirty="0">
                <a:latin typeface="+mj-lt"/>
              </a:rPr>
              <a:t/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in Emerging Markets </a:t>
            </a:r>
            <a:r>
              <a:rPr lang="en-US" altLang="en-US" sz="2800" dirty="0" smtClean="0">
                <a:latin typeface="+mj-lt"/>
              </a:rPr>
              <a:t>&amp; </a:t>
            </a:r>
            <a:r>
              <a:rPr lang="en-US" altLang="en-US" sz="2800" dirty="0">
                <a:latin typeface="+mj-lt"/>
              </a:rPr>
              <a:t>Low-Income Countries</a:t>
            </a:r>
          </a:p>
        </p:txBody>
      </p:sp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1524000" y="6350457"/>
            <a:ext cx="5867400" cy="4308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ko-KR" sz="1200" dirty="0">
                <a:latin typeface="Calibri" pitchFamily="34" charset="0"/>
                <a:ea typeface="Gulim" pitchFamily="34" charset="-127"/>
              </a:rPr>
              <a:t>IMF SPRD &amp; World Bank PREM, 2011, </a:t>
            </a:r>
            <a:r>
              <a:rPr lang="en-US" altLang="ko-KR" sz="1000" dirty="0">
                <a:latin typeface="Calibri" pitchFamily="34" charset="0"/>
                <a:ea typeface="Gulim" pitchFamily="34" charset="-127"/>
              </a:rPr>
              <a:t>“Managing Volatility in Low-Income Countries: </a:t>
            </a:r>
            <a:br>
              <a:rPr lang="en-US" altLang="ko-KR" sz="1000" dirty="0">
                <a:latin typeface="Calibri" pitchFamily="34" charset="0"/>
                <a:ea typeface="Gulim" pitchFamily="34" charset="-127"/>
              </a:rPr>
            </a:br>
            <a:r>
              <a:rPr lang="en-US" altLang="ko-KR" sz="1000" dirty="0">
                <a:latin typeface="Calibri" pitchFamily="34" charset="0"/>
                <a:ea typeface="Gulim" pitchFamily="34" charset="-127"/>
              </a:rPr>
              <a:t>           The Role and Potential for Contingent Financial Instruments,” </a:t>
            </a:r>
            <a:r>
              <a:rPr lang="en-US" altLang="ko-KR" sz="800" dirty="0">
                <a:latin typeface="Calibri" pitchFamily="34" charset="0"/>
                <a:ea typeface="Gulim" pitchFamily="34" charset="-127"/>
              </a:rPr>
              <a:t>approved by </a:t>
            </a:r>
            <a:r>
              <a:rPr lang="en-US" altLang="ko-KR" sz="800" dirty="0" err="1">
                <a:latin typeface="Calibri" pitchFamily="34" charset="0"/>
                <a:ea typeface="Gulim" pitchFamily="34" charset="-127"/>
              </a:rPr>
              <a:t>R.Moghadam</a:t>
            </a:r>
            <a:r>
              <a:rPr lang="en-US" altLang="ko-KR" sz="800" dirty="0">
                <a:latin typeface="Calibri" pitchFamily="34" charset="0"/>
                <a:ea typeface="Gulim" pitchFamily="34" charset="-127"/>
              </a:rPr>
              <a:t> &amp; </a:t>
            </a:r>
            <a:r>
              <a:rPr lang="en-US" altLang="ko-KR" sz="800" dirty="0" err="1" smtClean="0">
                <a:latin typeface="Calibri" pitchFamily="34" charset="0"/>
                <a:ea typeface="Gulim" pitchFamily="34" charset="-127"/>
              </a:rPr>
              <a:t>O.Canuto</a:t>
            </a:r>
            <a:endParaRPr lang="en-US" altLang="ko-KR" sz="800" dirty="0">
              <a:ea typeface="Gulim" pitchFamily="34" charset="-127"/>
            </a:endParaRPr>
          </a:p>
        </p:txBody>
      </p:sp>
      <p:pic>
        <p:nvPicPr>
          <p:cNvPr id="5" name="Picture 5" descr="eruption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90" y="3007050"/>
            <a:ext cx="1295400" cy="103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03985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17765"/>
            <a:ext cx="1524000" cy="109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II. What is the desirable exchange rate regime?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ea typeface="Malgun Gothic"/>
                <a:cs typeface="Times New Roman"/>
              </a:rPr>
              <a:t>Very </a:t>
            </a:r>
            <a:r>
              <a:rPr lang="en-US" dirty="0">
                <a:ea typeface="Malgun Gothic"/>
                <a:cs typeface="Times New Roman"/>
              </a:rPr>
              <a:t>small, very open, economies will continue to want to fix their exchange rates, in most cases.</a:t>
            </a:r>
            <a:br>
              <a:rPr lang="en-US" dirty="0">
                <a:ea typeface="Malgun Gothic"/>
                <a:cs typeface="Times New Roman"/>
              </a:rPr>
            </a:br>
            <a:endParaRPr lang="en-US" sz="2800" dirty="0">
              <a:ea typeface="Malgun Gothic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Malgun Gothic"/>
                <a:cs typeface="Times New Roman"/>
              </a:rPr>
              <a:t>Most countries are in between, </a:t>
            </a:r>
            <a:endParaRPr lang="en-US" dirty="0" smtClean="0">
              <a:ea typeface="Malgun Gothic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a typeface="Malgun Gothic"/>
                <a:cs typeface="Times New Roman"/>
              </a:rPr>
              <a:t>particularly </a:t>
            </a:r>
            <a:r>
              <a:rPr lang="en-US" dirty="0">
                <a:ea typeface="Malgun Gothic"/>
                <a:cs typeface="Times New Roman"/>
              </a:rPr>
              <a:t>middle-sized middle-income </a:t>
            </a:r>
            <a:r>
              <a:rPr lang="en-US" dirty="0" smtClean="0">
                <a:ea typeface="Malgun Gothic"/>
                <a:cs typeface="Times New Roman"/>
              </a:rPr>
              <a:t>countries.</a:t>
            </a:r>
            <a:r>
              <a:rPr lang="en-US" dirty="0">
                <a:ea typeface="Malgun Gothic"/>
                <a:cs typeface="Times New Roman"/>
              </a:rPr>
              <a:t/>
            </a:r>
            <a:br>
              <a:rPr lang="en-US" dirty="0">
                <a:ea typeface="Malgun Gothic"/>
                <a:cs typeface="Times New Roman"/>
              </a:rPr>
            </a:br>
            <a:endParaRPr lang="en-US" sz="2000" dirty="0">
              <a:ea typeface="Malgun Gothic"/>
              <a:cs typeface="Times New Roman"/>
            </a:endParaRPr>
          </a:p>
          <a:p>
            <a:r>
              <a:rPr lang="en-US" dirty="0">
                <a:ea typeface="Malgun Gothic"/>
                <a:cs typeface="Times New Roman"/>
              </a:rPr>
              <a:t>Most of these countries should have intermediate exchange rate regimes, </a:t>
            </a:r>
            <a:endParaRPr lang="en-US" dirty="0" smtClean="0">
              <a:ea typeface="Malgun Gothic"/>
              <a:cs typeface="Times New Roman"/>
            </a:endParaRPr>
          </a:p>
          <a:p>
            <a:pPr lvl="1"/>
            <a:r>
              <a:rPr lang="en-US" dirty="0" smtClean="0">
                <a:ea typeface="Malgun Gothic"/>
                <a:cs typeface="Times New Roman"/>
              </a:rPr>
              <a:t>neither </a:t>
            </a:r>
            <a:r>
              <a:rPr lang="en-US" dirty="0">
                <a:ea typeface="Malgun Gothic"/>
                <a:cs typeface="Times New Roman"/>
              </a:rPr>
              <a:t>firm fixing nor free floating.  </a:t>
            </a:r>
            <a:endParaRPr lang="en-US" dirty="0" smtClean="0">
              <a:ea typeface="Malgun Gothic"/>
              <a:cs typeface="Times New Roman"/>
            </a:endParaRPr>
          </a:p>
          <a:p>
            <a:pPr lvl="1"/>
            <a:r>
              <a:rPr lang="en-US" dirty="0" smtClean="0">
                <a:ea typeface="Malgun Gothic"/>
                <a:cs typeface="Times New Roman"/>
              </a:rPr>
              <a:t>They include band &amp; </a:t>
            </a:r>
            <a:r>
              <a:rPr lang="en-US" dirty="0">
                <a:ea typeface="Malgun Gothic"/>
                <a:cs typeface="Times New Roman"/>
              </a:rPr>
              <a:t>b</a:t>
            </a:r>
            <a:r>
              <a:rPr lang="en-US" dirty="0" smtClean="0">
                <a:ea typeface="Malgun Gothic"/>
                <a:cs typeface="Times New Roman"/>
              </a:rPr>
              <a:t>asket </a:t>
            </a:r>
            <a:r>
              <a:rPr lang="en-US" dirty="0">
                <a:ea typeface="Malgun Gothic"/>
                <a:cs typeface="Times New Roman"/>
              </a:rPr>
              <a:t>arrangements.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Distribution of EM exchange rate regimes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939605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Atish</a:t>
            </a:r>
            <a:r>
              <a:rPr lang="en-US" sz="1600" i="1" dirty="0" smtClean="0"/>
              <a:t> Ghosh, Jonathan </a:t>
            </a:r>
            <a:r>
              <a:rPr lang="en-US" sz="1600" i="1" dirty="0" err="1" smtClean="0"/>
              <a:t>Ostry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Mahvash</a:t>
            </a:r>
            <a:r>
              <a:rPr lang="en-US" sz="1600" i="1" dirty="0" smtClean="0"/>
              <a:t>  Qureshi, 2013, </a:t>
            </a:r>
            <a:r>
              <a:rPr lang="en-US" sz="1200" i="1" dirty="0" smtClean="0"/>
              <a:t>“Exchange </a:t>
            </a:r>
            <a:r>
              <a:rPr lang="en-US" sz="1200" i="1" dirty="0"/>
              <a:t>Rate Management and Crisis </a:t>
            </a:r>
            <a:r>
              <a:rPr lang="en-US" sz="1200" i="1" dirty="0" smtClean="0"/>
              <a:t>Susceptibility</a:t>
            </a:r>
            <a:r>
              <a:rPr lang="en-US" sz="1200" i="1" dirty="0"/>
              <a:t>: A </a:t>
            </a:r>
            <a:r>
              <a:rPr lang="en-US" sz="1200" i="1" dirty="0" smtClean="0"/>
              <a:t>Reassessment,” </a:t>
            </a:r>
            <a:br>
              <a:rPr lang="en-US" sz="1200" i="1" dirty="0" smtClean="0"/>
            </a:br>
            <a:r>
              <a:rPr lang="en-US" sz="1200" dirty="0" smtClean="0"/>
              <a:t>IMF ARC , Nov..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6553200" cy="5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685800"/>
            <a:ext cx="8153400" cy="779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100" dirty="0" smtClean="0"/>
              <a:t>The big rise is in the “managed float” category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5765804" y="2438400"/>
            <a:ext cx="72968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0" dirty="0" smtClean="0"/>
              <a:t>}</a:t>
            </a:r>
            <a:endParaRPr lang="en-US" sz="135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447800"/>
            <a:ext cx="2209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Distribution of Exchange Rate Regimes in Emerging Markets, 1980-2011</a:t>
            </a:r>
          </a:p>
          <a:p>
            <a:r>
              <a:rPr lang="en-US" sz="2000" dirty="0" smtClean="0"/>
              <a:t>(percent of total)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46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ea typeface="Malgun Gothic"/>
                <a:cs typeface="Times New Roman"/>
              </a:rPr>
              <a:t>So I reject the Corners Hypothesis.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6019800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5500" dirty="0" smtClean="0">
                <a:ea typeface="Malgun Gothic"/>
                <a:cs typeface="Times New Roman"/>
              </a:rPr>
              <a:t>But Stan Fischer</a:t>
            </a:r>
            <a:r>
              <a:rPr lang="en-US" sz="4600" dirty="0" smtClean="0">
                <a:ea typeface="Malgun Gothic"/>
                <a:cs typeface="Times New Roman"/>
              </a:rPr>
              <a:t> </a:t>
            </a:r>
            <a:r>
              <a:rPr lang="en-US" sz="5100" dirty="0" smtClean="0">
                <a:ea typeface="Malgun Gothic"/>
                <a:cs typeface="Times New Roman"/>
              </a:rPr>
              <a:t>has </a:t>
            </a:r>
            <a:r>
              <a:rPr lang="en-US" sz="5100" dirty="0">
                <a:ea typeface="Malgun Gothic"/>
                <a:cs typeface="Times New Roman"/>
              </a:rPr>
              <a:t>a good point: giving speculators </a:t>
            </a:r>
            <a:r>
              <a:rPr lang="en-US" sz="5100" dirty="0" smtClean="0">
                <a:ea typeface="Malgun Gothic"/>
                <a:cs typeface="Times New Roman"/>
              </a:rPr>
              <a:t/>
            </a:r>
            <a:br>
              <a:rPr lang="en-US" sz="5100" dirty="0" smtClean="0">
                <a:ea typeface="Malgun Gothic"/>
                <a:cs typeface="Times New Roman"/>
              </a:rPr>
            </a:br>
            <a:r>
              <a:rPr lang="en-US" sz="5100" dirty="0" smtClean="0">
                <a:ea typeface="Malgun Gothic"/>
                <a:cs typeface="Times New Roman"/>
              </a:rPr>
              <a:t>a </a:t>
            </a:r>
            <a:r>
              <a:rPr lang="en-US" sz="5100" dirty="0">
                <a:ea typeface="Malgun Gothic"/>
                <a:cs typeface="Times New Roman"/>
              </a:rPr>
              <a:t>target </a:t>
            </a:r>
            <a:r>
              <a:rPr lang="en-US" sz="5100" dirty="0" smtClean="0">
                <a:ea typeface="Malgun Gothic"/>
                <a:cs typeface="Times New Roman"/>
              </a:rPr>
              <a:t>to </a:t>
            </a:r>
            <a:r>
              <a:rPr lang="en-US" sz="5100" dirty="0">
                <a:ea typeface="Malgun Gothic"/>
                <a:cs typeface="Times New Roman"/>
              </a:rPr>
              <a:t>shoot </a:t>
            </a:r>
            <a:r>
              <a:rPr lang="en-US" sz="5100" dirty="0" smtClean="0">
                <a:ea typeface="Malgun Gothic"/>
                <a:cs typeface="Times New Roman"/>
              </a:rPr>
              <a:t>at </a:t>
            </a:r>
            <a:r>
              <a:rPr lang="en-US" sz="5100" dirty="0">
                <a:ea typeface="Malgun Gothic"/>
                <a:cs typeface="Times New Roman"/>
              </a:rPr>
              <a:t>is often a losing </a:t>
            </a:r>
            <a:r>
              <a:rPr lang="en-US" sz="5100" dirty="0" smtClean="0">
                <a:ea typeface="Malgun Gothic"/>
                <a:cs typeface="Times New Roman"/>
              </a:rPr>
              <a:t>proposition </a:t>
            </a:r>
            <a:r>
              <a:rPr lang="en-US" sz="4200" dirty="0" smtClean="0">
                <a:ea typeface="Malgun Gothic"/>
                <a:cs typeface="Times New Roman"/>
              </a:rPr>
              <a:t>(“disastrous”),</a:t>
            </a:r>
          </a:p>
          <a:p>
            <a:pPr lvl="2"/>
            <a:r>
              <a:rPr lang="en-US" sz="5100" dirty="0" smtClean="0">
                <a:ea typeface="Malgun Gothic"/>
                <a:cs typeface="Times New Roman"/>
              </a:rPr>
              <a:t>such </a:t>
            </a:r>
            <a:r>
              <a:rPr lang="en-US" sz="5100" dirty="0">
                <a:ea typeface="Malgun Gothic"/>
                <a:cs typeface="Times New Roman"/>
              </a:rPr>
              <a:t>as the boundary of a declared </a:t>
            </a:r>
            <a:r>
              <a:rPr lang="en-US" sz="5100" dirty="0" smtClean="0">
                <a:ea typeface="Malgun Gothic"/>
                <a:cs typeface="Times New Roman"/>
              </a:rPr>
              <a:t>band. </a:t>
            </a:r>
            <a:r>
              <a:rPr lang="en-US" sz="4800" dirty="0" smtClean="0">
                <a:ea typeface="Malgun Gothic"/>
                <a:cs typeface="Times New Roman"/>
              </a:rPr>
              <a:t> </a:t>
            </a:r>
            <a:r>
              <a:rPr lang="en-US" sz="4200" dirty="0">
                <a:ea typeface="Malgun Gothic"/>
                <a:cs typeface="Times New Roman"/>
              </a:rPr>
              <a:t/>
            </a:r>
            <a:br>
              <a:rPr lang="en-US" sz="4200" dirty="0">
                <a:ea typeface="Malgun Gothic"/>
                <a:cs typeface="Times New Roman"/>
              </a:rPr>
            </a:br>
            <a:endParaRPr lang="en-US" sz="4200" dirty="0" smtClean="0">
              <a:ea typeface="Malgun Gothic"/>
              <a:cs typeface="Times New Roman"/>
            </a:endParaRPr>
          </a:p>
          <a:p>
            <a:r>
              <a:rPr lang="en-US" sz="5500" dirty="0">
                <a:ea typeface="Malgun Gothic"/>
                <a:cs typeface="Times New Roman"/>
              </a:rPr>
              <a:t>A</a:t>
            </a:r>
            <a:r>
              <a:rPr lang="en-US" sz="5500" dirty="0" smtClean="0">
                <a:ea typeface="Malgun Gothic"/>
                <a:cs typeface="Times New Roman"/>
              </a:rPr>
              <a:t> </a:t>
            </a:r>
            <a:r>
              <a:rPr lang="en-US" sz="5500" dirty="0">
                <a:ea typeface="Malgun Gothic"/>
                <a:cs typeface="Times New Roman"/>
              </a:rPr>
              <a:t>particular intermediate </a:t>
            </a:r>
            <a:r>
              <a:rPr lang="en-US" sz="5500" dirty="0" smtClean="0">
                <a:ea typeface="Malgun Gothic"/>
                <a:cs typeface="Times New Roman"/>
              </a:rPr>
              <a:t>regime could be useful, </a:t>
            </a:r>
            <a:br>
              <a:rPr lang="en-US" sz="5500" dirty="0" smtClean="0">
                <a:ea typeface="Malgun Gothic"/>
                <a:cs typeface="Times New Roman"/>
              </a:rPr>
            </a:br>
            <a:r>
              <a:rPr lang="en-US" sz="5500" dirty="0" smtClean="0">
                <a:ea typeface="Malgun Gothic"/>
                <a:cs typeface="Times New Roman"/>
              </a:rPr>
              <a:t>a </a:t>
            </a:r>
            <a:r>
              <a:rPr lang="en-US" sz="5500" dirty="0">
                <a:ea typeface="Malgun Gothic"/>
                <a:cs typeface="Times New Roman"/>
              </a:rPr>
              <a:t>systematic sort of managed floating:  </a:t>
            </a:r>
            <a:r>
              <a:rPr lang="en-US" sz="1300" dirty="0" smtClean="0">
                <a:ea typeface="Malgun Gothic"/>
                <a:cs typeface="Times New Roman"/>
              </a:rPr>
              <a:t/>
            </a:r>
            <a:br>
              <a:rPr lang="en-US" sz="1300" dirty="0" smtClean="0">
                <a:ea typeface="Malgun Gothic"/>
                <a:cs typeface="Times New Roman"/>
              </a:rPr>
            </a:br>
            <a:endParaRPr lang="en-US" sz="1300" dirty="0" smtClean="0">
              <a:ea typeface="Malgun Gothic"/>
              <a:cs typeface="Times New Roman"/>
            </a:endParaRPr>
          </a:p>
          <a:p>
            <a:r>
              <a:rPr lang="en-US" sz="5300" dirty="0" smtClean="0">
                <a:ea typeface="Malgun Gothic"/>
                <a:cs typeface="Times New Roman"/>
              </a:rPr>
              <a:t>A </a:t>
            </a:r>
            <a:r>
              <a:rPr lang="en-US" sz="5300" dirty="0">
                <a:ea typeface="Malgun Gothic"/>
                <a:cs typeface="Times New Roman"/>
              </a:rPr>
              <a:t>rule could say that for every 1% </a:t>
            </a:r>
            <a:r>
              <a:rPr lang="en-US" sz="5300" dirty="0" smtClean="0">
                <a:ea typeface="Malgun Gothic"/>
                <a:cs typeface="Times New Roman"/>
              </a:rPr>
              <a:t>of Exchange </a:t>
            </a:r>
            <a:r>
              <a:rPr lang="en-US" sz="5300" dirty="0">
                <a:ea typeface="Malgun Gothic"/>
                <a:cs typeface="Times New Roman"/>
              </a:rPr>
              <a:t>Market Pressure, </a:t>
            </a:r>
            <a:r>
              <a:rPr lang="en-US" sz="5300" dirty="0" smtClean="0">
                <a:ea typeface="Malgun Gothic"/>
                <a:cs typeface="Times New Roman"/>
              </a:rPr>
              <a:t/>
            </a:r>
            <a:br>
              <a:rPr lang="en-US" sz="5300" dirty="0" smtClean="0">
                <a:ea typeface="Malgun Gothic"/>
                <a:cs typeface="Times New Roman"/>
              </a:rPr>
            </a:br>
            <a:r>
              <a:rPr lang="en-US" sz="5300" dirty="0" smtClean="0">
                <a:ea typeface="Malgun Gothic"/>
                <a:cs typeface="Times New Roman"/>
              </a:rPr>
              <a:t>the </a:t>
            </a:r>
            <a:r>
              <a:rPr lang="en-US" sz="5300" dirty="0">
                <a:ea typeface="Malgun Gothic"/>
                <a:cs typeface="Times New Roman"/>
              </a:rPr>
              <a:t>central bank takes </a:t>
            </a:r>
            <a:r>
              <a:rPr lang="en-US" sz="5300" i="1" dirty="0">
                <a:ea typeface="Malgun Gothic"/>
                <a:cs typeface="Times New Roman"/>
              </a:rPr>
              <a:t>x</a:t>
            </a:r>
            <a:r>
              <a:rPr lang="en-US" sz="5300" dirty="0">
                <a:ea typeface="Malgun Gothic"/>
                <a:cs typeface="Times New Roman"/>
              </a:rPr>
              <a:t> % </a:t>
            </a:r>
            <a:r>
              <a:rPr lang="en-US" sz="5300" dirty="0" smtClean="0">
                <a:ea typeface="Malgun Gothic"/>
                <a:cs typeface="Times New Roman"/>
              </a:rPr>
              <a:t>as </a:t>
            </a:r>
            <a:r>
              <a:rPr lang="en-US" sz="5300" dirty="0">
                <a:ea typeface="Malgun Gothic"/>
                <a:cs typeface="Times New Roman"/>
              </a:rPr>
              <a:t>an appreciation of the currency </a:t>
            </a:r>
            <a:r>
              <a:rPr lang="en-US" sz="5300" dirty="0" smtClean="0">
                <a:ea typeface="Malgun Gothic"/>
                <a:cs typeface="Times New Roman"/>
              </a:rPr>
              <a:t/>
            </a:r>
            <a:br>
              <a:rPr lang="en-US" sz="5300" dirty="0" smtClean="0">
                <a:ea typeface="Malgun Gothic"/>
                <a:cs typeface="Times New Roman"/>
              </a:rPr>
            </a:br>
            <a:r>
              <a:rPr lang="en-US" sz="5300" dirty="0" smtClean="0">
                <a:ea typeface="Malgun Gothic"/>
                <a:cs typeface="Times New Roman"/>
              </a:rPr>
              <a:t>and </a:t>
            </a:r>
            <a:r>
              <a:rPr lang="en-US" sz="5300" dirty="0">
                <a:ea typeface="Malgun Gothic"/>
                <a:cs typeface="Times New Roman"/>
              </a:rPr>
              <a:t>(1-</a:t>
            </a:r>
            <a:r>
              <a:rPr lang="en-US" sz="5300" i="1" dirty="0">
                <a:ea typeface="Malgun Gothic"/>
                <a:cs typeface="Times New Roman"/>
              </a:rPr>
              <a:t>x</a:t>
            </a:r>
            <a:r>
              <a:rPr lang="en-US" sz="5300" dirty="0">
                <a:ea typeface="Malgun Gothic"/>
                <a:cs typeface="Times New Roman"/>
              </a:rPr>
              <a:t>) % as an increase in reserves </a:t>
            </a:r>
            <a:r>
              <a:rPr lang="en-US" dirty="0">
                <a:ea typeface="Malgun Gothic"/>
                <a:cs typeface="Times New Roman"/>
              </a:rPr>
              <a:t>(relative to the monetary base).  </a:t>
            </a:r>
            <a:r>
              <a:rPr lang="en-US" sz="1700" dirty="0" smtClean="0">
                <a:ea typeface="Malgun Gothic"/>
                <a:cs typeface="Times New Roman"/>
              </a:rPr>
              <a:t/>
            </a:r>
            <a:br>
              <a:rPr lang="en-US" sz="1700" dirty="0" smtClean="0">
                <a:ea typeface="Malgun Gothic"/>
                <a:cs typeface="Times New Roman"/>
              </a:rPr>
            </a:br>
            <a:endParaRPr lang="en-US" sz="1700" dirty="0" smtClean="0">
              <a:ea typeface="Malgun Gothic"/>
              <a:cs typeface="Times New Roman"/>
            </a:endParaRPr>
          </a:p>
          <a:p>
            <a:pPr lvl="1"/>
            <a:r>
              <a:rPr lang="en-US" sz="4800" dirty="0" smtClean="0">
                <a:ea typeface="Malgun Gothic"/>
                <a:cs typeface="Times New Roman"/>
              </a:rPr>
              <a:t>This arrangement, </a:t>
            </a:r>
            <a:r>
              <a:rPr lang="en-US" sz="4800" dirty="0" err="1" smtClean="0">
                <a:ea typeface="Malgun Gothic"/>
                <a:cs typeface="Times New Roman"/>
              </a:rPr>
              <a:t>tho</a:t>
            </a:r>
            <a:r>
              <a:rPr lang="en-US" sz="4800" dirty="0" smtClean="0">
                <a:ea typeface="Malgun Gothic"/>
                <a:cs typeface="Times New Roman"/>
              </a:rPr>
              <a:t> rather </a:t>
            </a:r>
            <a:r>
              <a:rPr lang="en-US" sz="4800" dirty="0">
                <a:ea typeface="Malgun Gothic"/>
                <a:cs typeface="Times New Roman"/>
              </a:rPr>
              <a:t>obvious, </a:t>
            </a:r>
            <a:r>
              <a:rPr lang="en-US" sz="4800" dirty="0" smtClean="0">
                <a:ea typeface="Malgun Gothic"/>
                <a:cs typeface="Times New Roman"/>
              </a:rPr>
              <a:t>has </a:t>
            </a:r>
            <a:r>
              <a:rPr lang="en-US" sz="4800" dirty="0">
                <a:ea typeface="Malgun Gothic"/>
                <a:cs typeface="Times New Roman"/>
              </a:rPr>
              <a:t>seldom been formalized</a:t>
            </a:r>
            <a:r>
              <a:rPr lang="en-US" sz="4800" dirty="0" smtClean="0">
                <a:ea typeface="Malgun Gothic"/>
                <a:cs typeface="Times New Roman"/>
              </a:rPr>
              <a:t>.</a:t>
            </a:r>
          </a:p>
          <a:p>
            <a:pPr lvl="1"/>
            <a:r>
              <a:rPr lang="en-US" sz="5100" dirty="0" smtClean="0">
                <a:ea typeface="Malgun Gothic"/>
                <a:cs typeface="Times New Roman"/>
              </a:rPr>
              <a:t>The </a:t>
            </a:r>
            <a:r>
              <a:rPr lang="en-US" sz="5100" dirty="0">
                <a:ea typeface="Malgun Gothic"/>
                <a:cs typeface="Times New Roman"/>
              </a:rPr>
              <a:t>parameter </a:t>
            </a:r>
            <a:r>
              <a:rPr lang="en-US" sz="5100" i="1" dirty="0">
                <a:ea typeface="Malgun Gothic"/>
                <a:cs typeface="Times New Roman"/>
              </a:rPr>
              <a:t>x</a:t>
            </a:r>
            <a:r>
              <a:rPr lang="en-US" sz="5100" dirty="0">
                <a:ea typeface="Malgun Gothic"/>
                <a:cs typeface="Times New Roman"/>
              </a:rPr>
              <a:t> calibrates </a:t>
            </a:r>
            <a:r>
              <a:rPr lang="en-US" sz="5100" dirty="0" smtClean="0">
                <a:ea typeface="Malgun Gothic"/>
                <a:cs typeface="Times New Roman"/>
              </a:rPr>
              <a:t>exchange </a:t>
            </a:r>
            <a:r>
              <a:rPr lang="en-US" sz="5100" dirty="0">
                <a:ea typeface="Malgun Gothic"/>
                <a:cs typeface="Times New Roman"/>
              </a:rPr>
              <a:t>rate flexibility, </a:t>
            </a:r>
            <a:endParaRPr lang="en-US" sz="5100" dirty="0" smtClean="0">
              <a:ea typeface="Malgun Gothic"/>
              <a:cs typeface="Times New Roman"/>
            </a:endParaRPr>
          </a:p>
          <a:p>
            <a:pPr lvl="2"/>
            <a:r>
              <a:rPr lang="en-US" sz="4600" dirty="0" smtClean="0">
                <a:ea typeface="Malgun Gothic"/>
                <a:cs typeface="Times New Roman"/>
              </a:rPr>
              <a:t>and </a:t>
            </a:r>
            <a:r>
              <a:rPr lang="en-US" sz="4600" dirty="0">
                <a:ea typeface="Malgun Gothic"/>
                <a:cs typeface="Times New Roman"/>
              </a:rPr>
              <a:t>can range from 0 (fixing) to close to 1 (full flexibility</a:t>
            </a:r>
            <a:r>
              <a:rPr lang="en-US" sz="4600" dirty="0" smtClean="0">
                <a:ea typeface="Malgun Gothic"/>
                <a:cs typeface="Times New Roman"/>
              </a:rPr>
              <a:t>).</a:t>
            </a:r>
          </a:p>
          <a:p>
            <a:pPr lvl="1"/>
            <a:r>
              <a:rPr lang="en-US" sz="5100" dirty="0" smtClean="0">
                <a:ea typeface="Malgun Gothic"/>
                <a:cs typeface="Times New Roman"/>
              </a:rPr>
              <a:t>Thus one </a:t>
            </a:r>
            <a:r>
              <a:rPr lang="en-US" sz="5100" dirty="0">
                <a:ea typeface="Malgun Gothic"/>
                <a:cs typeface="Times New Roman"/>
              </a:rPr>
              <a:t>can have </a:t>
            </a:r>
            <a:r>
              <a:rPr lang="en-US" sz="5100" dirty="0" smtClean="0">
                <a:ea typeface="Malgun Gothic"/>
                <a:cs typeface="Times New Roman"/>
              </a:rPr>
              <a:t>½ monetary independence </a:t>
            </a:r>
            <a:br>
              <a:rPr lang="en-US" sz="5100" dirty="0" smtClean="0">
                <a:ea typeface="Malgun Gothic"/>
                <a:cs typeface="Times New Roman"/>
              </a:rPr>
            </a:br>
            <a:r>
              <a:rPr lang="en-US" sz="5100" dirty="0" smtClean="0">
                <a:ea typeface="Malgun Gothic"/>
                <a:cs typeface="Times New Roman"/>
              </a:rPr>
              <a:t>                               + ½ exchange rate stability</a:t>
            </a:r>
            <a:r>
              <a:rPr lang="en-US" sz="5100" dirty="0">
                <a:ea typeface="Malgun Gothic"/>
                <a:cs typeface="Times New Roman"/>
              </a:rPr>
              <a:t>.  </a:t>
            </a:r>
          </a:p>
        </p:txBody>
      </p:sp>
      <p:pic>
        <p:nvPicPr>
          <p:cNvPr id="4" name="Picture 4" descr="j03342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56" y="457200"/>
            <a:ext cx="107494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1062</Words>
  <Application>Microsoft Office PowerPoint</Application>
  <PresentationFormat>On-screen Show (4:3)</PresentationFormat>
  <Paragraphs>251</Paragraphs>
  <Slides>39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Monetary Regimes  For Emerging Markets</vt:lpstr>
      <vt:lpstr>Instruments &amp; Goals</vt:lpstr>
      <vt:lpstr>Macro-prudential regulation</vt:lpstr>
      <vt:lpstr>The Choice of Monetary Regimes  for Emerging Markets</vt:lpstr>
      <vt:lpstr>I. How are EMs different from Advanced Economies?</vt:lpstr>
      <vt:lpstr>PowerPoint Presentation</vt:lpstr>
      <vt:lpstr>II. What is the desirable exchange rate regime?</vt:lpstr>
      <vt:lpstr>Distribution of EM exchange rate regimes</vt:lpstr>
      <vt:lpstr>So I reject the Corners Hypothesis.   </vt:lpstr>
      <vt:lpstr>Systematic managed floating</vt:lpstr>
      <vt:lpstr>Systematic managed float (“leaning against the wind”):</vt:lpstr>
      <vt:lpstr>Korea &amp; Singapore took them mostly in the form of reserves,</vt:lpstr>
      <vt:lpstr>Renewed inflows in 2010 in Latin America </vt:lpstr>
      <vt:lpstr>III: If the exchange rate is not to be  the anchor for monetary policy, what is? </vt:lpstr>
      <vt:lpstr>Nominal GDP Targeting</vt:lpstr>
      <vt:lpstr>PowerPoint Presentation</vt:lpstr>
      <vt:lpstr>Last point: NGDPT for EMs</vt:lpstr>
      <vt:lpstr>PowerPoint Presentation</vt:lpstr>
      <vt:lpstr>Appendices</vt:lpstr>
      <vt:lpstr>3 waves of capital flows to Emerging Markets:</vt:lpstr>
      <vt:lpstr>The Joseph cycle</vt:lpstr>
      <vt:lpstr>Biblical cycle, cont.</vt:lpstr>
      <vt:lpstr> Biblical cycle, cont.</vt:lpstr>
      <vt:lpstr>When implicit volatility is high (↓ in graph), capital flows to EMs fall: “Risk off” (e.g., 2009 GFC)</vt:lpstr>
      <vt:lpstr>The role of US monetary policy</vt:lpstr>
      <vt:lpstr>The relationship between the Fed’s interest rate and EM capital flows does not always hold.</vt:lpstr>
      <vt:lpstr>After Fed “taper talk” in May 2013, capital flows to Emerging Markets reversed again.</vt:lpstr>
      <vt:lpstr>PowerPoint Presentation</vt:lpstr>
      <vt:lpstr>Global investors required higher interest rates from EMs after May 2013</vt:lpstr>
      <vt:lpstr>Which EM countries are hit the hardest?</vt:lpstr>
      <vt:lpstr>The variables that show up as the strongest predictors of country crises in the past are: </vt:lpstr>
      <vt:lpstr>Many EM countries learned lessons  from the crises of the 1990s,  which better-prepared them to withstand  the Global  Financial  Crisis of 2008-09</vt:lpstr>
      <vt:lpstr>Foreign exchange reserves are useful</vt:lpstr>
      <vt:lpstr>Best and Worst Performing Countries  in Global Financial Crisis of 2008-09-- F&amp;S (2010), Appendix 4</vt:lpstr>
      <vt:lpstr>Which EM countries were hit the hardest by the  “taper tantrum” of  May-June 2013?</vt:lpstr>
      <vt:lpstr>Current account deficits opened up among the “Fragile Five” after 2005</vt:lpstr>
      <vt:lpstr>Countries with current account deficits were hit in June 2013.</vt:lpstr>
      <vt:lpstr>Countries with high inflation rates were also hit in the year since May 2013.</vt:lpstr>
      <vt:lpstr>Conclusion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133</cp:revision>
  <cp:lastPrinted>2014-05-07T19:38:58Z</cp:lastPrinted>
  <dcterms:created xsi:type="dcterms:W3CDTF">2014-05-05T23:55:30Z</dcterms:created>
  <dcterms:modified xsi:type="dcterms:W3CDTF">2014-06-14T13:16:24Z</dcterms:modified>
</cp:coreProperties>
</file>