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2.xml" ContentType="application/vnd.openxmlformats-officedocument.drawingml.chart+xml"/>
  <Override PartName="/ppt/notesSlides/notesSlide12.xml" ContentType="application/vnd.openxmlformats-officedocument.presentationml.notesSlide+xml"/>
  <Override PartName="/ppt/charts/chart3.xml" ContentType="application/vnd.openxmlformats-officedocument.drawingml.chart+xml"/>
  <Override PartName="/ppt/notesSlides/notesSlide13.xml" ContentType="application/vnd.openxmlformats-officedocument.presentationml.notesSlide+xml"/>
  <Override PartName="/ppt/charts/chart4.xml" ContentType="application/vnd.openxmlformats-officedocument.drawingml.chart+xml"/>
  <Override PartName="/ppt/notesSlides/notesSlide14.xml" ContentType="application/vnd.openxmlformats-officedocument.presentationml.notesSlide+xml"/>
  <Override PartName="/ppt/charts/chart5.xml" ContentType="application/vnd.openxmlformats-officedocument.drawingml.char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charts/chart6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300" r:id="rId2"/>
    <p:sldId id="393" r:id="rId3"/>
    <p:sldId id="368" r:id="rId4"/>
    <p:sldId id="369" r:id="rId5"/>
    <p:sldId id="371" r:id="rId6"/>
    <p:sldId id="301" r:id="rId7"/>
    <p:sldId id="372" r:id="rId8"/>
    <p:sldId id="395" r:id="rId9"/>
    <p:sldId id="399" r:id="rId10"/>
    <p:sldId id="391" r:id="rId11"/>
    <p:sldId id="387" r:id="rId12"/>
    <p:sldId id="329" r:id="rId13"/>
    <p:sldId id="330" r:id="rId14"/>
    <p:sldId id="383" r:id="rId15"/>
    <p:sldId id="380" r:id="rId16"/>
    <p:sldId id="397" r:id="rId17"/>
    <p:sldId id="376" r:id="rId18"/>
    <p:sldId id="350" r:id="rId19"/>
    <p:sldId id="401" r:id="rId20"/>
    <p:sldId id="375" r:id="rId21"/>
    <p:sldId id="400" r:id="rId22"/>
    <p:sldId id="402" r:id="rId23"/>
    <p:sldId id="381" r:id="rId24"/>
    <p:sldId id="398" r:id="rId25"/>
    <p:sldId id="347" r:id="rId26"/>
    <p:sldId id="394" r:id="rId27"/>
    <p:sldId id="328" r:id="rId28"/>
    <p:sldId id="390" r:id="rId29"/>
    <p:sldId id="388" r:id="rId30"/>
    <p:sldId id="389" r:id="rId31"/>
    <p:sldId id="357" r:id="rId32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seamans" initials="r" lastIdx="6" clrIdx="0">
    <p:extLst>
      <p:ext uri="{19B8F6BF-5375-455C-9EA6-DF929625EA0E}">
        <p15:presenceInfo xmlns:p15="http://schemas.microsoft.com/office/powerpoint/2012/main" userId="S-1-5-21-812479369-3693897047-3537285235-11422" providerId="AD"/>
      </p:ext>
    </p:extLst>
  </p:cmAuthor>
  <p:cmAuthor id="2" name="rseamans" initials="r [2]" lastIdx="1" clrIdx="1">
    <p:extLst>
      <p:ext uri="{19B8F6BF-5375-455C-9EA6-DF929625EA0E}">
        <p15:presenceInfo xmlns:p15="http://schemas.microsoft.com/office/powerpoint/2012/main" userId="rseaman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59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191" autoAdjust="0"/>
    <p:restoredTop sz="78853" autoAdjust="0"/>
  </p:normalViewPr>
  <p:slideViewPr>
    <p:cSldViewPr snapToGrid="0">
      <p:cViewPr varScale="1">
        <p:scale>
          <a:sx n="86" d="100"/>
          <a:sy n="86" d="100"/>
        </p:scale>
        <p:origin x="492" y="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76" d="100"/>
          <a:sy n="76" d="100"/>
        </p:scale>
        <p:origin x="265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aphamartins11\Dropbox\NYU\Robots\New%20Survey%20Data\Slides%20AEA%202019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aphamartins11\Dropbox\NYU\Robots\New%20Survey%20Data\Slides%20AEA%202019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aphamartins11\Dropbox\NYU\Robots\New%20Survey%20Data\Slides%20AEA%202019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aphamartins11\Dropbox\NYU\Robots\New%20Survey%20Data\Slides%20AEA%202019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aphamartins11\Dropbox\NYU\Robots\New%20Survey%20Data\Slides%20AEA%202019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seamans\Dropbox\robotics\helper%20robot%20survey\data\Prag_prod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v>2011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'IT reducing the need for skill'!$B$3:$G$3</c:f>
              <c:strCache>
                <c:ptCount val="5"/>
                <c:pt idx="0">
                  <c:v>1-Strong Complements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5-Strong Substitutes</c:v>
                </c:pt>
              </c:strCache>
              <c:extLst xmlns:c16r2="http://schemas.microsoft.com/office/drawing/2015/06/chart"/>
            </c:strRef>
          </c:cat>
          <c:val>
            <c:numRef>
              <c:f>'IT reducing the need for skill'!$B$4:$G$4</c:f>
              <c:numCache>
                <c:formatCode>0%</c:formatCode>
                <c:ptCount val="5"/>
                <c:pt idx="0">
                  <c:v>0.29000000000000026</c:v>
                </c:pt>
                <c:pt idx="1">
                  <c:v>0.35000000000000026</c:v>
                </c:pt>
                <c:pt idx="2">
                  <c:v>0.21000000000000013</c:v>
                </c:pt>
                <c:pt idx="3">
                  <c:v>0.11</c:v>
                </c:pt>
                <c:pt idx="4">
                  <c:v>4.0000000000000022E-2</c:v>
                </c:pt>
              </c:numCache>
              <c:extLst xmlns:c16r2="http://schemas.microsoft.com/office/drawing/2015/06/chart"/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A70-4982-BC80-767477065D46}"/>
            </c:ext>
          </c:extLst>
        </c:ser>
        <c:ser>
          <c:idx val="1"/>
          <c:order val="1"/>
          <c:tx>
            <c:v>2018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'IT reducing the need for skill'!$B$3:$G$3</c:f>
              <c:strCache>
                <c:ptCount val="5"/>
                <c:pt idx="0">
                  <c:v>1-Strong Complements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5-Strong Substitutes</c:v>
                </c:pt>
              </c:strCache>
              <c:extLst xmlns:c16r2="http://schemas.microsoft.com/office/drawing/2015/06/chart"/>
            </c:strRef>
          </c:cat>
          <c:val>
            <c:numRef>
              <c:f>'IT reducing the need for skill'!$B$5:$G$5</c:f>
              <c:numCache>
                <c:formatCode>0%</c:formatCode>
                <c:ptCount val="5"/>
                <c:pt idx="0">
                  <c:v>0.28000000000000008</c:v>
                </c:pt>
                <c:pt idx="1">
                  <c:v>0.39000000000000035</c:v>
                </c:pt>
                <c:pt idx="2">
                  <c:v>0.19</c:v>
                </c:pt>
                <c:pt idx="3">
                  <c:v>9.0000000000000024E-2</c:v>
                </c:pt>
                <c:pt idx="4">
                  <c:v>4.0000000000000022E-2</c:v>
                </c:pt>
              </c:numCache>
              <c:extLst xmlns:c16r2="http://schemas.microsoft.com/office/drawing/2015/06/chart"/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A70-4982-BC80-767477065D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1315520"/>
        <c:axId val="141317952"/>
      </c:barChart>
      <c:catAx>
        <c:axId val="1413155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141317952"/>
        <c:crosses val="autoZero"/>
        <c:auto val="1"/>
        <c:lblAlgn val="ctr"/>
        <c:lblOffset val="100"/>
        <c:noMultiLvlLbl val="0"/>
      </c:catAx>
      <c:valAx>
        <c:axId val="1413179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1413155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en-US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v>BAMA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'Top Challenges'!$F$5:$F$11</c:f>
              <c:strCache>
                <c:ptCount val="7"/>
                <c:pt idx="0">
                  <c:v>Finding workers with the skills we need</c:v>
                </c:pt>
                <c:pt idx="1">
                  <c:v>Building employee engangement</c:v>
                </c:pt>
                <c:pt idx="2">
                  <c:v>Implementing advanced technology</c:v>
                </c:pt>
                <c:pt idx="3">
                  <c:v>Optimizing use of data for decision making</c:v>
                </c:pt>
                <c:pt idx="4">
                  <c:v>Building mutually beneficial relations with customers</c:v>
                </c:pt>
                <c:pt idx="5">
                  <c:v>Accessing enough financing to meet our business needs</c:v>
                </c:pt>
                <c:pt idx="6">
                  <c:v>Dealing with government regulations  </c:v>
                </c:pt>
              </c:strCache>
            </c:strRef>
          </c:cat>
          <c:val>
            <c:numRef>
              <c:f>'Top Challenges'!$G$5:$G$11</c:f>
              <c:numCache>
                <c:formatCode>General</c:formatCode>
                <c:ptCount val="7"/>
                <c:pt idx="0">
                  <c:v>0.89873420000000004</c:v>
                </c:pt>
                <c:pt idx="1">
                  <c:v>0.49367090000000047</c:v>
                </c:pt>
                <c:pt idx="2">
                  <c:v>0.3037975</c:v>
                </c:pt>
                <c:pt idx="3">
                  <c:v>0.25316460000000002</c:v>
                </c:pt>
                <c:pt idx="4">
                  <c:v>0.17721520000000027</c:v>
                </c:pt>
                <c:pt idx="5">
                  <c:v>0.10126580000000009</c:v>
                </c:pt>
                <c:pt idx="6">
                  <c:v>7.59494E-2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D25-4A4E-A390-88A5DF2956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1854888"/>
        <c:axId val="138887312"/>
      </c:barChart>
      <c:catAx>
        <c:axId val="1418548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138887312"/>
        <c:crosses val="autoZero"/>
        <c:auto val="1"/>
        <c:lblAlgn val="ctr"/>
        <c:lblOffset val="100"/>
        <c:noMultiLvlLbl val="0"/>
      </c:catAx>
      <c:valAx>
        <c:axId val="13888731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1418548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vert="horz"/>
          <a:lstStyle/>
          <a:p>
            <a:pPr>
              <a:defRPr/>
            </a:pPr>
            <a:r>
              <a:rPr lang="en-US"/>
              <a:t>% of Firms that Adopted Automation by Type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'% of Firms that Adopted Automat'!$E$3:$E$6</c:f>
              <c:strCache>
                <c:ptCount val="4"/>
                <c:pt idx="0">
                  <c:v>Robots</c:v>
                </c:pt>
                <c:pt idx="1">
                  <c:v>Cobots</c:v>
                </c:pt>
                <c:pt idx="2">
                  <c:v>Automated Parts Tracking</c:v>
                </c:pt>
                <c:pt idx="3">
                  <c:v>AGV</c:v>
                </c:pt>
              </c:strCache>
            </c:strRef>
          </c:cat>
          <c:val>
            <c:numRef>
              <c:f>'% of Firms that Adopted Automat'!$F$3:$F$6</c:f>
              <c:numCache>
                <c:formatCode>General</c:formatCode>
                <c:ptCount val="4"/>
                <c:pt idx="0">
                  <c:v>0.7763158</c:v>
                </c:pt>
                <c:pt idx="1">
                  <c:v>0.26027400000000001</c:v>
                </c:pt>
                <c:pt idx="2">
                  <c:v>0.61842109999999995</c:v>
                </c:pt>
                <c:pt idx="3">
                  <c:v>0.1842105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B50-4D3F-B54F-F58D21CB95D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1448112"/>
        <c:axId val="141448504"/>
      </c:barChart>
      <c:catAx>
        <c:axId val="1414481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141448504"/>
        <c:crosses val="autoZero"/>
        <c:auto val="1"/>
        <c:lblAlgn val="ctr"/>
        <c:lblOffset val="100"/>
        <c:noMultiLvlLbl val="0"/>
      </c:catAx>
      <c:valAx>
        <c:axId val="1414485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1414481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vert="horz"/>
          <a:lstStyle/>
          <a:p>
            <a:pPr>
              <a:defRPr/>
            </a:pPr>
            <a:r>
              <a:rPr lang="en-US"/>
              <a:t>Average Benefit of Robots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5"/>
          <c:order val="0"/>
          <c:tx>
            <c:strRef>
              <c:f>'Average Benefit of Robots'!$D$3</c:f>
              <c:strCache>
                <c:ptCount val="1"/>
                <c:pt idx="0">
                  <c:v>Performance more than 25% worse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'Average Benefit of Robots'!$C$4:$C$10</c:f>
              <c:strCache>
                <c:ptCount val="7"/>
                <c:pt idx="0">
                  <c:v>Conformance quality</c:v>
                </c:pt>
                <c:pt idx="1">
                  <c:v>Ability to create new products or services</c:v>
                </c:pt>
                <c:pt idx="2">
                  <c:v>Problem traceability </c:v>
                </c:pt>
                <c:pt idx="3">
                  <c:v>Ability to address skill shortage </c:v>
                </c:pt>
                <c:pt idx="4">
                  <c:v>Ability to enter new markets </c:v>
                </c:pt>
                <c:pt idx="5">
                  <c:v>Ability to change over quickly</c:v>
                </c:pt>
                <c:pt idx="6">
                  <c:v>Safety</c:v>
                </c:pt>
              </c:strCache>
            </c:strRef>
          </c:cat>
          <c:val>
            <c:numRef>
              <c:f>'Average Benefit of Robots'!$D$4:$D$10</c:f>
              <c:numCache>
                <c:formatCode>0%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8C1-41D5-9529-C2D9C044C398}"/>
            </c:ext>
          </c:extLst>
        </c:ser>
        <c:ser>
          <c:idx val="6"/>
          <c:order val="1"/>
          <c:tx>
            <c:strRef>
              <c:f>'Average Benefit of Robots'!$E$3</c:f>
              <c:strCache>
                <c:ptCount val="1"/>
                <c:pt idx="0">
                  <c:v>Small decrease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'Average Benefit of Robots'!$C$4:$C$10</c:f>
              <c:strCache>
                <c:ptCount val="7"/>
                <c:pt idx="0">
                  <c:v>Conformance quality</c:v>
                </c:pt>
                <c:pt idx="1">
                  <c:v>Ability to create new products or services</c:v>
                </c:pt>
                <c:pt idx="2">
                  <c:v>Problem traceability </c:v>
                </c:pt>
                <c:pt idx="3">
                  <c:v>Ability to address skill shortage </c:v>
                </c:pt>
                <c:pt idx="4">
                  <c:v>Ability to enter new markets </c:v>
                </c:pt>
                <c:pt idx="5">
                  <c:v>Ability to change over quickly</c:v>
                </c:pt>
                <c:pt idx="6">
                  <c:v>Safety</c:v>
                </c:pt>
              </c:strCache>
            </c:strRef>
          </c:cat>
          <c:val>
            <c:numRef>
              <c:f>'Average Benefit of Robots'!$E$4:$E$10</c:f>
              <c:numCache>
                <c:formatCode>0%</c:formatCode>
                <c:ptCount val="7"/>
                <c:pt idx="0">
                  <c:v>1.72E-2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5.1699999999999996E-2</c:v>
                </c:pt>
                <c:pt idx="6">
                  <c:v>3.4500000000000003E-2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8C1-41D5-9529-C2D9C044C398}"/>
            </c:ext>
          </c:extLst>
        </c:ser>
        <c:ser>
          <c:idx val="7"/>
          <c:order val="2"/>
          <c:tx>
            <c:strRef>
              <c:f>'Average Benefit of Robots'!$F$3</c:f>
              <c:strCache>
                <c:ptCount val="1"/>
                <c:pt idx="0">
                  <c:v>No impact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'Average Benefit of Robots'!$C$4:$C$10</c:f>
              <c:strCache>
                <c:ptCount val="7"/>
                <c:pt idx="0">
                  <c:v>Conformance quality</c:v>
                </c:pt>
                <c:pt idx="1">
                  <c:v>Ability to create new products or services</c:v>
                </c:pt>
                <c:pt idx="2">
                  <c:v>Problem traceability </c:v>
                </c:pt>
                <c:pt idx="3">
                  <c:v>Ability to address skill shortage </c:v>
                </c:pt>
                <c:pt idx="4">
                  <c:v>Ability to enter new markets </c:v>
                </c:pt>
                <c:pt idx="5">
                  <c:v>Ability to change over quickly</c:v>
                </c:pt>
                <c:pt idx="6">
                  <c:v>Safety</c:v>
                </c:pt>
              </c:strCache>
            </c:strRef>
          </c:cat>
          <c:val>
            <c:numRef>
              <c:f>'Average Benefit of Robots'!$F$4:$F$10</c:f>
              <c:numCache>
                <c:formatCode>0%</c:formatCode>
                <c:ptCount val="7"/>
                <c:pt idx="0">
                  <c:v>0.20690000000000025</c:v>
                </c:pt>
                <c:pt idx="1">
                  <c:v>0.45610000000000001</c:v>
                </c:pt>
                <c:pt idx="2">
                  <c:v>0.5861999999999995</c:v>
                </c:pt>
                <c:pt idx="3">
                  <c:v>0.41380000000000045</c:v>
                </c:pt>
                <c:pt idx="4">
                  <c:v>0.53449999999999998</c:v>
                </c:pt>
                <c:pt idx="5">
                  <c:v>0.39660000000000051</c:v>
                </c:pt>
                <c:pt idx="6">
                  <c:v>0.24140000000000025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88C1-41D5-9529-C2D9C044C398}"/>
            </c:ext>
          </c:extLst>
        </c:ser>
        <c:ser>
          <c:idx val="8"/>
          <c:order val="3"/>
          <c:tx>
            <c:strRef>
              <c:f>'Average Benefit of Robots'!$G$3</c:f>
              <c:strCache>
                <c:ptCount val="1"/>
                <c:pt idx="0">
                  <c:v>Small increase</c:v>
                </c:pt>
              </c:strCache>
            </c:strRef>
          </c:tx>
          <c:spPr>
            <a:solidFill>
              <a:schemeClr val="accent4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cat>
            <c:strRef>
              <c:f>'Average Benefit of Robots'!$C$4:$C$10</c:f>
              <c:strCache>
                <c:ptCount val="7"/>
                <c:pt idx="0">
                  <c:v>Conformance quality</c:v>
                </c:pt>
                <c:pt idx="1">
                  <c:v>Ability to create new products or services</c:v>
                </c:pt>
                <c:pt idx="2">
                  <c:v>Problem traceability </c:v>
                </c:pt>
                <c:pt idx="3">
                  <c:v>Ability to address skill shortage </c:v>
                </c:pt>
                <c:pt idx="4">
                  <c:v>Ability to enter new markets </c:v>
                </c:pt>
                <c:pt idx="5">
                  <c:v>Ability to change over quickly</c:v>
                </c:pt>
                <c:pt idx="6">
                  <c:v>Safety</c:v>
                </c:pt>
              </c:strCache>
            </c:strRef>
          </c:cat>
          <c:val>
            <c:numRef>
              <c:f>'Average Benefit of Robots'!$G$4:$G$10</c:f>
              <c:numCache>
                <c:formatCode>0%</c:formatCode>
                <c:ptCount val="7"/>
                <c:pt idx="0">
                  <c:v>0.36210000000000031</c:v>
                </c:pt>
                <c:pt idx="1">
                  <c:v>0.2281</c:v>
                </c:pt>
                <c:pt idx="2">
                  <c:v>0.2586</c:v>
                </c:pt>
                <c:pt idx="3">
                  <c:v>0.41380000000000045</c:v>
                </c:pt>
                <c:pt idx="4">
                  <c:v>0.31030000000000058</c:v>
                </c:pt>
                <c:pt idx="5">
                  <c:v>0.44829999999999998</c:v>
                </c:pt>
                <c:pt idx="6">
                  <c:v>0.39660000000000051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88C1-41D5-9529-C2D9C044C398}"/>
            </c:ext>
          </c:extLst>
        </c:ser>
        <c:ser>
          <c:idx val="9"/>
          <c:order val="4"/>
          <c:tx>
            <c:strRef>
              <c:f>'Average Benefit of Robots'!$H$3</c:f>
              <c:strCache>
                <c:ptCount val="1"/>
                <c:pt idx="0">
                  <c:v>Performance more than 25% better</c:v>
                </c:pt>
              </c:strCache>
            </c:strRef>
          </c:tx>
          <c:spPr>
            <a:solidFill>
              <a:schemeClr val="accent5">
                <a:alpha val="99000"/>
              </a:schemeClr>
            </a:solidFill>
            <a:ln>
              <a:noFill/>
            </a:ln>
            <a:effectLst/>
          </c:spPr>
          <c:invertIfNegative val="0"/>
          <c:cat>
            <c:strRef>
              <c:f>'Average Benefit of Robots'!$C$4:$C$10</c:f>
              <c:strCache>
                <c:ptCount val="7"/>
                <c:pt idx="0">
                  <c:v>Conformance quality</c:v>
                </c:pt>
                <c:pt idx="1">
                  <c:v>Ability to create new products or services</c:v>
                </c:pt>
                <c:pt idx="2">
                  <c:v>Problem traceability </c:v>
                </c:pt>
                <c:pt idx="3">
                  <c:v>Ability to address skill shortage </c:v>
                </c:pt>
                <c:pt idx="4">
                  <c:v>Ability to enter new markets </c:v>
                </c:pt>
                <c:pt idx="5">
                  <c:v>Ability to change over quickly</c:v>
                </c:pt>
                <c:pt idx="6">
                  <c:v>Safety</c:v>
                </c:pt>
              </c:strCache>
            </c:strRef>
          </c:cat>
          <c:val>
            <c:numRef>
              <c:f>'Average Benefit of Robots'!$H$4:$H$10</c:f>
              <c:numCache>
                <c:formatCode>0%</c:formatCode>
                <c:ptCount val="7"/>
                <c:pt idx="0">
                  <c:v>0.41380000000000045</c:v>
                </c:pt>
                <c:pt idx="1">
                  <c:v>0.31580000000000058</c:v>
                </c:pt>
                <c:pt idx="2">
                  <c:v>0.15520000000000028</c:v>
                </c:pt>
                <c:pt idx="3">
                  <c:v>0.17240000000000022</c:v>
                </c:pt>
                <c:pt idx="4">
                  <c:v>0.15520000000000028</c:v>
                </c:pt>
                <c:pt idx="5">
                  <c:v>0.10339999999999998</c:v>
                </c:pt>
                <c:pt idx="6">
                  <c:v>0.32760000000000045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88C1-41D5-9529-C2D9C044C3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1450464"/>
        <c:axId val="141450856"/>
      </c:barChart>
      <c:catAx>
        <c:axId val="141450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141450856"/>
        <c:crosses val="autoZero"/>
        <c:auto val="1"/>
        <c:lblAlgn val="ctr"/>
        <c:lblOffset val="100"/>
        <c:noMultiLvlLbl val="0"/>
      </c:catAx>
      <c:valAx>
        <c:axId val="1414508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1414504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vert="horz"/>
          <a:lstStyle/>
          <a:p>
            <a:pPr>
              <a:defRPr/>
            </a:pPr>
            <a:r>
              <a:rPr lang="en-US"/>
              <a:t>Change in Costs as a Result of Investment in Robotics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'Change in Costs as a Result of '!$A$4</c:f>
              <c:strCache>
                <c:ptCount val="1"/>
                <c:pt idx="0">
                  <c:v>Direct Labor Costs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'Change in Costs as a Result of '!$B$3:$G$3</c:f>
              <c:strCache>
                <c:ptCount val="5"/>
                <c:pt idx="0">
                  <c:v>Significant decrease (by more 10% or more)</c:v>
                </c:pt>
                <c:pt idx="1">
                  <c:v>Small decrease (5-10%)</c:v>
                </c:pt>
                <c:pt idx="2">
                  <c:v>No impact (+/- 5%)</c:v>
                </c:pt>
                <c:pt idx="3">
                  <c:v>Small increase in performance (5-10%)</c:v>
                </c:pt>
                <c:pt idx="4">
                  <c:v>Significant increase (by 10% or more)</c:v>
                </c:pt>
              </c:strCache>
              <c:extLst xmlns:c16r2="http://schemas.microsoft.com/office/drawing/2015/06/chart"/>
            </c:strRef>
          </c:cat>
          <c:val>
            <c:numRef>
              <c:f>'Change in Costs as a Result of '!$B$4:$G$4</c:f>
              <c:numCache>
                <c:formatCode>0%</c:formatCode>
                <c:ptCount val="5"/>
                <c:pt idx="0">
                  <c:v>0.125</c:v>
                </c:pt>
                <c:pt idx="1">
                  <c:v>0.42859999999999998</c:v>
                </c:pt>
                <c:pt idx="2">
                  <c:v>0.26789999999999997</c:v>
                </c:pt>
                <c:pt idx="3">
                  <c:v>0.125</c:v>
                </c:pt>
                <c:pt idx="4">
                  <c:v>5.3600000000000002E-2</c:v>
                </c:pt>
              </c:numCache>
              <c:extLst xmlns:c16r2="http://schemas.microsoft.com/office/drawing/2015/06/chart"/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9D9-4835-8677-FBB80B0353BC}"/>
            </c:ext>
          </c:extLst>
        </c:ser>
        <c:ser>
          <c:idx val="1"/>
          <c:order val="1"/>
          <c:tx>
            <c:strRef>
              <c:f>'Change in Costs as a Result of '!$A$5</c:f>
              <c:strCache>
                <c:ptCount val="1"/>
                <c:pt idx="0">
                  <c:v>Total Product Cost per Unit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'Change in Costs as a Result of '!$B$3:$G$3</c:f>
              <c:strCache>
                <c:ptCount val="5"/>
                <c:pt idx="0">
                  <c:v>Significant decrease (by more 10% or more)</c:v>
                </c:pt>
                <c:pt idx="1">
                  <c:v>Small decrease (5-10%)</c:v>
                </c:pt>
                <c:pt idx="2">
                  <c:v>No impact (+/- 5%)</c:v>
                </c:pt>
                <c:pt idx="3">
                  <c:v>Small increase in performance (5-10%)</c:v>
                </c:pt>
                <c:pt idx="4">
                  <c:v>Significant increase (by 10% or more)</c:v>
                </c:pt>
              </c:strCache>
              <c:extLst xmlns:c16r2="http://schemas.microsoft.com/office/drawing/2015/06/chart"/>
            </c:strRef>
          </c:cat>
          <c:val>
            <c:numRef>
              <c:f>'Change in Costs as a Result of '!$B$5:$G$5</c:f>
              <c:numCache>
                <c:formatCode>0%</c:formatCode>
                <c:ptCount val="5"/>
                <c:pt idx="0">
                  <c:v>8.6199999999999999E-2</c:v>
                </c:pt>
                <c:pt idx="1">
                  <c:v>0.3448</c:v>
                </c:pt>
                <c:pt idx="2">
                  <c:v>0.31030000000000002</c:v>
                </c:pt>
                <c:pt idx="3">
                  <c:v>0.13789999999999999</c:v>
                </c:pt>
                <c:pt idx="4">
                  <c:v>6.9000000000000006E-2</c:v>
                </c:pt>
              </c:numCache>
              <c:extLst xmlns:c16r2="http://schemas.microsoft.com/office/drawing/2015/06/chart"/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49D9-4835-8677-FBB80B0353B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1449288"/>
        <c:axId val="141449680"/>
      </c:barChart>
      <c:catAx>
        <c:axId val="1414492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141449680"/>
        <c:crosses val="autoZero"/>
        <c:auto val="1"/>
        <c:lblAlgn val="ctr"/>
        <c:lblOffset val="100"/>
        <c:noMultiLvlLbl val="0"/>
      </c:catAx>
      <c:valAx>
        <c:axId val="1414496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1414492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Percent </a:t>
            </a:r>
            <a:r>
              <a:rPr lang="en-US" dirty="0" smtClean="0"/>
              <a:t>Pragmatist across Burning Glass </a:t>
            </a:r>
            <a:r>
              <a:rPr lang="en-US" dirty="0" err="1" smtClean="0"/>
              <a:t>Mfg</a:t>
            </a:r>
            <a:r>
              <a:rPr lang="en-US" baseline="0" dirty="0" smtClean="0"/>
              <a:t> Industry Categories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402967658754202"/>
          <c:y val="8.0495300136238998E-2"/>
          <c:w val="0.85248333433862555"/>
          <c:h val="0.45069624474398368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'mean by sector (2)'!$A$4:$A$26</c:f>
              <c:strCache>
                <c:ptCount val="23"/>
                <c:pt idx="0">
                  <c:v>Paper Manufacturing: NAICS 322</c:v>
                </c:pt>
                <c:pt idx="1">
                  <c:v>Leather and Allied Product Manufacturing: NAICS 316</c:v>
                </c:pt>
                <c:pt idx="2">
                  <c:v>Electrical Equipment, Appliance, and Component Manufacturing: NAICS 335</c:v>
                </c:pt>
                <c:pt idx="3">
                  <c:v>Motor Vehicle Parts Manufacturing: NAICS 3363</c:v>
                </c:pt>
                <c:pt idx="4">
                  <c:v>Motor Vehicle Manufacturing: NAICS 3361</c:v>
                </c:pt>
                <c:pt idx="5">
                  <c:v>Miscellaneous Manufacturing: NAICS 339</c:v>
                </c:pt>
                <c:pt idx="6">
                  <c:v>Apparel Manufacturing: NAICS 315</c:v>
                </c:pt>
                <c:pt idx="7">
                  <c:v>Food Manufacturing: NAICS 311</c:v>
                </c:pt>
                <c:pt idx="8">
                  <c:v>Nonmetallic Mineral Product Manufacturing: NAICS 327</c:v>
                </c:pt>
                <c:pt idx="9">
                  <c:v>Computer and Electronic Product Manufacturing: NAICS 334</c:v>
                </c:pt>
                <c:pt idx="10">
                  <c:v>Chemical Manufacturing: NAICS 325</c:v>
                </c:pt>
                <c:pt idx="11">
                  <c:v>Plastics and Rubber Products Manufacturing: NAICS 326</c:v>
                </c:pt>
                <c:pt idx="12">
                  <c:v>Beverage and Tobacco Product Manufacturing: NAICS 312</c:v>
                </c:pt>
                <c:pt idx="13">
                  <c:v>Printing and Related Support Activities: NAICS 323</c:v>
                </c:pt>
                <c:pt idx="14">
                  <c:v>Furniture and Related Product Manufacturing: NAICS 337</c:v>
                </c:pt>
                <c:pt idx="15">
                  <c:v>Transportation Equipment Manufacturing: NAICS 336</c:v>
                </c:pt>
                <c:pt idx="16">
                  <c:v>Machinery Manufacturing: NAICS 333</c:v>
                </c:pt>
                <c:pt idx="17">
                  <c:v>Fabricated Metal Product Manufacturing: NAICS 332</c:v>
                </c:pt>
                <c:pt idx="18">
                  <c:v>Primary Metal Manufacturing: NAICS 331</c:v>
                </c:pt>
                <c:pt idx="19">
                  <c:v>Wood Product Manufacturing: NAICS 321</c:v>
                </c:pt>
                <c:pt idx="20">
                  <c:v>Petroleum and Coal Products Manufacturing: NAICS 324</c:v>
                </c:pt>
                <c:pt idx="21">
                  <c:v>Textile Product Mills: NAICS 314</c:v>
                </c:pt>
                <c:pt idx="22">
                  <c:v>Textile Mills: NAICS 313</c:v>
                </c:pt>
              </c:strCache>
            </c:strRef>
          </c:cat>
          <c:val>
            <c:numRef>
              <c:f>'mean by sector (2)'!$B$4:$B$26</c:f>
              <c:numCache>
                <c:formatCode>0.00%</c:formatCode>
                <c:ptCount val="23"/>
                <c:pt idx="0">
                  <c:v>6.3737299999999997E-2</c:v>
                </c:pt>
                <c:pt idx="1">
                  <c:v>5.7057099999999999E-2</c:v>
                </c:pt>
                <c:pt idx="2">
                  <c:v>5.4320100000000003E-2</c:v>
                </c:pt>
                <c:pt idx="3">
                  <c:v>5.4105300000000002E-2</c:v>
                </c:pt>
                <c:pt idx="4">
                  <c:v>4.8623100000000002E-2</c:v>
                </c:pt>
                <c:pt idx="5">
                  <c:v>4.2212399999999997E-2</c:v>
                </c:pt>
                <c:pt idx="6">
                  <c:v>3.9795200000000003E-2</c:v>
                </c:pt>
                <c:pt idx="7">
                  <c:v>3.8985699999999998E-2</c:v>
                </c:pt>
                <c:pt idx="8">
                  <c:v>3.7216699999999998E-2</c:v>
                </c:pt>
                <c:pt idx="9">
                  <c:v>3.6441300000000003E-2</c:v>
                </c:pt>
                <c:pt idx="10">
                  <c:v>3.6208499999999998E-2</c:v>
                </c:pt>
                <c:pt idx="11">
                  <c:v>3.5936599999999999E-2</c:v>
                </c:pt>
                <c:pt idx="12">
                  <c:v>3.5286100000000001E-2</c:v>
                </c:pt>
                <c:pt idx="13">
                  <c:v>3.47224E-2</c:v>
                </c:pt>
                <c:pt idx="14">
                  <c:v>3.3903200000000001E-2</c:v>
                </c:pt>
                <c:pt idx="15">
                  <c:v>3.3739400000000003E-2</c:v>
                </c:pt>
                <c:pt idx="16">
                  <c:v>3.2293099999999998E-2</c:v>
                </c:pt>
                <c:pt idx="17">
                  <c:v>2.8241100000000002E-2</c:v>
                </c:pt>
                <c:pt idx="18">
                  <c:v>2.7597E-2</c:v>
                </c:pt>
                <c:pt idx="19">
                  <c:v>2.31887E-2</c:v>
                </c:pt>
                <c:pt idx="20">
                  <c:v>1.6305199999999999E-2</c:v>
                </c:pt>
                <c:pt idx="21">
                  <c:v>1.04811E-2</c:v>
                </c:pt>
                <c:pt idx="22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7D8-42C5-83CE-8C3AFCAF1A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1451640"/>
        <c:axId val="207814584"/>
      </c:barChart>
      <c:catAx>
        <c:axId val="141451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7814584"/>
        <c:crosses val="autoZero"/>
        <c:auto val="1"/>
        <c:lblAlgn val="ctr"/>
        <c:lblOffset val="100"/>
        <c:noMultiLvlLbl val="0"/>
      </c:catAx>
      <c:valAx>
        <c:axId val="2078145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14516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2757" tIns="46378" rIns="92757" bIns="4637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2757" tIns="46378" rIns="92757" bIns="46378" rtlCol="0"/>
          <a:lstStyle>
            <a:lvl1pPr algn="r">
              <a:defRPr sz="1200"/>
            </a:lvl1pPr>
          </a:lstStyle>
          <a:p>
            <a:fld id="{65D4370D-3E73-4C80-9C30-093C591EBCC2}" type="datetimeFigureOut">
              <a:rPr lang="en-US" smtClean="0"/>
              <a:pPr/>
              <a:t>7/8/2019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2757" tIns="46378" rIns="92757" bIns="4637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2757" tIns="46378" rIns="92757" bIns="46378" rtlCol="0" anchor="b"/>
          <a:lstStyle>
            <a:lvl1pPr algn="r">
              <a:defRPr sz="1200"/>
            </a:lvl1pPr>
          </a:lstStyle>
          <a:p>
            <a:fld id="{D904813D-4171-4AD0-A7E5-757C49A412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0519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2757" tIns="46378" rIns="92757" bIns="4637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2757" tIns="46378" rIns="92757" bIns="46378" rtlCol="0"/>
          <a:lstStyle>
            <a:lvl1pPr algn="r">
              <a:defRPr sz="1200"/>
            </a:lvl1pPr>
          </a:lstStyle>
          <a:p>
            <a:fld id="{5C8D2C61-86A2-4FBE-BF7E-0E176C374CE0}" type="datetimeFigureOut">
              <a:rPr lang="en-US" smtClean="0"/>
              <a:pPr/>
              <a:t>7/8/2019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757" tIns="46378" rIns="92757" bIns="4637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2757" tIns="46378" rIns="92757" bIns="46378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2757" tIns="46378" rIns="92757" bIns="4637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2757" tIns="46378" rIns="92757" bIns="46378" rtlCol="0" anchor="b"/>
          <a:lstStyle>
            <a:lvl1pPr algn="r">
              <a:defRPr sz="1200"/>
            </a:lvl1pPr>
          </a:lstStyle>
          <a:p>
            <a:fld id="{9AD1EE8A-6BE5-4E50-80C4-0DCA9F491D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2697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planning.gatech.edu/sites/default/files/pled/" TargetMode="External"/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D1EE8A-6BE5-4E50-80C4-0DCA9F491D2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3639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Mean Employment ~400</a:t>
            </a:r>
          </a:p>
          <a:p>
            <a:r>
              <a:rPr lang="en-US" dirty="0" smtClean="0"/>
              <a:t>Mean Sales ~150M</a:t>
            </a:r>
          </a:p>
          <a:p>
            <a:r>
              <a:rPr lang="en-US" dirty="0" smtClean="0"/>
              <a:t>We should not</a:t>
            </a:r>
            <a:r>
              <a:rPr lang="en-US" baseline="0" dirty="0" smtClean="0"/>
              <a:t> name the automakers (but, one American, one Japanese)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D1EE8A-6BE5-4E50-80C4-0DCA9F491D24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8294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D1EE8A-6BE5-4E50-80C4-0DCA9F491D24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05762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robot</a:t>
            </a:r>
            <a:r>
              <a:rPr lang="en-US" baseline="0" dirty="0" smtClean="0"/>
              <a:t> adoption rate corresponds with recent results from </a:t>
            </a:r>
            <a:r>
              <a:rPr lang="en-US" baseline="0" dirty="0" err="1" smtClean="0"/>
              <a:t>Nancey</a:t>
            </a:r>
            <a:r>
              <a:rPr lang="en-US" baseline="0" dirty="0" smtClean="0"/>
              <a:t> Green Leigh (She finds ~85% for auto sector firms with 500+ employees).</a:t>
            </a:r>
          </a:p>
          <a:p>
            <a:r>
              <a:rPr lang="en-US" dirty="0" smtClean="0">
                <a:hlinkClick r:id="rId3"/>
              </a:rPr>
              <a:t>https://planning.gatech.edu/sites/default/files/pled/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D1EE8A-6BE5-4E50-80C4-0DCA9F491D24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2836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D1EE8A-6BE5-4E50-80C4-0DCA9F491D24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87489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D1EE8A-6BE5-4E50-80C4-0DCA9F491D24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91047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D1EE8A-6BE5-4E50-80C4-0DCA9F491D24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93033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Issue with scale across the two measures.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D1EE8A-6BE5-4E50-80C4-0DCA9F491D24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42927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D1EE8A-6BE5-4E50-80C4-0DCA9F491D24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89617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D1EE8A-6BE5-4E50-80C4-0DCA9F491D24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48753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revise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D1EE8A-6BE5-4E50-80C4-0DCA9F491D24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4914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44AE6C-2FFA-4B0F-8169-21A61544659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71702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revise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D1EE8A-6BE5-4E50-80C4-0DCA9F491D24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70387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D1EE8A-6BE5-4E50-80C4-0DCA9F491D24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03660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D1EE8A-6BE5-4E50-80C4-0DCA9F491D24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65669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D1EE8A-6BE5-4E50-80C4-0DCA9F491D24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74241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D1EE8A-6BE5-4E50-80C4-0DCA9F491D24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16190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D1EE8A-6BE5-4E50-80C4-0DCA9F491D24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40934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D1EE8A-6BE5-4E50-80C4-0DCA9F491D24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7642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BFA5FC-1FB2-4C0E-B54F-B358DE17F9F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5581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BFA5FC-1FB2-4C0E-B54F-B358DE17F9F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4174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Other evidence of complementarities (e.g., </a:t>
            </a:r>
            <a:r>
              <a:rPr lang="en-US" sz="1200" dirty="0" err="1"/>
              <a:t>Bresnahan</a:t>
            </a:r>
            <a:r>
              <a:rPr lang="en-US" sz="1200" dirty="0"/>
              <a:t>, </a:t>
            </a:r>
            <a:r>
              <a:rPr lang="en-US" sz="1200" dirty="0" err="1"/>
              <a:t>Brynjolfsson</a:t>
            </a:r>
            <a:r>
              <a:rPr lang="en-US" sz="1200" dirty="0"/>
              <a:t>, and </a:t>
            </a:r>
            <a:r>
              <a:rPr lang="en-US" sz="1200" dirty="0" err="1"/>
              <a:t>Hitt</a:t>
            </a:r>
            <a:r>
              <a:rPr lang="en-US" sz="1200" dirty="0"/>
              <a:t> 2002; </a:t>
            </a:r>
            <a:r>
              <a:rPr lang="en-US" sz="1200" dirty="0" err="1"/>
              <a:t>Brynjolfsson</a:t>
            </a:r>
            <a:r>
              <a:rPr lang="en-US" sz="1200" dirty="0"/>
              <a:t> and </a:t>
            </a:r>
            <a:r>
              <a:rPr lang="en-US" sz="1200" dirty="0" err="1"/>
              <a:t>Milgrom</a:t>
            </a:r>
            <a:r>
              <a:rPr lang="en-US" sz="1200" dirty="0"/>
              <a:t> 2013)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D1EE8A-6BE5-4E50-80C4-0DCA9F491D2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0987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BFA5FC-1FB2-4C0E-B54F-B358DE17F9F3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6845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BFA5FC-1FB2-4C0E-B54F-B358DE17F9F3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9646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BFA5FC-1FB2-4C0E-B54F-B358DE17F9F3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328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Robotic Industry Association integrator members grew 300% over past 10 years. 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Integrators range in size from huge (Rockwell, Siemens) to 1-person consultancies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BFA5FC-1FB2-4C0E-B54F-B358DE17F9F3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5974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BEF57-D783-45F0-B30D-B48EFE7808F1}" type="datetime1">
              <a:rPr lang="en-US" smtClean="0"/>
              <a:pPr/>
              <a:t>7/8/2019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8AB93-532E-4E4C-BCEA-29507499DA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118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E0683-A341-4FD6-8D47-046983531EE3}" type="datetime1">
              <a:rPr lang="en-US" smtClean="0"/>
              <a:pPr/>
              <a:t>7/8/2019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8AB93-532E-4E4C-BCEA-29507499DA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965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BC9DF-887A-4932-8A3F-F3B8A7AA9E6F}" type="datetime1">
              <a:rPr lang="en-US" smtClean="0"/>
              <a:pPr/>
              <a:t>7/8/2019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8AB93-532E-4E4C-BCEA-29507499DA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934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3C8E7-1A40-46AC-A602-4BCF05512E30}" type="datetime1">
              <a:rPr lang="en-US" smtClean="0"/>
              <a:pPr/>
              <a:t>7/8/2019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8AB93-532E-4E4C-BCEA-29507499DA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284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8AAA9-D1B6-490B-A160-0CB03418AE3B}" type="datetime1">
              <a:rPr lang="en-US" smtClean="0"/>
              <a:pPr/>
              <a:t>7/8/2019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8AB93-532E-4E4C-BCEA-29507499DA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982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EBDF1-BAF0-4102-A18B-1B4F75A89478}" type="datetime1">
              <a:rPr lang="en-US" smtClean="0"/>
              <a:pPr/>
              <a:t>7/8/2019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8AB93-532E-4E4C-BCEA-29507499DA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346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12191980" cy="1284514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C2ED9A-43F8-4CB8-965A-F732A74F6F65}" type="datetime1">
              <a:rPr lang="en-US" smtClean="0"/>
              <a:pPr/>
              <a:t>7/8/2019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B8AB93-532E-4E4C-BCEA-29507499DA9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59" y="489944"/>
            <a:ext cx="696600" cy="696600"/>
          </a:xfrm>
          <a:prstGeom prst="rect">
            <a:avLst/>
          </a:prstGeom>
        </p:spPr>
      </p:pic>
      <p:sp>
        <p:nvSpPr>
          <p:cNvPr id="10" name="hc" descr=" ">
            <a:extLst>
              <a:ext uri="{FF2B5EF4-FFF2-40B4-BE49-F238E27FC236}">
                <a16:creationId xmlns:a16="http://schemas.microsoft.com/office/drawing/2014/main" xmlns="" id="{8373C5A2-DC8E-4247-AB12-1C7E9C63EB67}"/>
              </a:ext>
            </a:extLst>
          </p:cNvPr>
          <p:cNvSpPr txBox="1"/>
          <p:nvPr userDrawn="1"/>
        </p:nvSpPr>
        <p:spPr>
          <a:xfrm>
            <a:off x="0" y="0"/>
            <a:ext cx="12192000" cy="22313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850" b="0" i="0" u="none" baseline="0">
                <a:solidFill>
                  <a:srgbClr val="FFFFFF"/>
                </a:solidFill>
                <a:latin typeface="arial" panose="020B0604020202020204" pitchFamily="34" charset="0"/>
              </a:rPr>
              <a:t> </a:t>
            </a:r>
          </a:p>
        </p:txBody>
      </p:sp>
      <p:sp>
        <p:nvSpPr>
          <p:cNvPr id="11" name="hr" descr=" ">
            <a:extLst>
              <a:ext uri="{FF2B5EF4-FFF2-40B4-BE49-F238E27FC236}">
                <a16:creationId xmlns:a16="http://schemas.microsoft.com/office/drawing/2014/main" xmlns="" id="{545D4621-D703-4FDC-A535-613049A7719F}"/>
              </a:ext>
            </a:extLst>
          </p:cNvPr>
          <p:cNvSpPr txBox="1"/>
          <p:nvPr userDrawn="1"/>
        </p:nvSpPr>
        <p:spPr>
          <a:xfrm>
            <a:off x="0" y="0"/>
            <a:ext cx="12192000" cy="22313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r"/>
            <a:r>
              <a:rPr lang="en-US" sz="850" b="0" i="0" u="none" baseline="0">
                <a:solidFill>
                  <a:srgbClr val="FFFFFF"/>
                </a:solidFill>
                <a:latin typeface="arial" panose="020B0604020202020204" pitchFamily="34" charset="0"/>
              </a:rPr>
              <a:t> </a:t>
            </a:r>
          </a:p>
        </p:txBody>
      </p:sp>
      <p:sp>
        <p:nvSpPr>
          <p:cNvPr id="12" name="fl" descr=" ">
            <a:extLst>
              <a:ext uri="{FF2B5EF4-FFF2-40B4-BE49-F238E27FC236}">
                <a16:creationId xmlns:a16="http://schemas.microsoft.com/office/drawing/2014/main" xmlns="" id="{9B545DC1-91AE-4005-A506-5442BD6C0C90}"/>
              </a:ext>
            </a:extLst>
          </p:cNvPr>
          <p:cNvSpPr txBox="1"/>
          <p:nvPr userDrawn="1"/>
        </p:nvSpPr>
        <p:spPr>
          <a:xfrm>
            <a:off x="0" y="6537960"/>
            <a:ext cx="12192000" cy="22313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l"/>
            <a:r>
              <a:rPr lang="en-US" sz="850" b="0" i="0" u="none" baseline="0">
                <a:solidFill>
                  <a:srgbClr val="FFFFFF"/>
                </a:solidFill>
                <a:latin typeface="arial" panose="020B0604020202020204" pitchFamily="34" charset="0"/>
              </a:rPr>
              <a:t> </a:t>
            </a:r>
          </a:p>
        </p:txBody>
      </p:sp>
      <p:sp>
        <p:nvSpPr>
          <p:cNvPr id="13" name="fc" descr=" ">
            <a:extLst>
              <a:ext uri="{FF2B5EF4-FFF2-40B4-BE49-F238E27FC236}">
                <a16:creationId xmlns:a16="http://schemas.microsoft.com/office/drawing/2014/main" xmlns="" id="{301F8458-D926-45C4-8133-249B933D88C7}"/>
              </a:ext>
            </a:extLst>
          </p:cNvPr>
          <p:cNvSpPr txBox="1"/>
          <p:nvPr userDrawn="1"/>
        </p:nvSpPr>
        <p:spPr>
          <a:xfrm>
            <a:off x="0" y="6537960"/>
            <a:ext cx="12192000" cy="22313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850" b="0" i="0" u="none" baseline="0">
                <a:solidFill>
                  <a:srgbClr val="FFFFFF"/>
                </a:solidFill>
                <a:latin typeface="arial" panose="020B0604020202020204" pitchFamily="34" charset="0"/>
              </a:rPr>
              <a:t> </a:t>
            </a:r>
          </a:p>
        </p:txBody>
      </p:sp>
      <p:sp>
        <p:nvSpPr>
          <p:cNvPr id="14" name="fr" descr=" ">
            <a:extLst>
              <a:ext uri="{FF2B5EF4-FFF2-40B4-BE49-F238E27FC236}">
                <a16:creationId xmlns:a16="http://schemas.microsoft.com/office/drawing/2014/main" xmlns="" id="{A7117BD9-3A3D-4160-8CEA-4FDB1AA4A240}"/>
              </a:ext>
            </a:extLst>
          </p:cNvPr>
          <p:cNvSpPr txBox="1"/>
          <p:nvPr userDrawn="1"/>
        </p:nvSpPr>
        <p:spPr>
          <a:xfrm>
            <a:off x="0" y="6537960"/>
            <a:ext cx="12192000" cy="22313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r"/>
            <a:r>
              <a:rPr lang="en-US" sz="850" b="0" i="0" u="none" baseline="0">
                <a:solidFill>
                  <a:srgbClr val="FFFFFF"/>
                </a:solidFill>
                <a:latin typeface="arial" panose="020B060402020202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204906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upload.wikimedia.org/wikipedia/commons/c/c8/Industry_4.0.png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allaboutlean.com/" TargetMode="External"/><Relationship Id="rId4" Type="http://schemas.openxmlformats.org/officeDocument/2006/relationships/image" Target="../media/image4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227754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FFFF"/>
                </a:solidFill>
              </a:rPr>
              <a:t>Complements or Substitutes? Firm Level Management of Labor and Technology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500625" y="3652990"/>
            <a:ext cx="9144000" cy="2022981"/>
          </a:xfrm>
        </p:spPr>
        <p:txBody>
          <a:bodyPr>
            <a:noAutofit/>
          </a:bodyPr>
          <a:lstStyle/>
          <a:p>
            <a:pPr>
              <a:lnSpc>
                <a:spcPct val="70000"/>
              </a:lnSpc>
            </a:pPr>
            <a:r>
              <a:rPr lang="en-US" dirty="0">
                <a:solidFill>
                  <a:srgbClr val="FFFFFF"/>
                </a:solidFill>
              </a:rPr>
              <a:t>Susan Helper, Case Western Reserve University and </a:t>
            </a:r>
            <a:r>
              <a:rPr lang="en-US" dirty="0" smtClean="0">
                <a:solidFill>
                  <a:srgbClr val="FFFFFF"/>
                </a:solidFill>
              </a:rPr>
              <a:t>NBER</a:t>
            </a:r>
          </a:p>
          <a:p>
            <a:pPr>
              <a:lnSpc>
                <a:spcPct val="70000"/>
              </a:lnSpc>
            </a:pPr>
            <a:r>
              <a:rPr lang="en-US" dirty="0" smtClean="0">
                <a:solidFill>
                  <a:srgbClr val="FFFFFF"/>
                </a:solidFill>
              </a:rPr>
              <a:t>Raphael Martins, New </a:t>
            </a:r>
            <a:r>
              <a:rPr lang="en-US" dirty="0">
                <a:solidFill>
                  <a:srgbClr val="FFFFFF"/>
                </a:solidFill>
              </a:rPr>
              <a:t>York </a:t>
            </a:r>
            <a:r>
              <a:rPr lang="en-US" dirty="0" smtClean="0">
                <a:solidFill>
                  <a:srgbClr val="FFFFFF"/>
                </a:solidFill>
              </a:rPr>
              <a:t>University</a:t>
            </a:r>
          </a:p>
          <a:p>
            <a:pPr>
              <a:lnSpc>
                <a:spcPct val="70000"/>
              </a:lnSpc>
            </a:pPr>
            <a:r>
              <a:rPr lang="en-US" dirty="0" smtClean="0">
                <a:solidFill>
                  <a:srgbClr val="FFFFFF"/>
                </a:solidFill>
              </a:rPr>
              <a:t>Robert </a:t>
            </a:r>
            <a:r>
              <a:rPr lang="en-US" dirty="0">
                <a:solidFill>
                  <a:srgbClr val="FFFFFF"/>
                </a:solidFill>
              </a:rPr>
              <a:t>Seamans, New York University</a:t>
            </a:r>
          </a:p>
          <a:p>
            <a:pPr>
              <a:lnSpc>
                <a:spcPct val="70000"/>
              </a:lnSpc>
            </a:pPr>
            <a:endParaRPr lang="en-US" dirty="0">
              <a:solidFill>
                <a:srgbClr val="FFFFFF"/>
              </a:solidFill>
            </a:endParaRPr>
          </a:p>
          <a:p>
            <a:pPr>
              <a:lnSpc>
                <a:spcPct val="70000"/>
              </a:lnSpc>
            </a:pPr>
            <a:r>
              <a:rPr lang="en-US" dirty="0" smtClean="0">
                <a:solidFill>
                  <a:srgbClr val="FFFFFF"/>
                </a:solidFill>
              </a:rPr>
              <a:t>NBER SI 2019</a:t>
            </a:r>
            <a:endParaRPr lang="en-US" dirty="0">
              <a:solidFill>
                <a:srgbClr val="FFFFFF"/>
              </a:solidFill>
            </a:endParaRPr>
          </a:p>
          <a:p>
            <a:pPr>
              <a:lnSpc>
                <a:spcPct val="70000"/>
              </a:lnSpc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8AB93-532E-4E4C-BCEA-29507499DA9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21185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50392"/>
            <a:ext cx="10515600" cy="1325563"/>
          </a:xfrm>
        </p:spPr>
        <p:txBody>
          <a:bodyPr/>
          <a:lstStyle/>
          <a:p>
            <a:r>
              <a:rPr lang="en-US" dirty="0" smtClean="0"/>
              <a:t>Observation 2: Recent </a:t>
            </a:r>
            <a:r>
              <a:rPr lang="en-US" dirty="0"/>
              <a:t>rise of integrators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720" y="1722870"/>
            <a:ext cx="10673080" cy="4840490"/>
          </a:xfrm>
        </p:spPr>
        <p:txBody>
          <a:bodyPr>
            <a:noAutofit/>
          </a:bodyPr>
          <a:lstStyle/>
          <a:p>
            <a:r>
              <a:rPr lang="en-US" sz="2400" dirty="0" smtClean="0"/>
              <a:t>Integrators </a:t>
            </a:r>
            <a:r>
              <a:rPr lang="en-US" sz="2400" dirty="0"/>
              <a:t>adapt </a:t>
            </a:r>
            <a:r>
              <a:rPr lang="en-US" sz="2400" dirty="0" smtClean="0"/>
              <a:t>robotics </a:t>
            </a:r>
            <a:r>
              <a:rPr lang="en-US" sz="2400" dirty="0"/>
              <a:t>and other </a:t>
            </a:r>
            <a:r>
              <a:rPr lang="en-US" sz="2400" dirty="0" smtClean="0"/>
              <a:t>tech to </a:t>
            </a:r>
            <a:r>
              <a:rPr lang="en-US" sz="2400" dirty="0"/>
              <a:t>the needs of manufacturers by: </a:t>
            </a:r>
          </a:p>
          <a:p>
            <a:pPr lvl="1"/>
            <a:r>
              <a:rPr lang="en-US" dirty="0"/>
              <a:t>diagnosing the customer’s manufacturing </a:t>
            </a:r>
            <a:r>
              <a:rPr lang="en-US" dirty="0" smtClean="0"/>
              <a:t>requirements</a:t>
            </a:r>
            <a:endParaRPr lang="en-US" dirty="0"/>
          </a:p>
          <a:p>
            <a:pPr lvl="1"/>
            <a:r>
              <a:rPr lang="en-US" dirty="0"/>
              <a:t>designing a plan for </a:t>
            </a:r>
            <a:r>
              <a:rPr lang="en-US" dirty="0" smtClean="0"/>
              <a:t>automation</a:t>
            </a:r>
            <a:endParaRPr lang="en-US" dirty="0"/>
          </a:p>
          <a:p>
            <a:pPr lvl="1"/>
            <a:r>
              <a:rPr lang="en-US" dirty="0"/>
              <a:t>installing and testing robotic and other equipment in accordance to this plan</a:t>
            </a:r>
          </a:p>
          <a:p>
            <a:pPr lvl="1"/>
            <a:r>
              <a:rPr lang="en-US" dirty="0"/>
              <a:t>training workers on the factory floor and </a:t>
            </a:r>
            <a:r>
              <a:rPr lang="en-US" dirty="0" smtClean="0"/>
              <a:t>engineers</a:t>
            </a:r>
            <a:endParaRPr lang="en-US" dirty="0"/>
          </a:p>
          <a:p>
            <a:pPr lvl="1"/>
            <a:r>
              <a:rPr lang="en-US" dirty="0"/>
              <a:t>providing ongoing maintenance and upgrades</a:t>
            </a:r>
          </a:p>
          <a:p>
            <a:r>
              <a:rPr lang="en-US" sz="2400" dirty="0"/>
              <a:t>Integrators work across firms &amp; industries, collecting “tips and tricks” as they go.</a:t>
            </a:r>
          </a:p>
          <a:p>
            <a:pPr marL="228600" lvl="1">
              <a:spcBef>
                <a:spcPts val="1000"/>
              </a:spcBef>
            </a:pPr>
            <a:r>
              <a:rPr lang="en-US" dirty="0" smtClean="0"/>
              <a:t>Analogy to “IT Systems Integrators” </a:t>
            </a:r>
            <a:r>
              <a:rPr lang="en-US" dirty="0" smtClean="0"/>
              <a:t>(e.g., </a:t>
            </a:r>
            <a:r>
              <a:rPr lang="en-US" dirty="0" smtClean="0"/>
              <a:t>Sapient) circa 1999.</a:t>
            </a:r>
          </a:p>
          <a:p>
            <a:pPr marL="228600" lvl="1">
              <a:spcBef>
                <a:spcPts val="1000"/>
              </a:spcBef>
            </a:pPr>
            <a:endParaRPr lang="en-US" dirty="0"/>
          </a:p>
          <a:p>
            <a:pPr marL="0" lvl="1" indent="0">
              <a:spcBef>
                <a:spcPts val="1000"/>
              </a:spcBef>
              <a:buNone/>
            </a:pPr>
            <a:r>
              <a:rPr lang="en-US" dirty="0" smtClean="0">
                <a:sym typeface="Wingdings" panose="05000000000000000000" pitchFamily="2" charset="2"/>
              </a:rPr>
              <a:t></a:t>
            </a:r>
            <a:r>
              <a:rPr lang="en-US" dirty="0" smtClean="0"/>
              <a:t>Integrators may facilitate </a:t>
            </a:r>
            <a:r>
              <a:rPr lang="en-US" dirty="0" smtClean="0"/>
              <a:t>tech adoption and use, though </a:t>
            </a:r>
            <a:r>
              <a:rPr lang="en-US" dirty="0" smtClean="0"/>
              <a:t>strategic considerations (who captures </a:t>
            </a:r>
            <a:r>
              <a:rPr lang="en-US" dirty="0" smtClean="0"/>
              <a:t>value) </a:t>
            </a:r>
            <a:r>
              <a:rPr lang="en-US" dirty="0" smtClean="0"/>
              <a:t>may affect other dimensions (hiring; data protection)</a:t>
            </a:r>
            <a:endParaRPr lang="en-US" dirty="0"/>
          </a:p>
          <a:p>
            <a:pPr marL="0" lvl="1" indent="0">
              <a:spcBef>
                <a:spcPts val="1000"/>
              </a:spcBef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C14A0-F0F6-4FF3-8D86-06F6AC92E0D2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148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53615"/>
            <a:ext cx="10515600" cy="1325563"/>
          </a:xfrm>
        </p:spPr>
        <p:txBody>
          <a:bodyPr/>
          <a:lstStyle/>
          <a:p>
            <a:r>
              <a:rPr lang="en-US" dirty="0"/>
              <a:t>Overview of auto survey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057" y="1509486"/>
            <a:ext cx="11172055" cy="5123543"/>
          </a:xfrm>
        </p:spPr>
        <p:txBody>
          <a:bodyPr>
            <a:noAutofit/>
          </a:bodyPr>
          <a:lstStyle/>
          <a:p>
            <a:r>
              <a:rPr lang="en-US" sz="2400" dirty="0" smtClean="0"/>
              <a:t>Auto industry is “bellwether</a:t>
            </a:r>
            <a:r>
              <a:rPr lang="en-US" sz="2400" dirty="0"/>
              <a:t>” for technology adoption</a:t>
            </a:r>
          </a:p>
          <a:p>
            <a:pPr lvl="1"/>
            <a:r>
              <a:rPr lang="en-US" dirty="0"/>
              <a:t>Accounts for 39% of US stock of robots (</a:t>
            </a:r>
            <a:r>
              <a:rPr lang="en-US" dirty="0" err="1"/>
              <a:t>Acemoglu</a:t>
            </a:r>
            <a:r>
              <a:rPr lang="en-US" dirty="0"/>
              <a:t> and </a:t>
            </a:r>
            <a:r>
              <a:rPr lang="en-US" dirty="0" err="1"/>
              <a:t>Restrepo</a:t>
            </a:r>
            <a:r>
              <a:rPr lang="en-US" dirty="0"/>
              <a:t>, 2017)</a:t>
            </a:r>
          </a:p>
          <a:p>
            <a:r>
              <a:rPr lang="en-US" sz="2400" dirty="0"/>
              <a:t>Detailed survey of auto supply firms conducted in 2018 (also 2011 survey)</a:t>
            </a:r>
          </a:p>
          <a:p>
            <a:pPr lvl="1"/>
            <a:r>
              <a:rPr lang="en-US" dirty="0"/>
              <a:t>Separate surveys for plant, sales and HR </a:t>
            </a:r>
            <a:r>
              <a:rPr lang="en-US" dirty="0" smtClean="0"/>
              <a:t>managers</a:t>
            </a:r>
            <a:endParaRPr lang="en-US" dirty="0"/>
          </a:p>
          <a:p>
            <a:r>
              <a:rPr lang="en-US" sz="2400" dirty="0"/>
              <a:t>Partnered with Center for Automotive Research (CAR), Precision </a:t>
            </a:r>
            <a:r>
              <a:rPr lang="en-US" sz="2400" dirty="0" err="1"/>
              <a:t>Metalforming</a:t>
            </a:r>
            <a:r>
              <a:rPr lang="en-US" sz="2400" dirty="0"/>
              <a:t> Association (PMA), and </a:t>
            </a:r>
            <a:r>
              <a:rPr lang="en-US" sz="2400" dirty="0" smtClean="0"/>
              <a:t>two automakers’ </a:t>
            </a:r>
            <a:r>
              <a:rPr lang="en-US" sz="2400" dirty="0"/>
              <a:t>parts suppliers </a:t>
            </a:r>
            <a:r>
              <a:rPr lang="en-US" sz="2400" dirty="0" smtClean="0"/>
              <a:t>associations</a:t>
            </a:r>
          </a:p>
          <a:p>
            <a:pPr lvl="1"/>
            <a:r>
              <a:rPr lang="en-US" dirty="0" smtClean="0"/>
              <a:t>Response rates 1-2% for 2011 survey resample and 15-30% for automakers</a:t>
            </a:r>
            <a:endParaRPr lang="en-US" dirty="0"/>
          </a:p>
          <a:p>
            <a:endParaRPr lang="en-US" sz="24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8AB93-532E-4E4C-BCEA-29507499DA9C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xmlns="" id="{E3ACBA6D-BB01-44BB-A773-605A8C2FA15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27858557"/>
              </p:ext>
            </p:extLst>
          </p:nvPr>
        </p:nvGraphicFramePr>
        <p:xfrm>
          <a:off x="2878667" y="4507465"/>
          <a:ext cx="5676358" cy="19869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6378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1257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252613">
                <a:tc>
                  <a:txBody>
                    <a:bodyPr/>
                    <a:lstStyle/>
                    <a:p>
                      <a:pPr algn="l" fontAlgn="b"/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5261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Number of Plant Surveys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5261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Number of Sales Surveys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5261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Number of HR Surveys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5261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Median </a:t>
                      </a:r>
                      <a:r>
                        <a:rPr lang="en-US" sz="1800" u="none" strike="noStrike" dirty="0">
                          <a:effectLst/>
                        </a:rPr>
                        <a:t>Employment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5261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Median Sales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$83,500,000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52613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0586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42464"/>
            <a:ext cx="10515600" cy="1325563"/>
          </a:xfrm>
        </p:spPr>
        <p:txBody>
          <a:bodyPr/>
          <a:lstStyle/>
          <a:p>
            <a:r>
              <a:rPr lang="en-US" dirty="0"/>
              <a:t>Skilled workforce is a big challenge</a:t>
            </a:r>
          </a:p>
        </p:txBody>
      </p:sp>
      <p:sp>
        <p:nvSpPr>
          <p:cNvPr id="3" name="Rectangle 2"/>
          <p:cNvSpPr/>
          <p:nvPr/>
        </p:nvSpPr>
        <p:spPr>
          <a:xfrm>
            <a:off x="1043609" y="1539851"/>
            <a:ext cx="955304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Calibri"/>
                <a:cs typeface="Calibri"/>
              </a:rPr>
              <a:t>90% report that finding skilled workers is a “top three” challenge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8AB93-532E-4E4C-BCEA-29507499DA9C}" type="slidenum">
              <a:rPr lang="en-US" smtClean="0"/>
              <a:pPr/>
              <a:t>12</a:t>
            </a:fld>
            <a:endParaRPr lang="en-US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xmlns="" id="{079CFD41-1622-4475-A127-47D227FA9B3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64261083"/>
              </p:ext>
            </p:extLst>
          </p:nvPr>
        </p:nvGraphicFramePr>
        <p:xfrm>
          <a:off x="1043609" y="2068871"/>
          <a:ext cx="9348346" cy="45983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42079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42464"/>
            <a:ext cx="10515600" cy="1325563"/>
          </a:xfrm>
        </p:spPr>
        <p:txBody>
          <a:bodyPr/>
          <a:lstStyle/>
          <a:p>
            <a:r>
              <a:rPr lang="en-US" dirty="0"/>
              <a:t>Lots of adoption of new technologies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8AB93-532E-4E4C-BCEA-29507499DA9C}" type="slidenum">
              <a:rPr lang="en-US" smtClean="0"/>
              <a:pPr/>
              <a:t>13</a:t>
            </a:fld>
            <a:endParaRPr lang="en-US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xmlns="" id="{B966981D-58FA-4248-854E-6807918BCBD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55321106"/>
              </p:ext>
            </p:extLst>
          </p:nvPr>
        </p:nvGraphicFramePr>
        <p:xfrm>
          <a:off x="648394" y="1529542"/>
          <a:ext cx="10237320" cy="49633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70095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64766"/>
            <a:ext cx="10515600" cy="1325563"/>
          </a:xfrm>
        </p:spPr>
        <p:txBody>
          <a:bodyPr/>
          <a:lstStyle/>
          <a:p>
            <a:r>
              <a:rPr lang="en-US" dirty="0"/>
              <a:t>Robots </a:t>
            </a:r>
            <a:r>
              <a:rPr lang="en-US" dirty="0" smtClean="0"/>
              <a:t>may improve </a:t>
            </a:r>
            <a:r>
              <a:rPr lang="en-US" dirty="0"/>
              <a:t>quality and safety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8AB93-532E-4E4C-BCEA-29507499DA9C}" type="slidenum">
              <a:rPr lang="en-US" smtClean="0"/>
              <a:pPr/>
              <a:t>14</a:t>
            </a:fld>
            <a:endParaRPr lang="en-US"/>
          </a:p>
        </p:txBody>
      </p:sp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xmlns="" id="{06038C19-CC76-4328-8672-220F8D96EAF3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092679" y="1727596"/>
          <a:ext cx="10035396" cy="46287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Oval 5"/>
          <p:cNvSpPr/>
          <p:nvPr/>
        </p:nvSpPr>
        <p:spPr>
          <a:xfrm>
            <a:off x="9725891" y="2676715"/>
            <a:ext cx="1646184" cy="320396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562797" y="2660080"/>
            <a:ext cx="1596038" cy="335636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148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0162"/>
            <a:ext cx="10995212" cy="1325563"/>
          </a:xfrm>
        </p:spPr>
        <p:txBody>
          <a:bodyPr/>
          <a:lstStyle/>
          <a:p>
            <a:r>
              <a:rPr lang="en-US" dirty="0"/>
              <a:t>R</a:t>
            </a:r>
            <a:r>
              <a:rPr lang="en-US" dirty="0" smtClean="0"/>
              <a:t>obots </a:t>
            </a:r>
            <a:r>
              <a:rPr lang="en-US" dirty="0"/>
              <a:t>may </a:t>
            </a:r>
            <a:r>
              <a:rPr lang="en-US" dirty="0" smtClean="0"/>
              <a:t>also decrease costs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8AB93-532E-4E4C-BCEA-29507499DA9C}" type="slidenum">
              <a:rPr lang="en-US" smtClean="0"/>
              <a:pPr/>
              <a:t>15</a:t>
            </a:fld>
            <a:endParaRPr lang="en-US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xmlns="" id="{568E3211-184D-41EF-A8F2-C398F37A80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12545498"/>
              </p:ext>
            </p:extLst>
          </p:nvPr>
        </p:nvGraphicFramePr>
        <p:xfrm>
          <a:off x="435430" y="1628824"/>
          <a:ext cx="11059884" cy="47893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Rounded Rectangle 6"/>
          <p:cNvSpPr/>
          <p:nvPr/>
        </p:nvSpPr>
        <p:spPr>
          <a:xfrm>
            <a:off x="968188" y="2493820"/>
            <a:ext cx="4260027" cy="357349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7272171" y="4089867"/>
            <a:ext cx="4223143" cy="197744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538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253615"/>
            <a:ext cx="10981267" cy="1325563"/>
          </a:xfrm>
        </p:spPr>
        <p:txBody>
          <a:bodyPr/>
          <a:lstStyle/>
          <a:p>
            <a:r>
              <a:rPr lang="en-US" dirty="0"/>
              <a:t>Measures of p</a:t>
            </a:r>
            <a:r>
              <a:rPr lang="en-US" dirty="0" smtClean="0"/>
              <a:t>ragmatism, data-driven decisions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8AB93-532E-4E4C-BCEA-29507499DA9C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75013" y="1876301"/>
            <a:ext cx="11031187" cy="4453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/>
            <a:r>
              <a:rPr lang="en-US" sz="2400" u="sng" dirty="0" smtClean="0"/>
              <a:t>Pragmatism (</a:t>
            </a:r>
            <a:r>
              <a:rPr lang="en-US" sz="2400" u="sng" dirty="0" err="1" smtClean="0"/>
              <a:t>Prag</a:t>
            </a:r>
            <a:r>
              <a:rPr lang="en-US" sz="2400" u="sng" dirty="0" smtClean="0"/>
              <a:t>)</a:t>
            </a:r>
            <a:r>
              <a:rPr lang="en-US" sz="2400" dirty="0" smtClean="0"/>
              <a:t> measures involvement of production workers in problem-solving and data interpretation:</a:t>
            </a:r>
            <a:endParaRPr lang="en-US" sz="2400" dirty="0"/>
          </a:p>
          <a:p>
            <a:pPr marL="800100" lvl="1" indent="-342900"/>
            <a:r>
              <a:rPr lang="en-US" dirty="0" smtClean="0"/>
              <a:t>“</a:t>
            </a:r>
            <a:r>
              <a:rPr lang="en-US" dirty="0"/>
              <a:t>see workers as complement to IT”  </a:t>
            </a:r>
            <a:r>
              <a:rPr lang="en-US" dirty="0" smtClean="0"/>
              <a:t>+ </a:t>
            </a:r>
            <a:r>
              <a:rPr lang="en-US" dirty="0"/>
              <a:t>“diagnose equipment problems” + “use quality assurance data to recommend improvements” </a:t>
            </a:r>
            <a:r>
              <a:rPr lang="en-US" dirty="0" smtClean="0"/>
              <a:t>+ </a:t>
            </a:r>
            <a:r>
              <a:rPr lang="en-US" dirty="0"/>
              <a:t>“</a:t>
            </a:r>
            <a:r>
              <a:rPr lang="en-US" dirty="0" smtClean="0"/>
              <a:t>modify </a:t>
            </a:r>
            <a:r>
              <a:rPr lang="en-US" dirty="0"/>
              <a:t>programs on computerized equipment</a:t>
            </a:r>
            <a:r>
              <a:rPr lang="en-US" dirty="0" smtClean="0"/>
              <a:t>” “meet with customers” + “managers expect them to improve work methods”</a:t>
            </a:r>
          </a:p>
          <a:p>
            <a:pPr marL="342900" indent="-342900"/>
            <a:endParaRPr lang="en-US" sz="2400" u="sng" dirty="0" smtClean="0"/>
          </a:p>
          <a:p>
            <a:pPr marL="342900" indent="-342900"/>
            <a:r>
              <a:rPr lang="en-US" sz="2400" u="sng" dirty="0" smtClean="0"/>
              <a:t>Data </a:t>
            </a:r>
            <a:r>
              <a:rPr lang="en-US" sz="2400" u="sng" dirty="0"/>
              <a:t>driven decision making (</a:t>
            </a:r>
            <a:r>
              <a:rPr lang="en-US" sz="2400" u="sng" dirty="0" smtClean="0"/>
              <a:t>DDD)</a:t>
            </a:r>
            <a:r>
              <a:rPr lang="en-US" sz="2400" dirty="0" smtClean="0"/>
              <a:t> measures data practices: </a:t>
            </a:r>
            <a:endParaRPr lang="en-US" sz="2400" dirty="0"/>
          </a:p>
          <a:p>
            <a:pPr marL="800100" lvl="1" indent="-342900"/>
            <a:r>
              <a:rPr lang="en-US" dirty="0"/>
              <a:t>“frequently use data on defects</a:t>
            </a:r>
            <a:r>
              <a:rPr lang="en-US" dirty="0" smtClean="0"/>
              <a:t>” + “base decisions on data” +  “use data to predict downtime” – “intuitive decision-making” – “data is in siloes”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9568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53615"/>
            <a:ext cx="10515600" cy="1325563"/>
          </a:xfrm>
        </p:spPr>
        <p:txBody>
          <a:bodyPr/>
          <a:lstStyle/>
          <a:p>
            <a:r>
              <a:rPr lang="en-US" dirty="0"/>
              <a:t>Measures of </a:t>
            </a:r>
            <a:r>
              <a:rPr lang="en-US" dirty="0" smtClean="0"/>
              <a:t>robot </a:t>
            </a:r>
            <a:r>
              <a:rPr lang="en-US" dirty="0" smtClean="0"/>
              <a:t>uses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8AB93-532E-4E4C-BCEA-29507499DA9C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75013" y="1876301"/>
            <a:ext cx="11031187" cy="4453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/>
            <a:r>
              <a:rPr lang="en-US" sz="2400" u="sng" dirty="0" smtClean="0"/>
              <a:t>Robot </a:t>
            </a:r>
            <a:r>
              <a:rPr lang="en-US" sz="2400" u="sng" dirty="0"/>
              <a:t>r</a:t>
            </a:r>
            <a:r>
              <a:rPr lang="en-US" sz="2400" u="sng" dirty="0" smtClean="0"/>
              <a:t>educes </a:t>
            </a:r>
            <a:r>
              <a:rPr lang="en-US" sz="2400" u="sng" dirty="0"/>
              <a:t>l</a:t>
            </a:r>
            <a:r>
              <a:rPr lang="en-US" sz="2400" u="sng" dirty="0" smtClean="0"/>
              <a:t>abor cost, total cost:</a:t>
            </a:r>
            <a:r>
              <a:rPr lang="en-US" sz="2400" dirty="0" smtClean="0"/>
              <a:t> </a:t>
            </a:r>
            <a:endParaRPr lang="en-US" sz="2400" dirty="0"/>
          </a:p>
          <a:p>
            <a:pPr marL="800100" lvl="1" indent="-342900"/>
            <a:r>
              <a:rPr lang="en-US" dirty="0" smtClean="0"/>
              <a:t>Dummy </a:t>
            </a:r>
            <a:r>
              <a:rPr lang="en-US" dirty="0"/>
              <a:t>= 1 if firm indicates that there was a small (5-10%) </a:t>
            </a:r>
            <a:r>
              <a:rPr lang="en-US" dirty="0" smtClean="0"/>
              <a:t>or significant </a:t>
            </a:r>
            <a:r>
              <a:rPr lang="en-US" dirty="0"/>
              <a:t>(10</a:t>
            </a:r>
            <a:r>
              <a:rPr lang="en-US" dirty="0" smtClean="0"/>
              <a:t>+%) decrease </a:t>
            </a:r>
            <a:r>
              <a:rPr lang="en-US" dirty="0"/>
              <a:t>in direct labor costs </a:t>
            </a:r>
            <a:r>
              <a:rPr lang="en-US" dirty="0" smtClean="0"/>
              <a:t>or total costs as </a:t>
            </a:r>
            <a:r>
              <a:rPr lang="en-US" dirty="0"/>
              <a:t>a result of its investment in robotics since 2014</a:t>
            </a:r>
            <a:r>
              <a:rPr lang="en-US" dirty="0" smtClean="0"/>
              <a:t>.</a:t>
            </a:r>
          </a:p>
          <a:p>
            <a:pPr marL="342900" indent="-342900"/>
            <a:endParaRPr lang="en-US" sz="2400" u="sng" dirty="0" smtClean="0"/>
          </a:p>
          <a:p>
            <a:pPr marL="342900" indent="-342900"/>
            <a:r>
              <a:rPr lang="en-US" sz="2400" u="sng" dirty="0" smtClean="0"/>
              <a:t>Robot </a:t>
            </a:r>
            <a:r>
              <a:rPr lang="en-US" sz="2400" u="sng" dirty="0"/>
              <a:t>i</a:t>
            </a:r>
            <a:r>
              <a:rPr lang="en-US" sz="2400" u="sng" dirty="0" smtClean="0"/>
              <a:t>ncreases </a:t>
            </a:r>
            <a:r>
              <a:rPr lang="en-US" sz="2400" u="sng" dirty="0"/>
              <a:t>q</a:t>
            </a:r>
            <a:r>
              <a:rPr lang="en-US" sz="2400" u="sng" dirty="0" smtClean="0"/>
              <a:t>uality, safety:</a:t>
            </a:r>
            <a:r>
              <a:rPr lang="en-US" sz="2400" dirty="0" smtClean="0"/>
              <a:t> </a:t>
            </a:r>
            <a:endParaRPr lang="en-US" sz="2400" dirty="0"/>
          </a:p>
          <a:p>
            <a:pPr marL="800100" lvl="1" indent="-342900"/>
            <a:r>
              <a:rPr lang="en-US" dirty="0" smtClean="0"/>
              <a:t>Dummy </a:t>
            </a:r>
            <a:r>
              <a:rPr lang="en-US" dirty="0"/>
              <a:t>= 1 if firm indicates that there was a </a:t>
            </a:r>
            <a:r>
              <a:rPr lang="en-US" dirty="0" smtClean="0"/>
              <a:t>small or significant (25+%) increase in performance along the dimension (Quality, Safety) as </a:t>
            </a:r>
            <a:r>
              <a:rPr lang="en-US" dirty="0"/>
              <a:t>a result of its investment in </a:t>
            </a:r>
            <a:r>
              <a:rPr lang="en-US" dirty="0" smtClean="0"/>
              <a:t>robotics.</a:t>
            </a:r>
            <a:endParaRPr lang="en-US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02321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53615"/>
            <a:ext cx="10515600" cy="1325563"/>
          </a:xfrm>
        </p:spPr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ample statistics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8AB93-532E-4E4C-BCEA-29507499DA9C}" type="slidenum">
              <a:rPr lang="en-US" smtClean="0"/>
              <a:pPr/>
              <a:t>18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4055128"/>
              </p:ext>
            </p:extLst>
          </p:nvPr>
        </p:nvGraphicFramePr>
        <p:xfrm>
          <a:off x="2865865" y="1576931"/>
          <a:ext cx="5744735" cy="478166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95567"/>
                <a:gridCol w="737292"/>
                <a:gridCol w="737292"/>
                <a:gridCol w="737292"/>
                <a:gridCol w="737292"/>
              </a:tblGrid>
              <a:tr h="47446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sng" strike="noStrike" dirty="0">
                          <a:effectLst/>
                        </a:rPr>
                        <a:t>Variable</a:t>
                      </a:r>
                      <a:endParaRPr lang="en-US" sz="1600" b="1" i="0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sng" strike="noStrike" dirty="0">
                          <a:effectLst/>
                        </a:rPr>
                        <a:t>Mean</a:t>
                      </a:r>
                      <a:endParaRPr lang="en-US" sz="1600" b="1" i="0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sng" strike="noStrike" dirty="0" smtClean="0">
                          <a:effectLst/>
                        </a:rPr>
                        <a:t>SD</a:t>
                      </a:r>
                      <a:endParaRPr lang="en-US" sz="1600" b="1" i="0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sng" strike="noStrike" dirty="0">
                          <a:effectLst/>
                        </a:rPr>
                        <a:t>Min</a:t>
                      </a:r>
                      <a:endParaRPr lang="en-US" sz="1600" b="1" i="0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sng" strike="noStrike" dirty="0">
                          <a:effectLst/>
                        </a:rPr>
                        <a:t>Max</a:t>
                      </a:r>
                      <a:endParaRPr lang="en-US" sz="1600" b="1" i="0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4177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Robots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0.78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0.41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0.00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1.00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4177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Cobots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0.26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0.44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0.00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1.00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4177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Automated Parts Tracking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0.68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0.47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0.00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1.00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2624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Autonomous Guided Vehicles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0.22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0.41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0.00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1.00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4177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Robots Increase Quality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0.76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0.43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0.00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1.00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4177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Robots Increase Safety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0.69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0.47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0.00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1.00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4177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Robots Reduce Labor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0.58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0.50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0.00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1.00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4177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Robots Reduce Costs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0.49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0.50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0.00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1.00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4177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DDD Measure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1.93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1.14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0.00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4.00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4177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Pragmatism Measure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1.74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1.20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0.00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4.00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4177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Used Integrator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0.43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0.50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0.00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1.00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4177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Log Employees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5.49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1.17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1.39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7.86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4177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% Population w/ HS Degree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0.70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0.02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0.62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0.74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4177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Indiana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0.13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0.34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0.00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1.00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4177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Kentucky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0.16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0.37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0.00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1.00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4177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Michigan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0.31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0.47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0.00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1.00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4177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Ohio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0.15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0.36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0.00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7965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-176771"/>
            <a:ext cx="10915186" cy="1867460"/>
          </a:xfrm>
        </p:spPr>
        <p:txBody>
          <a:bodyPr/>
          <a:lstStyle/>
          <a:p>
            <a:r>
              <a:rPr lang="en-US" dirty="0"/>
              <a:t>What types of firms adopt these technologies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8AB93-532E-4E4C-BCEA-29507499DA9C}" type="slidenum">
              <a:rPr lang="en-US" smtClean="0"/>
              <a:pPr/>
              <a:t>19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5180409"/>
              </p:ext>
            </p:extLst>
          </p:nvPr>
        </p:nvGraphicFramePr>
        <p:xfrm>
          <a:off x="728130" y="1690689"/>
          <a:ext cx="9736666" cy="436224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69734">
                  <a:extLst>
                    <a:ext uri="{9D8B030D-6E8A-4147-A177-3AD203B41FA5}">
                      <a16:colId xmlns:a16="http://schemas.microsoft.com/office/drawing/2014/main" xmlns="" val="761524941"/>
                    </a:ext>
                  </a:extLst>
                </a:gridCol>
                <a:gridCol w="1445101">
                  <a:extLst>
                    <a:ext uri="{9D8B030D-6E8A-4147-A177-3AD203B41FA5}">
                      <a16:colId xmlns:a16="http://schemas.microsoft.com/office/drawing/2014/main" xmlns="" val="980145457"/>
                    </a:ext>
                  </a:extLst>
                </a:gridCol>
                <a:gridCol w="1604945">
                  <a:extLst>
                    <a:ext uri="{9D8B030D-6E8A-4147-A177-3AD203B41FA5}">
                      <a16:colId xmlns:a16="http://schemas.microsoft.com/office/drawing/2014/main" xmlns="" val="327905166"/>
                    </a:ext>
                  </a:extLst>
                </a:gridCol>
                <a:gridCol w="1390953">
                  <a:extLst>
                    <a:ext uri="{9D8B030D-6E8A-4147-A177-3AD203B41FA5}">
                      <a16:colId xmlns:a16="http://schemas.microsoft.com/office/drawing/2014/main" xmlns="" val="605613345"/>
                    </a:ext>
                  </a:extLst>
                </a:gridCol>
                <a:gridCol w="1925933">
                  <a:extLst>
                    <a:ext uri="{9D8B030D-6E8A-4147-A177-3AD203B41FA5}">
                      <a16:colId xmlns:a16="http://schemas.microsoft.com/office/drawing/2014/main" xmlns="" val="8077325"/>
                    </a:ext>
                  </a:extLst>
                </a:gridCol>
              </a:tblGrid>
              <a:tr h="493711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Dependent</a:t>
                      </a:r>
                      <a:r>
                        <a:rPr lang="en-US" sz="1600" b="0" i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Variable: </a:t>
                      </a:r>
                      <a:r>
                        <a:rPr lang="en-US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Firm Adopts……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i="1" u="none" strike="noStrike" dirty="0">
                          <a:effectLst/>
                          <a:latin typeface="+mn-lt"/>
                        </a:rPr>
                        <a:t>Robots</a:t>
                      </a:r>
                      <a:endParaRPr lang="en-US" sz="160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i="1" u="none" strike="noStrike">
                          <a:effectLst/>
                          <a:latin typeface="+mn-lt"/>
                        </a:rPr>
                        <a:t>Cobots</a:t>
                      </a:r>
                      <a:endParaRPr lang="en-US" sz="1600" b="1" i="1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i="1" u="none" strike="noStrike" dirty="0">
                          <a:effectLst/>
                          <a:latin typeface="+mn-lt"/>
                        </a:rPr>
                        <a:t>Automated Parts Tracking</a:t>
                      </a:r>
                      <a:endParaRPr lang="en-US" sz="160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i="1" u="none" strike="noStrike" dirty="0">
                          <a:effectLst/>
                          <a:latin typeface="+mn-lt"/>
                        </a:rPr>
                        <a:t>Autonomous Guided Vehicles</a:t>
                      </a:r>
                      <a:endParaRPr lang="en-US" sz="160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967795673"/>
                  </a:ext>
                </a:extLst>
              </a:tr>
              <a:tr h="276074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2850970608"/>
                  </a:ext>
                </a:extLst>
              </a:tr>
              <a:tr h="27607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  <a:latin typeface="+mn-lt"/>
                        </a:rPr>
                        <a:t>DDD Measure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-0.021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0.022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-0.029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  <a:latin typeface="+mn-lt"/>
                        </a:rPr>
                        <a:t>0.000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4229192061"/>
                  </a:ext>
                </a:extLst>
              </a:tr>
              <a:tr h="276074"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[0.034]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[0.056]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[0.051]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[0.050]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589888597"/>
                  </a:ext>
                </a:extLst>
              </a:tr>
              <a:tr h="27607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  <a:latin typeface="+mn-lt"/>
                        </a:rPr>
                        <a:t>Pragmatism Measure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0.027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-0.002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0.027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-0.025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802190780"/>
                  </a:ext>
                </a:extLst>
              </a:tr>
              <a:tr h="276074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[0.036]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[0.051]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[0.052]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[0.041]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997769870"/>
                  </a:ext>
                </a:extLst>
              </a:tr>
              <a:tr h="27607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Used Integrator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0.136**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0.338***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0.061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0.048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975603288"/>
                  </a:ext>
                </a:extLst>
              </a:tr>
              <a:tr h="276074"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[0.067]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[0.105]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[0.121]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[0.108]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711588484"/>
                  </a:ext>
                </a:extLst>
              </a:tr>
              <a:tr h="27607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Ln Number of Employees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0.107**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0.025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0.056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  <a:latin typeface="+mn-lt"/>
                        </a:rPr>
                        <a:t>0.060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862386468"/>
                  </a:ext>
                </a:extLst>
              </a:tr>
              <a:tr h="276074"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[0.047]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[0.034]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[0.052]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[0.039]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4240661541"/>
                  </a:ext>
                </a:extLst>
              </a:tr>
              <a:tr h="27607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% High School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-2.073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-1.976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1.839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-1.869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11627049"/>
                  </a:ext>
                </a:extLst>
              </a:tr>
              <a:tr h="276074"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[1.778]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[1.846]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[2.351]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[2.011]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505453547"/>
                  </a:ext>
                </a:extLst>
              </a:tr>
              <a:tr h="276074"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4175684331"/>
                  </a:ext>
                </a:extLst>
              </a:tr>
              <a:tr h="27607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Observations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72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69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72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72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4060621902"/>
                  </a:ext>
                </a:extLst>
              </a:tr>
              <a:tr h="27607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R-squared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0.209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0.196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0.036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0.071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3835033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6470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 txBox="1">
            <a:spLocks/>
          </p:cNvSpPr>
          <p:nvPr/>
        </p:nvSpPr>
        <p:spPr>
          <a:xfrm>
            <a:off x="9347201" y="6492876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defPPr>
              <a:defRPr lang="en-US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sz="10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F81CCB88-2C92-4A81-B733-C2EA371E69E6}" type="slidenum">
              <a:rPr lang="en-US" smtClean="0">
                <a:latin typeface="+mn-lt"/>
              </a:rPr>
              <a:pPr>
                <a:defRPr/>
              </a:pPr>
              <a:t>2</a:t>
            </a:fld>
            <a:endParaRPr lang="en-US" dirty="0">
              <a:latin typeface="+mn-lt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838200" y="19371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fontAlgn="auto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44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Rapid commercialization of AI and robots</a:t>
            </a:r>
            <a:endParaRPr lang="en-US" sz="44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12" name="Picture 11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410" y="1984103"/>
            <a:ext cx="5441797" cy="3825682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12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3463" y="1984103"/>
            <a:ext cx="5441796" cy="3825682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TextBox 13"/>
          <p:cNvSpPr txBox="1"/>
          <p:nvPr/>
        </p:nvSpPr>
        <p:spPr>
          <a:xfrm>
            <a:off x="7435699" y="6083072"/>
            <a:ext cx="42990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Furman and Seamans,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5431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82500"/>
            <a:ext cx="10949609" cy="1325563"/>
          </a:xfrm>
        </p:spPr>
        <p:txBody>
          <a:bodyPr>
            <a:normAutofit/>
          </a:bodyPr>
          <a:lstStyle/>
          <a:p>
            <a:r>
              <a:rPr lang="en-US" dirty="0" smtClean="0"/>
              <a:t>When </a:t>
            </a:r>
            <a:r>
              <a:rPr lang="en-US" dirty="0" smtClean="0"/>
              <a:t>are robots used to increase benefits</a:t>
            </a:r>
            <a:r>
              <a:rPr lang="en-US" dirty="0" smtClean="0"/>
              <a:t>?</a:t>
            </a:r>
            <a:endParaRPr lang="en-US" sz="1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8AB93-532E-4E4C-BCEA-29507499DA9C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667634" y="1907321"/>
            <a:ext cx="8864899" cy="73427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4699513"/>
              </p:ext>
            </p:extLst>
          </p:nvPr>
        </p:nvGraphicFramePr>
        <p:xfrm>
          <a:off x="626532" y="1553068"/>
          <a:ext cx="10727268" cy="42733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26935">
                  <a:extLst>
                    <a:ext uri="{9D8B030D-6E8A-4147-A177-3AD203B41FA5}">
                      <a16:colId xmlns:a16="http://schemas.microsoft.com/office/drawing/2014/main" xmlns="" val="2918565924"/>
                    </a:ext>
                  </a:extLst>
                </a:gridCol>
                <a:gridCol w="1286933">
                  <a:extLst>
                    <a:ext uri="{9D8B030D-6E8A-4147-A177-3AD203B41FA5}">
                      <a16:colId xmlns:a16="http://schemas.microsoft.com/office/drawing/2014/main" xmlns="" val="785885643"/>
                    </a:ext>
                  </a:extLst>
                </a:gridCol>
                <a:gridCol w="1253067">
                  <a:extLst>
                    <a:ext uri="{9D8B030D-6E8A-4147-A177-3AD203B41FA5}">
                      <a16:colId xmlns:a16="http://schemas.microsoft.com/office/drawing/2014/main" xmlns="" val="1099090768"/>
                    </a:ext>
                  </a:extLst>
                </a:gridCol>
                <a:gridCol w="1185333">
                  <a:extLst>
                    <a:ext uri="{9D8B030D-6E8A-4147-A177-3AD203B41FA5}">
                      <a16:colId xmlns:a16="http://schemas.microsoft.com/office/drawing/2014/main" xmlns="" val="3597307386"/>
                    </a:ext>
                  </a:extLst>
                </a:gridCol>
                <a:gridCol w="1134533">
                  <a:extLst>
                    <a:ext uri="{9D8B030D-6E8A-4147-A177-3AD203B41FA5}">
                      <a16:colId xmlns:a16="http://schemas.microsoft.com/office/drawing/2014/main" xmlns="" val="14870763"/>
                    </a:ext>
                  </a:extLst>
                </a:gridCol>
                <a:gridCol w="888546">
                  <a:extLst>
                    <a:ext uri="{9D8B030D-6E8A-4147-A177-3AD203B41FA5}">
                      <a16:colId xmlns:a16="http://schemas.microsoft.com/office/drawing/2014/main" xmlns="" val="608054568"/>
                    </a:ext>
                  </a:extLst>
                </a:gridCol>
                <a:gridCol w="1151921">
                  <a:extLst>
                    <a:ext uri="{9D8B030D-6E8A-4147-A177-3AD203B41FA5}">
                      <a16:colId xmlns:a16="http://schemas.microsoft.com/office/drawing/2014/main" xmlns="" val="2607909943"/>
                    </a:ext>
                  </a:extLst>
                </a:gridCol>
              </a:tblGrid>
              <a:tr h="356112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Dependent</a:t>
                      </a:r>
                      <a:r>
                        <a:rPr lang="en-US" sz="1600" b="0" i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Variable: </a:t>
                      </a:r>
                      <a:r>
                        <a:rPr lang="en-US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Robots Increase……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i="1" u="none" strike="noStrike" dirty="0">
                          <a:effectLst/>
                          <a:latin typeface="+mn-lt"/>
                        </a:rPr>
                        <a:t>Quality</a:t>
                      </a:r>
                      <a:endParaRPr lang="en-US" sz="160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i="1" u="none" strike="noStrike" dirty="0">
                          <a:effectLst/>
                          <a:latin typeface="+mn-lt"/>
                        </a:rPr>
                        <a:t>Quality</a:t>
                      </a:r>
                      <a:endParaRPr lang="en-US" sz="160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i="1" u="none" strike="noStrike" dirty="0">
                          <a:effectLst/>
                          <a:latin typeface="+mn-lt"/>
                        </a:rPr>
                        <a:t>Quality</a:t>
                      </a:r>
                      <a:endParaRPr lang="en-US" sz="160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i="1" u="none" strike="noStrike" dirty="0">
                          <a:effectLst/>
                          <a:latin typeface="+mn-lt"/>
                        </a:rPr>
                        <a:t>Safety</a:t>
                      </a:r>
                      <a:endParaRPr lang="en-US" sz="160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i="1" u="none" strike="noStrike" dirty="0">
                          <a:effectLst/>
                          <a:latin typeface="+mn-lt"/>
                        </a:rPr>
                        <a:t>Safety</a:t>
                      </a:r>
                      <a:endParaRPr lang="en-US" sz="160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i="1" u="none" strike="noStrike" dirty="0">
                          <a:effectLst/>
                          <a:latin typeface="+mn-lt"/>
                        </a:rPr>
                        <a:t>Safety</a:t>
                      </a:r>
                      <a:endParaRPr lang="en-US" sz="160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389870931"/>
                  </a:ext>
                </a:extLst>
              </a:tr>
              <a:tr h="356112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502165484"/>
                  </a:ext>
                </a:extLst>
              </a:tr>
              <a:tr h="35611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  <a:latin typeface="+mn-lt"/>
                        </a:rPr>
                        <a:t>DDD Measure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-0.032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-0.041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-0.051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0.032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0.03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0.007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971435964"/>
                  </a:ext>
                </a:extLst>
              </a:tr>
              <a:tr h="356112"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[0.043]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[0.043]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[0.044]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[0.051]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[0.051]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[0.053]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142253050"/>
                  </a:ext>
                </a:extLst>
              </a:tr>
              <a:tr h="35611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  <a:latin typeface="+mn-lt"/>
                        </a:rPr>
                        <a:t>Pragmatism Measure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0.089**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0.091**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0.074*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-0.052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-0.051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-0.071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081014764"/>
                  </a:ext>
                </a:extLst>
              </a:tr>
              <a:tr h="356112"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[0.038]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[0.040]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[0.039]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[0.050]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[0.050]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[0.051]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551684341"/>
                  </a:ext>
                </a:extLst>
              </a:tr>
              <a:tr h="35611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Used Integrator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0.178*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0.199*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0.063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0.07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562629254"/>
                  </a:ext>
                </a:extLst>
              </a:tr>
              <a:tr h="356112"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[0.103]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[0.106]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[0.121]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[0.129]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746245570"/>
                  </a:ext>
                </a:extLst>
              </a:tr>
              <a:tr h="356112"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512407318"/>
                  </a:ext>
                </a:extLst>
              </a:tr>
              <a:tr h="35611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% HS &amp; Log </a:t>
                      </a:r>
                      <a:r>
                        <a:rPr lang="en-US" sz="1600" u="none" strike="noStrike" dirty="0" smtClean="0">
                          <a:effectLst/>
                          <a:latin typeface="+mn-lt"/>
                        </a:rPr>
                        <a:t>Employment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No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No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Yes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No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No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Yes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66770674"/>
                  </a:ext>
                </a:extLst>
              </a:tr>
              <a:tr h="35611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Observations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62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62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59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61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61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58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666424882"/>
                  </a:ext>
                </a:extLst>
              </a:tr>
              <a:tr h="35611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R-squared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0.065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0.115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0.116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0.018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0.023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0.077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5906233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3934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82500"/>
            <a:ext cx="10949609" cy="1325563"/>
          </a:xfrm>
        </p:spPr>
        <p:txBody>
          <a:bodyPr>
            <a:normAutofit/>
          </a:bodyPr>
          <a:lstStyle/>
          <a:p>
            <a:r>
              <a:rPr lang="en-US" dirty="0" smtClean="0"/>
              <a:t>When are robots used to decrease costs</a:t>
            </a:r>
            <a:r>
              <a:rPr lang="en-US" dirty="0" smtClean="0"/>
              <a:t>?</a:t>
            </a:r>
            <a:endParaRPr lang="en-US" sz="1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8AB93-532E-4E4C-BCEA-29507499DA9C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667634" y="1907321"/>
            <a:ext cx="8864899" cy="73427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7430078"/>
              </p:ext>
            </p:extLst>
          </p:nvPr>
        </p:nvGraphicFramePr>
        <p:xfrm>
          <a:off x="558798" y="1625594"/>
          <a:ext cx="11023602" cy="45212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94060">
                  <a:extLst>
                    <a:ext uri="{9D8B030D-6E8A-4147-A177-3AD203B41FA5}">
                      <a16:colId xmlns:a16="http://schemas.microsoft.com/office/drawing/2014/main" xmlns="" val="4023508576"/>
                    </a:ext>
                  </a:extLst>
                </a:gridCol>
                <a:gridCol w="1424609">
                  <a:extLst>
                    <a:ext uri="{9D8B030D-6E8A-4147-A177-3AD203B41FA5}">
                      <a16:colId xmlns:a16="http://schemas.microsoft.com/office/drawing/2014/main" xmlns="" val="3739969822"/>
                    </a:ext>
                  </a:extLst>
                </a:gridCol>
                <a:gridCol w="1032933">
                  <a:extLst>
                    <a:ext uri="{9D8B030D-6E8A-4147-A177-3AD203B41FA5}">
                      <a16:colId xmlns:a16="http://schemas.microsoft.com/office/drawing/2014/main" xmlns="" val="2385185312"/>
                    </a:ext>
                  </a:extLst>
                </a:gridCol>
                <a:gridCol w="1117600">
                  <a:extLst>
                    <a:ext uri="{9D8B030D-6E8A-4147-A177-3AD203B41FA5}">
                      <a16:colId xmlns:a16="http://schemas.microsoft.com/office/drawing/2014/main" xmlns="" val="218966446"/>
                    </a:ext>
                  </a:extLst>
                </a:gridCol>
                <a:gridCol w="1236133">
                  <a:extLst>
                    <a:ext uri="{9D8B030D-6E8A-4147-A177-3AD203B41FA5}">
                      <a16:colId xmlns:a16="http://schemas.microsoft.com/office/drawing/2014/main" xmlns="" val="2841162065"/>
                    </a:ext>
                  </a:extLst>
                </a:gridCol>
                <a:gridCol w="999067">
                  <a:extLst>
                    <a:ext uri="{9D8B030D-6E8A-4147-A177-3AD203B41FA5}">
                      <a16:colId xmlns:a16="http://schemas.microsoft.com/office/drawing/2014/main" xmlns="" val="2532187827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xmlns="" val="2461428161"/>
                    </a:ext>
                  </a:extLst>
                </a:gridCol>
              </a:tblGrid>
              <a:tr h="376767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Dependent</a:t>
                      </a:r>
                      <a:r>
                        <a:rPr lang="en-US" sz="1600" b="0" i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Variable: </a:t>
                      </a:r>
                      <a:r>
                        <a:rPr lang="en-US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Robots Decrease Costs……</a:t>
                      </a:r>
                      <a:endParaRPr lang="en-US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i="1" u="none" strike="noStrike" dirty="0">
                          <a:effectLst/>
                          <a:latin typeface="+mn-lt"/>
                        </a:rPr>
                        <a:t>Labor</a:t>
                      </a:r>
                      <a:endParaRPr lang="en-US" sz="160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i="1" u="none" strike="noStrike" dirty="0">
                          <a:effectLst/>
                          <a:latin typeface="+mn-lt"/>
                        </a:rPr>
                        <a:t>Labor</a:t>
                      </a:r>
                      <a:endParaRPr lang="en-US" sz="160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i="1" u="none" strike="noStrike" dirty="0">
                          <a:effectLst/>
                          <a:latin typeface="+mn-lt"/>
                        </a:rPr>
                        <a:t>Labor</a:t>
                      </a:r>
                      <a:endParaRPr lang="en-US" sz="160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i="1" u="none" strike="noStrike" dirty="0" smtClean="0">
                          <a:effectLst/>
                          <a:latin typeface="+mn-lt"/>
                        </a:rPr>
                        <a:t>Total</a:t>
                      </a:r>
                      <a:endParaRPr lang="en-US" sz="160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i="1" u="none" strike="noStrike" dirty="0" smtClean="0">
                          <a:effectLst/>
                          <a:latin typeface="+mn-lt"/>
                        </a:rPr>
                        <a:t>Total</a:t>
                      </a:r>
                      <a:endParaRPr lang="en-US" sz="160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i="1" u="none" strike="noStrike" smtClean="0">
                          <a:effectLst/>
                          <a:latin typeface="+mn-lt"/>
                        </a:rPr>
                        <a:t>Total</a:t>
                      </a:r>
                      <a:endParaRPr lang="en-US" sz="160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170047072"/>
                  </a:ext>
                </a:extLst>
              </a:tr>
              <a:tr h="376767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1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1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1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4265107648"/>
                  </a:ext>
                </a:extLst>
              </a:tr>
              <a:tr h="37676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  <a:latin typeface="+mn-lt"/>
                        </a:rPr>
                        <a:t>DDD Measure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0.032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0.034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0.035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0.047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0.045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0.047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688730405"/>
                  </a:ext>
                </a:extLst>
              </a:tr>
              <a:tr h="376767"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[0.061]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[0.063]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[0.064]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[0.063]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[0.064]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[0.064]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469839394"/>
                  </a:ext>
                </a:extLst>
              </a:tr>
              <a:tr h="37676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  <a:latin typeface="+mn-lt"/>
                        </a:rPr>
                        <a:t>Pragmatism Measure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-0.038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-0.038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-0.029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0.009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0.01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0.031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664781135"/>
                  </a:ext>
                </a:extLst>
              </a:tr>
              <a:tr h="376767"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[0.058]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[0.058]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[0.062]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[0.058]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[0.060]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[0.061]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545422915"/>
                  </a:ext>
                </a:extLst>
              </a:tr>
              <a:tr h="37676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Used Integrator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-0.044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-0.051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0.083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0.083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763744512"/>
                  </a:ext>
                </a:extLst>
              </a:tr>
              <a:tr h="376767"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[0.131]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[0.137]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[0.136]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[0.133]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732766399"/>
                  </a:ext>
                </a:extLst>
              </a:tr>
              <a:tr h="376767"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205851144"/>
                  </a:ext>
                </a:extLst>
              </a:tr>
              <a:tr h="37676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% HS &amp; Log </a:t>
                      </a:r>
                      <a:r>
                        <a:rPr lang="en-US" sz="1600" u="none" strike="noStrike" dirty="0" smtClean="0">
                          <a:effectLst/>
                          <a:latin typeface="+mn-lt"/>
                        </a:rPr>
                        <a:t>Employment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No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No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Yes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No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No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Yes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4166507504"/>
                  </a:ext>
                </a:extLst>
              </a:tr>
              <a:tr h="37676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Observations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60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60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57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59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59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56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460050597"/>
                  </a:ext>
                </a:extLst>
              </a:tr>
              <a:tr h="37676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R-squared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0.01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0.012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0.065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0.012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0.019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0.11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4127986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7261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153089"/>
            <a:ext cx="10929730" cy="2076001"/>
          </a:xfrm>
        </p:spPr>
        <p:txBody>
          <a:bodyPr>
            <a:normAutofit/>
          </a:bodyPr>
          <a:lstStyle/>
          <a:p>
            <a:r>
              <a:rPr lang="en-US" dirty="0" smtClean="0"/>
              <a:t>Additional 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2015" y="1662545"/>
            <a:ext cx="11235915" cy="4499904"/>
          </a:xfrm>
        </p:spPr>
        <p:txBody>
          <a:bodyPr>
            <a:noAutofit/>
          </a:bodyPr>
          <a:lstStyle/>
          <a:p>
            <a:pPr marL="342900" indent="-342900"/>
            <a:r>
              <a:rPr lang="en-US" sz="2400" dirty="0" smtClean="0"/>
              <a:t>Our measures of data driven decision making and pragmatism are positively, significantly correlated (correlation </a:t>
            </a:r>
            <a:r>
              <a:rPr lang="en-US" sz="2400" dirty="0" err="1" smtClean="0"/>
              <a:t>coeff</a:t>
            </a:r>
            <a:r>
              <a:rPr lang="en-US" sz="2400" dirty="0" smtClean="0"/>
              <a:t>  ~0.3)</a:t>
            </a:r>
          </a:p>
          <a:p>
            <a:pPr marL="914400" lvl="2" indent="0">
              <a:buNone/>
            </a:pPr>
            <a:r>
              <a:rPr lang="en-US" sz="2400" dirty="0">
                <a:sym typeface="Wingdings" panose="05000000000000000000" pitchFamily="2" charset="2"/>
              </a:rPr>
              <a:t> </a:t>
            </a:r>
            <a:r>
              <a:rPr lang="en-US" sz="2400" dirty="0" smtClean="0">
                <a:sym typeface="Wingdings" panose="05000000000000000000" pitchFamily="2" charset="2"/>
              </a:rPr>
              <a:t>In our and other settings, quality may </a:t>
            </a:r>
            <a:r>
              <a:rPr lang="en-US" sz="2400" dirty="0" err="1" smtClean="0">
                <a:sym typeface="Wingdings" panose="05000000000000000000" pitchFamily="2" charset="2"/>
              </a:rPr>
              <a:t>covary</a:t>
            </a:r>
            <a:r>
              <a:rPr lang="en-US" sz="2400" dirty="0" smtClean="0">
                <a:sym typeface="Wingdings" panose="05000000000000000000" pitchFamily="2" charset="2"/>
              </a:rPr>
              <a:t> with management paradigm</a:t>
            </a:r>
            <a:endParaRPr lang="en-US" sz="2400" dirty="0" smtClean="0"/>
          </a:p>
          <a:p>
            <a:pPr marL="342900" indent="-342900"/>
            <a:endParaRPr lang="en-US" sz="2400" dirty="0" smtClean="0"/>
          </a:p>
          <a:p>
            <a:pPr marL="342900" indent="-342900"/>
            <a:r>
              <a:rPr lang="en-US" sz="2400" dirty="0" smtClean="0"/>
              <a:t>Firms </a:t>
            </a:r>
            <a:r>
              <a:rPr lang="en-US" sz="2400" dirty="0" smtClean="0"/>
              <a:t>that use integrators </a:t>
            </a:r>
            <a:r>
              <a:rPr lang="en-US" sz="2400" dirty="0" smtClean="0"/>
              <a:t>increased </a:t>
            </a:r>
            <a:r>
              <a:rPr lang="en-US" sz="2400" dirty="0" smtClean="0"/>
              <a:t>their hiring of process </a:t>
            </a:r>
            <a:r>
              <a:rPr lang="en-US" sz="2400" dirty="0" smtClean="0"/>
              <a:t>engineers since 2014</a:t>
            </a:r>
            <a:endParaRPr lang="en-US" sz="2400" dirty="0" smtClean="0"/>
          </a:p>
          <a:p>
            <a:pPr marL="342900" indent="-342900"/>
            <a:r>
              <a:rPr lang="en-US" sz="2400" dirty="0" smtClean="0"/>
              <a:t>Firms that use integrators are more likely to retain data in-house</a:t>
            </a:r>
          </a:p>
          <a:p>
            <a:pPr marL="914400" lvl="3" indent="0">
              <a:spcBef>
                <a:spcPts val="1000"/>
              </a:spcBef>
              <a:buNone/>
            </a:pPr>
            <a:r>
              <a:rPr lang="en-US" sz="2400" dirty="0" smtClean="0">
                <a:sym typeface="Wingdings" panose="05000000000000000000" pitchFamily="2" charset="2"/>
              </a:rPr>
              <a:t> </a:t>
            </a:r>
            <a:r>
              <a:rPr lang="en-US" sz="2400" dirty="0" smtClean="0">
                <a:sym typeface="Wingdings" panose="05000000000000000000" pitchFamily="2" charset="2"/>
              </a:rPr>
              <a:t>When working with integrators, firms appear </a:t>
            </a:r>
            <a:r>
              <a:rPr lang="en-US" sz="2400" dirty="0" smtClean="0">
                <a:sym typeface="Wingdings" panose="05000000000000000000" pitchFamily="2" charset="2"/>
              </a:rPr>
              <a:t>to use </a:t>
            </a:r>
            <a:r>
              <a:rPr lang="en-US" sz="2400" dirty="0" smtClean="0"/>
              <a:t>strategies to </a:t>
            </a:r>
            <a:r>
              <a:rPr lang="en-US" sz="2400" dirty="0" smtClean="0"/>
              <a:t>increase </a:t>
            </a:r>
            <a:r>
              <a:rPr lang="en-US" sz="2400" dirty="0" smtClean="0"/>
              <a:t>learning </a:t>
            </a:r>
            <a:r>
              <a:rPr lang="en-US" sz="2400" dirty="0" smtClean="0"/>
              <a:t>spillovers and </a:t>
            </a:r>
            <a:r>
              <a:rPr lang="en-US" sz="2400" dirty="0" smtClean="0"/>
              <a:t>limit loss </a:t>
            </a:r>
            <a:r>
              <a:rPr lang="en-US" sz="2400" dirty="0" smtClean="0"/>
              <a:t>of value to integrator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8AB93-532E-4E4C-BCEA-29507499DA9C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319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153089"/>
            <a:ext cx="10929730" cy="2076001"/>
          </a:xfrm>
        </p:spPr>
        <p:txBody>
          <a:bodyPr>
            <a:normAutofit/>
          </a:bodyPr>
          <a:lstStyle/>
          <a:p>
            <a:r>
              <a:rPr lang="en-US" dirty="0" smtClean="0"/>
              <a:t>Potential t</a:t>
            </a:r>
            <a:r>
              <a:rPr lang="en-US" dirty="0" smtClean="0"/>
              <a:t>akeaways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60" y="1573336"/>
            <a:ext cx="11377487" cy="488322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u="sng" dirty="0" smtClean="0"/>
              <a:t>Internal</a:t>
            </a:r>
            <a:r>
              <a:rPr lang="en-US" sz="2400" dirty="0" smtClean="0"/>
              <a:t>: Firms pursue different management “paradigms” (Taylorist, pragmatist</a:t>
            </a:r>
            <a:r>
              <a:rPr lang="en-US" sz="2400" dirty="0" smtClean="0"/>
              <a:t>) when adopting and learning new technologies</a:t>
            </a:r>
            <a:endParaRPr lang="en-US" sz="2400" dirty="0" smtClean="0"/>
          </a:p>
          <a:p>
            <a:pPr marL="342900" indent="-342900"/>
            <a:r>
              <a:rPr lang="en-US" sz="2400" dirty="0" smtClean="0"/>
              <a:t>Doesn’t seem to affect adoption decision</a:t>
            </a:r>
          </a:p>
          <a:p>
            <a:pPr marL="342900" indent="-342900"/>
            <a:r>
              <a:rPr lang="en-US" sz="2400" dirty="0" smtClean="0"/>
              <a:t>May affect use of technology: </a:t>
            </a:r>
            <a:r>
              <a:rPr lang="en-US" sz="2400" dirty="0"/>
              <a:t>If pragmatists do adopt robots, appears to be tied to quality improvements, but does not appear tied to labor cost </a:t>
            </a:r>
            <a:r>
              <a:rPr lang="en-US" sz="2400" dirty="0" smtClean="0"/>
              <a:t>reduction</a:t>
            </a:r>
            <a:endParaRPr lang="en-US" sz="2400" dirty="0"/>
          </a:p>
          <a:p>
            <a:pPr marL="0" indent="0">
              <a:buNone/>
            </a:pPr>
            <a:r>
              <a:rPr lang="en-US" sz="2400" dirty="0" smtClean="0">
                <a:sym typeface="Wingdings" panose="05000000000000000000" pitchFamily="2" charset="2"/>
              </a:rPr>
              <a:t>	 </a:t>
            </a:r>
            <a:r>
              <a:rPr lang="en-US" sz="2400" dirty="0"/>
              <a:t>Context </a:t>
            </a:r>
            <a:r>
              <a:rPr lang="en-US" sz="2400" dirty="0" smtClean="0"/>
              <a:t>matters for pragmatists, </a:t>
            </a:r>
            <a:r>
              <a:rPr lang="en-US" sz="2400" dirty="0"/>
              <a:t>but only for </a:t>
            </a:r>
            <a:r>
              <a:rPr lang="en-US" sz="2400" dirty="0" smtClean="0"/>
              <a:t>use</a:t>
            </a:r>
          </a:p>
          <a:p>
            <a:pPr marL="342900" indent="-342900"/>
            <a:endParaRPr lang="en-US" sz="2400" dirty="0" smtClean="0"/>
          </a:p>
          <a:p>
            <a:pPr marL="0" indent="0">
              <a:buNone/>
            </a:pPr>
            <a:r>
              <a:rPr lang="en-US" sz="2400" u="sng" dirty="0" smtClean="0"/>
              <a:t>External</a:t>
            </a:r>
            <a:r>
              <a:rPr lang="en-US" sz="2400" dirty="0" smtClean="0"/>
              <a:t>: Firms use integrators </a:t>
            </a:r>
            <a:r>
              <a:rPr lang="en-US" sz="2400" dirty="0" smtClean="0"/>
              <a:t>to adopt and learn about new technologies</a:t>
            </a:r>
            <a:endParaRPr lang="en-US" sz="2400" dirty="0"/>
          </a:p>
          <a:p>
            <a:pPr marL="342900" indent="-342900"/>
            <a:r>
              <a:rPr lang="en-US" sz="2400" dirty="0" smtClean="0"/>
              <a:t>May affect </a:t>
            </a:r>
            <a:r>
              <a:rPr lang="en-US" sz="2400" dirty="0"/>
              <a:t>adoption </a:t>
            </a:r>
            <a:r>
              <a:rPr lang="en-US" sz="2400" dirty="0" smtClean="0"/>
              <a:t>and use of technology</a:t>
            </a:r>
            <a:endParaRPr lang="en-US" sz="2400" dirty="0"/>
          </a:p>
          <a:p>
            <a:pPr marL="342900" indent="-342900"/>
            <a:r>
              <a:rPr lang="en-US" sz="2400" dirty="0" smtClean="0"/>
              <a:t>Other dimensions (hiring, data sharing) are affected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>
                <a:sym typeface="Wingdings" panose="05000000000000000000" pitchFamily="2" charset="2"/>
              </a:rPr>
              <a:t>	 </a:t>
            </a:r>
            <a:r>
              <a:rPr lang="en-US" sz="2400" dirty="0" smtClean="0">
                <a:sym typeface="Wingdings" panose="05000000000000000000" pitchFamily="2" charset="2"/>
              </a:rPr>
              <a:t>Separating data from context increases risk of value capture by integrator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8AB93-532E-4E4C-BCEA-29507499DA9C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1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153089"/>
            <a:ext cx="10929730" cy="2076001"/>
          </a:xfrm>
        </p:spPr>
        <p:txBody>
          <a:bodyPr>
            <a:normAutofit/>
          </a:bodyPr>
          <a:lstStyle/>
          <a:p>
            <a:r>
              <a:rPr lang="en-US" dirty="0" smtClean="0"/>
              <a:t>Next </a:t>
            </a:r>
            <a:r>
              <a:rPr lang="en-US" dirty="0" smtClean="0"/>
              <a:t>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2015" y="1629092"/>
            <a:ext cx="11235915" cy="44999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Further probe role of data-driven decision </a:t>
            </a:r>
            <a:r>
              <a:rPr lang="en-US" sz="2400" dirty="0" smtClean="0"/>
              <a:t>making</a:t>
            </a:r>
            <a:endParaRPr lang="en-US" sz="2400" dirty="0" smtClean="0"/>
          </a:p>
          <a:p>
            <a:pPr marL="342900" indent="-342900"/>
            <a:r>
              <a:rPr lang="en-US" sz="2400" dirty="0" smtClean="0"/>
              <a:t>In our context, not </a:t>
            </a:r>
            <a:r>
              <a:rPr lang="en-US" sz="2400" dirty="0"/>
              <a:t>much evidence that data-driven decision making impacts adoption and use of these new technologies. </a:t>
            </a: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Validate pragmatism measure using separate dataset</a:t>
            </a:r>
          </a:p>
          <a:p>
            <a:pPr marL="342900" indent="-342900"/>
            <a:r>
              <a:rPr lang="en-US" sz="2400" dirty="0" smtClean="0"/>
              <a:t>Initial work with Burning Glass data </a:t>
            </a:r>
          </a:p>
          <a:p>
            <a:pPr marL="342900" indent="-342900"/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Study similar outcomes using Census data</a:t>
            </a:r>
          </a:p>
          <a:p>
            <a:pPr marL="342900" indent="-342900"/>
            <a:r>
              <a:rPr lang="en-US" sz="2400" dirty="0" smtClean="0"/>
              <a:t>Robot adoption by firm </a:t>
            </a:r>
            <a:r>
              <a:rPr lang="en-US" sz="2400" dirty="0" smtClean="0"/>
              <a:t>type: size, quality, “paradigm” (perhaps using BG data)</a:t>
            </a:r>
            <a:endParaRPr lang="en-US" sz="2400" dirty="0" smtClean="0"/>
          </a:p>
          <a:p>
            <a:pPr marL="342900" indent="-342900"/>
            <a:r>
              <a:rPr lang="en-US" sz="2400" dirty="0" smtClean="0"/>
              <a:t>Effect of robot adoption on establishment outcomes (productivity, employment)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8AB93-532E-4E4C-BCEA-29507499DA9C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383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0576" y="3339547"/>
            <a:ext cx="10515600" cy="283741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400" i="1" dirty="0"/>
              <a:t>Thank you</a:t>
            </a:r>
            <a:endParaRPr lang="en-US" sz="4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C14A0-F0F6-4FF3-8D86-06F6AC92E0D2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24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227754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FFFF"/>
                </a:solidFill>
              </a:rPr>
              <a:t>Complements or Substitutes? Firm Level Management of Labor and Technology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500625" y="3652990"/>
            <a:ext cx="9144000" cy="2022981"/>
          </a:xfrm>
        </p:spPr>
        <p:txBody>
          <a:bodyPr>
            <a:noAutofit/>
          </a:bodyPr>
          <a:lstStyle/>
          <a:p>
            <a:pPr>
              <a:lnSpc>
                <a:spcPct val="70000"/>
              </a:lnSpc>
            </a:pPr>
            <a:r>
              <a:rPr lang="en-US" dirty="0">
                <a:solidFill>
                  <a:srgbClr val="FFFFFF"/>
                </a:solidFill>
              </a:rPr>
              <a:t>Susan Helper, Case Western Reserve University and </a:t>
            </a:r>
            <a:r>
              <a:rPr lang="en-US" dirty="0" smtClean="0">
                <a:solidFill>
                  <a:srgbClr val="FFFFFF"/>
                </a:solidFill>
              </a:rPr>
              <a:t>NBER</a:t>
            </a:r>
          </a:p>
          <a:p>
            <a:pPr>
              <a:lnSpc>
                <a:spcPct val="70000"/>
              </a:lnSpc>
            </a:pPr>
            <a:r>
              <a:rPr lang="en-US" dirty="0" smtClean="0">
                <a:solidFill>
                  <a:srgbClr val="FFFFFF"/>
                </a:solidFill>
              </a:rPr>
              <a:t>Raphael Martins, New </a:t>
            </a:r>
            <a:r>
              <a:rPr lang="en-US" dirty="0">
                <a:solidFill>
                  <a:srgbClr val="FFFFFF"/>
                </a:solidFill>
              </a:rPr>
              <a:t>York </a:t>
            </a:r>
            <a:r>
              <a:rPr lang="en-US" dirty="0" smtClean="0">
                <a:solidFill>
                  <a:srgbClr val="FFFFFF"/>
                </a:solidFill>
              </a:rPr>
              <a:t>University</a:t>
            </a:r>
          </a:p>
          <a:p>
            <a:pPr>
              <a:lnSpc>
                <a:spcPct val="70000"/>
              </a:lnSpc>
            </a:pPr>
            <a:r>
              <a:rPr lang="en-US" dirty="0" smtClean="0">
                <a:solidFill>
                  <a:srgbClr val="FFFFFF"/>
                </a:solidFill>
              </a:rPr>
              <a:t>Robert </a:t>
            </a:r>
            <a:r>
              <a:rPr lang="en-US" dirty="0">
                <a:solidFill>
                  <a:srgbClr val="FFFFFF"/>
                </a:solidFill>
              </a:rPr>
              <a:t>Seamans, New York University</a:t>
            </a:r>
          </a:p>
          <a:p>
            <a:pPr>
              <a:lnSpc>
                <a:spcPct val="70000"/>
              </a:lnSpc>
            </a:pPr>
            <a:endParaRPr lang="en-US" dirty="0">
              <a:solidFill>
                <a:srgbClr val="FFFFFF"/>
              </a:solidFill>
            </a:endParaRPr>
          </a:p>
          <a:p>
            <a:pPr>
              <a:lnSpc>
                <a:spcPct val="70000"/>
              </a:lnSpc>
            </a:pPr>
            <a:r>
              <a:rPr lang="en-US" dirty="0" smtClean="0">
                <a:solidFill>
                  <a:srgbClr val="FFFFFF"/>
                </a:solidFill>
              </a:rPr>
              <a:t>NBER SI 2019</a:t>
            </a:r>
            <a:endParaRPr lang="en-US" dirty="0">
              <a:solidFill>
                <a:srgbClr val="FFFFFF"/>
              </a:solidFill>
            </a:endParaRPr>
          </a:p>
          <a:p>
            <a:pPr>
              <a:lnSpc>
                <a:spcPct val="70000"/>
              </a:lnSpc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8AB93-532E-4E4C-BCEA-29507499DA9C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124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0162"/>
            <a:ext cx="10515600" cy="1325563"/>
          </a:xfrm>
        </p:spPr>
        <p:txBody>
          <a:bodyPr/>
          <a:lstStyle/>
          <a:p>
            <a:r>
              <a:rPr lang="en-US" dirty="0"/>
              <a:t>Backup </a:t>
            </a:r>
            <a:r>
              <a:rPr lang="en-US" dirty="0" smtClean="0"/>
              <a:t>slides follow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8AB93-532E-4E4C-BCEA-29507499DA9C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13264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0108"/>
            <a:ext cx="10929730" cy="1599504"/>
          </a:xfrm>
        </p:spPr>
        <p:txBody>
          <a:bodyPr>
            <a:normAutofit/>
          </a:bodyPr>
          <a:lstStyle/>
          <a:p>
            <a:r>
              <a:rPr lang="en-US" dirty="0" smtClean="0"/>
              <a:t>Use of BG to measure management paradigms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8AB93-532E-4E4C-BCEA-29507499DA9C}" type="slidenum">
              <a:rPr lang="en-US" smtClean="0"/>
              <a:pPr/>
              <a:t>28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2152144"/>
              </p:ext>
            </p:extLst>
          </p:nvPr>
        </p:nvGraphicFramePr>
        <p:xfrm>
          <a:off x="312234" y="1349298"/>
          <a:ext cx="11041566" cy="53721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566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78862"/>
            <a:ext cx="10515600" cy="1325563"/>
          </a:xfrm>
        </p:spPr>
        <p:txBody>
          <a:bodyPr/>
          <a:lstStyle/>
          <a:p>
            <a:r>
              <a:rPr lang="en-US" dirty="0" smtClean="0"/>
              <a:t>Census ASM robotics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8AB93-532E-4E4C-BCEA-29507499DA9C}" type="slidenum">
              <a:rPr lang="en-US" smtClean="0"/>
              <a:pPr/>
              <a:t>29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22825" t="22444" r="41269" b="29601"/>
          <a:stretch/>
        </p:blipFill>
        <p:spPr>
          <a:xfrm>
            <a:off x="2174549" y="1313413"/>
            <a:ext cx="7202206" cy="5408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17264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06463"/>
          </a:xfrm>
        </p:spPr>
        <p:txBody>
          <a:bodyPr>
            <a:normAutofit/>
          </a:bodyPr>
          <a:lstStyle/>
          <a:p>
            <a:r>
              <a:rPr lang="en-US" dirty="0"/>
              <a:t>AI and </a:t>
            </a:r>
            <a:r>
              <a:rPr lang="en-US" dirty="0" smtClean="0"/>
              <a:t>robots </a:t>
            </a:r>
            <a:r>
              <a:rPr lang="en-US" dirty="0"/>
              <a:t>in </a:t>
            </a:r>
            <a:r>
              <a:rPr lang="en-US" dirty="0" smtClean="0"/>
              <a:t>manufacturing</a:t>
            </a:r>
            <a:r>
              <a:rPr lang="en-US" dirty="0"/>
              <a:t>: Industry 4.0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62660"/>
            <a:ext cx="4129585" cy="480098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dirty="0"/>
              <a:t>The Industry 4.0 Vision:</a:t>
            </a:r>
          </a:p>
          <a:p>
            <a:r>
              <a:rPr lang="en-US" sz="2400" dirty="0"/>
              <a:t>Continuous collection and analysis of manufacturing data in real-time</a:t>
            </a:r>
          </a:p>
          <a:p>
            <a:r>
              <a:rPr lang="en-US" sz="2400" dirty="0"/>
              <a:t>Allows managers (both at middle and upper levels) to remotely monitor operations and alter as needed</a:t>
            </a:r>
          </a:p>
          <a:p>
            <a:r>
              <a:rPr lang="en-US" sz="2400" dirty="0"/>
              <a:t>More dramatically: machines that “think” – that can configure themselves </a:t>
            </a:r>
            <a:r>
              <a:rPr lang="en-US" sz="2400" dirty="0" smtClean="0"/>
              <a:t>and </a:t>
            </a:r>
            <a:r>
              <a:rPr lang="en-US" sz="2400" dirty="0"/>
              <a:t>adapt to changes within the manufacturing process </a:t>
            </a:r>
            <a:r>
              <a:rPr lang="en-US" sz="2400" dirty="0" smtClean="0"/>
              <a:t>itself 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C14A0-F0F6-4FF3-8D86-06F6AC92E0D2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32770" name="Picture 2" descr="File:Industry 4.0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88255" y="1551575"/>
            <a:ext cx="6885296" cy="3347975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7547211" y="5090611"/>
            <a:ext cx="42990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err="1"/>
              <a:t>Christoph</a:t>
            </a:r>
            <a:r>
              <a:rPr lang="en-US" i="1" dirty="0"/>
              <a:t> </a:t>
            </a:r>
            <a:r>
              <a:rPr lang="en-US" i="1" dirty="0" err="1"/>
              <a:t>Roser</a:t>
            </a:r>
            <a:r>
              <a:rPr lang="en-US" i="1" dirty="0"/>
              <a:t> at </a:t>
            </a:r>
            <a:r>
              <a:rPr lang="en-US" i="1" dirty="0">
                <a:hlinkClick r:id="rId5"/>
              </a:rPr>
              <a:t>AllAboutLean.com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3464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78862"/>
            <a:ext cx="10515600" cy="1325563"/>
          </a:xfrm>
        </p:spPr>
        <p:txBody>
          <a:bodyPr/>
          <a:lstStyle/>
          <a:p>
            <a:r>
              <a:rPr lang="en-US" dirty="0" smtClean="0"/>
              <a:t>Census ASM robotics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8AB93-532E-4E4C-BCEA-29507499DA9C}" type="slidenum">
              <a:rPr lang="en-US" smtClean="0"/>
              <a:pPr/>
              <a:t>30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l="22825" t="71762" r="41269" b="11193"/>
          <a:stretch/>
        </p:blipFill>
        <p:spPr>
          <a:xfrm>
            <a:off x="918292" y="1381796"/>
            <a:ext cx="8092703" cy="209292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/>
          <a:srcRect l="22954" t="28352" r="42419" b="58531"/>
          <a:stretch/>
        </p:blipFill>
        <p:spPr>
          <a:xfrm>
            <a:off x="915983" y="3325081"/>
            <a:ext cx="7889529" cy="168014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/>
          <a:srcRect l="22954" t="52329" r="42419" b="35625"/>
          <a:stretch/>
        </p:blipFill>
        <p:spPr>
          <a:xfrm>
            <a:off x="999108" y="5005229"/>
            <a:ext cx="7797213" cy="1524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203118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1929"/>
            <a:ext cx="10515600" cy="1325563"/>
          </a:xfrm>
        </p:spPr>
        <p:txBody>
          <a:bodyPr/>
          <a:lstStyle/>
          <a:p>
            <a:r>
              <a:rPr lang="en-US" dirty="0"/>
              <a:t>Selected </a:t>
            </a:r>
            <a:r>
              <a:rPr lang="en-US" dirty="0" smtClean="0"/>
              <a:t>pairwise </a:t>
            </a:r>
            <a:r>
              <a:rPr lang="en-US" dirty="0"/>
              <a:t>c</a:t>
            </a:r>
            <a:r>
              <a:rPr lang="en-US" dirty="0" smtClean="0"/>
              <a:t>orrelations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8AB93-532E-4E4C-BCEA-29507499DA9C}" type="slidenum">
              <a:rPr lang="en-US" smtClean="0"/>
              <a:pPr/>
              <a:t>31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6916962"/>
              </p:ext>
            </p:extLst>
          </p:nvPr>
        </p:nvGraphicFramePr>
        <p:xfrm>
          <a:off x="1438512" y="1491872"/>
          <a:ext cx="9491543" cy="453418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6919"/>
                <a:gridCol w="2324763"/>
                <a:gridCol w="414607"/>
                <a:gridCol w="414607"/>
                <a:gridCol w="414607"/>
                <a:gridCol w="414607"/>
                <a:gridCol w="414607"/>
                <a:gridCol w="414607"/>
                <a:gridCol w="414607"/>
                <a:gridCol w="414607"/>
                <a:gridCol w="414607"/>
                <a:gridCol w="414607"/>
                <a:gridCol w="414607"/>
                <a:gridCol w="414607"/>
                <a:gridCol w="414607"/>
                <a:gridCol w="414607"/>
                <a:gridCol w="414607"/>
                <a:gridCol w="355378"/>
                <a:gridCol w="355378"/>
              </a:tblGrid>
              <a:tr h="251899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51899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Robots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1.0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51899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Cobots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0.2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1.0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51899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Automated Parts Tracking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0.1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0.2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1.0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51899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Autonomous Guided Vehicles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0.1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0.4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0.1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1.0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51899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Robots Increase Quality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.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0.1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0.0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-0.2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1.0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51899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Robots Increase Safety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.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-0.1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0.1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0.1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0.2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1.0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51899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Robots Reduce Labor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.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-0.3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0.1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-0.1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-0.1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0.0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1.0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51899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Robots Reduce Costs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.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-0.1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0.0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-0.1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0.0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-0.1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0.6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1.0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51899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DDD Measure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0.1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0.1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0.0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0.0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-0.1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0.1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0.1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0.1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1.0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51899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Pragmatism Measure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0.0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0.0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0.0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-0.1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0.3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-0.1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-0.1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0.1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0.3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1.0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51899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Used Integrator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0.3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0.2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0.1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0.0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0.2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0.1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0.0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0.0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0.1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-0.1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1.0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51899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Log Employees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0.5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0.2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0.1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0.2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0.0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0.2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-0.1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-0.1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0.1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-0.1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0.3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1.0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51899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% Population w/ HS Degree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-0.2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-0.1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0.0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-0.2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0.1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0.0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-0.2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-0.2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0.0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0.2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0.0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-0.3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1.0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51899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Indiana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0.1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0.0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0.0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0.0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0.1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0.1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0.1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0.3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-0.2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0.0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-0.1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0.3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-0.3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1.0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51899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Kentucky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0.2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0.1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0.2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0.3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-0.2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0.1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0.2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-0.1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0.1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-0.3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0.2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0.2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-0.6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-0.2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1.0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51899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Michigan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-0.1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0.0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0.1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-0.2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0.1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0.1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-0.2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-0.1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0.0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0.3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0.1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-0.2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0.7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-0.3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-0.3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1.0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51899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Ohio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-0.1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-0.1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-0.2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0.0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0.0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-0.2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-0.2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-0.2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0.0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0.0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-0.1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-0.2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0.2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-0.2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-0.2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-0.3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1.0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98138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06463"/>
          </a:xfrm>
        </p:spPr>
        <p:txBody>
          <a:bodyPr/>
          <a:lstStyle/>
          <a:p>
            <a:r>
              <a:rPr lang="en-US" dirty="0"/>
              <a:t>Can data be separated from context?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76308"/>
            <a:ext cx="10515600" cy="4589955"/>
          </a:xfrm>
        </p:spPr>
        <p:txBody>
          <a:bodyPr>
            <a:normAutofit/>
          </a:bodyPr>
          <a:lstStyle/>
          <a:p>
            <a:r>
              <a:rPr lang="en-US" sz="2400" dirty="0"/>
              <a:t>Key assumption of </a:t>
            </a:r>
            <a:r>
              <a:rPr lang="en-US" sz="2400" dirty="0" smtClean="0"/>
              <a:t>Industry 4.0 (and much of the automation literature): </a:t>
            </a:r>
            <a:endParaRPr lang="en-US" sz="2400" dirty="0"/>
          </a:p>
          <a:p>
            <a:pPr lvl="1"/>
            <a:r>
              <a:rPr lang="en-US" dirty="0"/>
              <a:t>Data can be separated from its operational context</a:t>
            </a:r>
          </a:p>
          <a:p>
            <a:r>
              <a:rPr lang="en-US" sz="2400" dirty="0" smtClean="0"/>
              <a:t>“recent </a:t>
            </a:r>
            <a:r>
              <a:rPr lang="en-US" sz="2400" dirty="0"/>
              <a:t>developments in ML and MR [Machine Learning and Mobile Robotics], building upon big data, allow for pattern recognition, and thus enable computer capital to rapidly substitute for </a:t>
            </a:r>
            <a:r>
              <a:rPr lang="en-US" sz="2400" dirty="0" err="1"/>
              <a:t>labour</a:t>
            </a:r>
            <a:r>
              <a:rPr lang="en-US" sz="2400" dirty="0"/>
              <a:t> across a wide range of non-routine tasks. … </a:t>
            </a:r>
            <a:r>
              <a:rPr lang="en-US" sz="2400" b="1" dirty="0"/>
              <a:t>[W]e argue that it is largely already technologically possible to automate almost any task, provided that sufficient amounts of data are gathered for pattern recognition.”</a:t>
            </a:r>
            <a:r>
              <a:rPr lang="en-US" sz="2400" i="1" dirty="0"/>
              <a:t>				- Frey and Osborne 2013</a:t>
            </a:r>
          </a:p>
          <a:p>
            <a:pPr marL="0" indent="0">
              <a:buNone/>
            </a:pPr>
            <a:endParaRPr lang="en-US" sz="2400" i="1" dirty="0"/>
          </a:p>
          <a:p>
            <a:r>
              <a:rPr lang="en-US" sz="2400" dirty="0"/>
              <a:t>This assumption </a:t>
            </a:r>
            <a:r>
              <a:rPr lang="en-US" sz="2400" dirty="0">
                <a:sym typeface="Wingdings" panose="05000000000000000000" pitchFamily="2" charset="2"/>
              </a:rPr>
              <a:t> </a:t>
            </a:r>
            <a:r>
              <a:rPr lang="en-US" sz="2400" dirty="0"/>
              <a:t>if firms can collect and interpret data far from where it was generated, then new technology </a:t>
            </a:r>
            <a:r>
              <a:rPr lang="en-US" sz="2400" u="sng" dirty="0"/>
              <a:t>substitutes</a:t>
            </a:r>
            <a:r>
              <a:rPr lang="en-US" sz="2400" dirty="0"/>
              <a:t> for shop-floor workers’ skills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C14A0-F0F6-4FF3-8D86-06F6AC92E0D2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431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4500"/>
            <a:ext cx="10515600" cy="1325563"/>
          </a:xfrm>
        </p:spPr>
        <p:txBody>
          <a:bodyPr/>
          <a:lstStyle/>
          <a:p>
            <a:r>
              <a:rPr lang="en-US" dirty="0" smtClean="0"/>
              <a:t>But, many </a:t>
            </a:r>
            <a:r>
              <a:rPr lang="en-US" dirty="0"/>
              <a:t>firms see </a:t>
            </a:r>
            <a:r>
              <a:rPr lang="en-US" u="sng" dirty="0"/>
              <a:t>complementarities</a:t>
            </a:r>
            <a:r>
              <a:rPr lang="en-US" dirty="0"/>
              <a:t> between workers and technology</a:t>
            </a:r>
          </a:p>
        </p:txBody>
      </p:sp>
      <p:sp>
        <p:nvSpPr>
          <p:cNvPr id="3" name="Rectangle 2"/>
          <p:cNvSpPr/>
          <p:nvPr/>
        </p:nvSpPr>
        <p:spPr>
          <a:xfrm>
            <a:off x="449944" y="5734470"/>
            <a:ext cx="111153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cs typeface="Calibri"/>
              </a:rPr>
              <a:t>Responses to question: “We have found that use of Information Technology (IT) reduces the need for shop-floor workers to have analytical skill.” </a:t>
            </a:r>
            <a:r>
              <a:rPr lang="en-US" dirty="0">
                <a:cs typeface="Calibri"/>
              </a:rPr>
              <a:t>(1-Strong Disagree; 5-Strong Agree)</a:t>
            </a:r>
            <a:endParaRPr lang="en-US" sz="2400" dirty="0">
              <a:latin typeface="Calibri"/>
              <a:cs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8AB93-532E-4E4C-BCEA-29507499DA9C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xmlns="" id="{D1FD5F09-C9F8-4A0C-BDE3-A7EFBF0FE103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870857" y="1799771"/>
          <a:ext cx="10058400" cy="38317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53026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64766"/>
            <a:ext cx="10515600" cy="1325563"/>
          </a:xfrm>
        </p:spPr>
        <p:txBody>
          <a:bodyPr/>
          <a:lstStyle/>
          <a:p>
            <a:r>
              <a:rPr lang="en-US" dirty="0"/>
              <a:t>Our study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057" y="1509486"/>
            <a:ext cx="11172055" cy="512354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u="sng" dirty="0"/>
              <a:t>Research questions:</a:t>
            </a:r>
          </a:p>
          <a:p>
            <a:r>
              <a:rPr lang="en-US" sz="2400" dirty="0"/>
              <a:t>What drives adoption of </a:t>
            </a:r>
            <a:r>
              <a:rPr lang="en-US" sz="2400" dirty="0" smtClean="0"/>
              <a:t>robots and </a:t>
            </a:r>
            <a:r>
              <a:rPr lang="en-US" sz="2400" dirty="0" smtClean="0"/>
              <a:t>other </a:t>
            </a:r>
            <a:r>
              <a:rPr lang="en-US" sz="2400" dirty="0"/>
              <a:t>new </a:t>
            </a:r>
            <a:r>
              <a:rPr lang="en-US" sz="2400" dirty="0" smtClean="0"/>
              <a:t>technologies?</a:t>
            </a:r>
          </a:p>
          <a:p>
            <a:r>
              <a:rPr lang="en-US" sz="2400" dirty="0" smtClean="0"/>
              <a:t>How </a:t>
            </a:r>
            <a:r>
              <a:rPr lang="en-US" sz="2400" dirty="0"/>
              <a:t>does management’s relationship with labor affect </a:t>
            </a:r>
            <a:r>
              <a:rPr lang="en-US" sz="2400" dirty="0" smtClean="0"/>
              <a:t>how new tech </a:t>
            </a:r>
            <a:r>
              <a:rPr lang="en-US" sz="2400" dirty="0"/>
              <a:t>is </a:t>
            </a:r>
            <a:r>
              <a:rPr lang="en-US" sz="2400" dirty="0" smtClean="0"/>
              <a:t>used? </a:t>
            </a:r>
            <a:endParaRPr lang="en-US" sz="2400" dirty="0"/>
          </a:p>
          <a:p>
            <a:pPr marL="0" indent="0">
              <a:buNone/>
            </a:pPr>
            <a:endParaRPr lang="en-US" sz="2400" u="sng" dirty="0"/>
          </a:p>
          <a:p>
            <a:pPr marL="0" indent="0">
              <a:buNone/>
            </a:pPr>
            <a:r>
              <a:rPr lang="en-US" sz="2400" u="sng" dirty="0"/>
              <a:t>Methods:</a:t>
            </a:r>
          </a:p>
          <a:p>
            <a:r>
              <a:rPr lang="en-US" sz="2400" dirty="0"/>
              <a:t>Approx. </a:t>
            </a:r>
            <a:r>
              <a:rPr lang="en-US" sz="2400" dirty="0" smtClean="0"/>
              <a:t>three </a:t>
            </a:r>
            <a:r>
              <a:rPr lang="en-US" sz="2400" dirty="0"/>
              <a:t>dozen site visits between </a:t>
            </a:r>
            <a:r>
              <a:rPr lang="en-US" sz="2400" dirty="0" smtClean="0"/>
              <a:t>2017-2019</a:t>
            </a:r>
            <a:endParaRPr lang="en-US" sz="2400" dirty="0"/>
          </a:p>
          <a:p>
            <a:r>
              <a:rPr lang="en-US" sz="2400" dirty="0"/>
              <a:t>Data from our survey of </a:t>
            </a:r>
            <a:r>
              <a:rPr lang="en-US" sz="2400" dirty="0" smtClean="0"/>
              <a:t>tech adoption and use at auto </a:t>
            </a:r>
            <a:r>
              <a:rPr lang="en-US" sz="2400" dirty="0"/>
              <a:t>supply firms (N~100 in 2018; also 2011 survey</a:t>
            </a:r>
            <a:r>
              <a:rPr lang="en-US" sz="2400" dirty="0" smtClean="0"/>
              <a:t>); multiple questions on robots</a:t>
            </a:r>
            <a:endParaRPr lang="en-US" sz="2400" dirty="0"/>
          </a:p>
          <a:p>
            <a:r>
              <a:rPr lang="en-US" sz="2400" dirty="0" smtClean="0"/>
              <a:t>Goal</a:t>
            </a:r>
            <a:r>
              <a:rPr lang="en-US" sz="2400" dirty="0"/>
              <a:t>: complementary effort to </a:t>
            </a:r>
            <a:r>
              <a:rPr lang="en-US" sz="2400" dirty="0" smtClean="0"/>
              <a:t>our ongoing </a:t>
            </a:r>
            <a:r>
              <a:rPr lang="en-US" sz="2400" dirty="0"/>
              <a:t>work with </a:t>
            </a:r>
            <a:r>
              <a:rPr lang="en-US" sz="2400" dirty="0" smtClean="0"/>
              <a:t>US Census Bureau to measure establishment-level adoption of robots (</a:t>
            </a:r>
            <a:r>
              <a:rPr lang="en-US" sz="2400" dirty="0" err="1" smtClean="0"/>
              <a:t>Brynjolfsson</a:t>
            </a:r>
            <a:r>
              <a:rPr lang="en-US" sz="2400" dirty="0" smtClean="0"/>
              <a:t>, Helper and Seamans)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8AB93-532E-4E4C-BCEA-29507499DA9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455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275917"/>
            <a:ext cx="10915185" cy="1325563"/>
          </a:xfrm>
        </p:spPr>
        <p:txBody>
          <a:bodyPr/>
          <a:lstStyle/>
          <a:p>
            <a:r>
              <a:rPr lang="en-US" dirty="0" smtClean="0"/>
              <a:t>Observation 1: Two management “paradigms”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133" y="1623782"/>
            <a:ext cx="11819467" cy="4879445"/>
          </a:xfrm>
        </p:spPr>
        <p:txBody>
          <a:bodyPr>
            <a:noAutofit/>
          </a:bodyPr>
          <a:lstStyle/>
          <a:p>
            <a:r>
              <a:rPr lang="en-US" sz="2400" u="sng" dirty="0" smtClean="0"/>
              <a:t>Taylorist</a:t>
            </a:r>
            <a:r>
              <a:rPr lang="en-US" sz="2400" dirty="0"/>
              <a:t>: </a:t>
            </a:r>
            <a:r>
              <a:rPr lang="en-US" sz="2400" dirty="0" smtClean="0"/>
              <a:t>Labor and tech are substitutes</a:t>
            </a:r>
            <a:endParaRPr lang="en-US" sz="2400" dirty="0"/>
          </a:p>
          <a:p>
            <a:pPr lvl="1"/>
            <a:r>
              <a:rPr lang="en-US" dirty="0"/>
              <a:t>Specialization is </a:t>
            </a:r>
            <a:r>
              <a:rPr lang="en-US" dirty="0" smtClean="0"/>
              <a:t>valuable; helps separate </a:t>
            </a:r>
            <a:r>
              <a:rPr lang="en-US" dirty="0"/>
              <a:t>brain </a:t>
            </a:r>
            <a:r>
              <a:rPr lang="en-US" dirty="0" smtClean="0"/>
              <a:t>from </a:t>
            </a:r>
            <a:r>
              <a:rPr lang="en-US" dirty="0"/>
              <a:t>hand work, planning from execution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Robots are ideal workers: repeatable, reliable, don’t complain or tire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Automation allows engineers’ ideas to be implemented directly, </a:t>
            </a:r>
            <a:r>
              <a:rPr lang="en-US" dirty="0" smtClean="0">
                <a:sym typeface="Wingdings" panose="05000000000000000000" pitchFamily="2" charset="2"/>
              </a:rPr>
              <a:t>w/o humans</a:t>
            </a:r>
            <a:endParaRPr lang="en-US" sz="2400" dirty="0" smtClean="0"/>
          </a:p>
          <a:p>
            <a:endParaRPr lang="en-US" sz="2400" u="sng" dirty="0" smtClean="0"/>
          </a:p>
          <a:p>
            <a:r>
              <a:rPr lang="en-US" sz="2400" u="sng" dirty="0" smtClean="0"/>
              <a:t>Pragmatist</a:t>
            </a:r>
            <a:r>
              <a:rPr lang="en-US" sz="2400" dirty="0" smtClean="0"/>
              <a:t>: Labor and tech complement each other</a:t>
            </a:r>
            <a:endParaRPr lang="en-US" sz="2400" dirty="0"/>
          </a:p>
          <a:p>
            <a:pPr lvl="1"/>
            <a:r>
              <a:rPr lang="en-US" dirty="0"/>
              <a:t>The person closest to production has expertise that no one else </a:t>
            </a:r>
            <a:r>
              <a:rPr lang="en-US" dirty="0" smtClean="0"/>
              <a:t>has</a:t>
            </a:r>
          </a:p>
          <a:p>
            <a:pPr lvl="1"/>
            <a:r>
              <a:rPr lang="en-US" dirty="0" smtClean="0"/>
              <a:t>Big role for learning-by-doing</a:t>
            </a:r>
          </a:p>
          <a:p>
            <a:pPr lvl="2"/>
            <a:r>
              <a:rPr lang="en-US" sz="2400" dirty="0" smtClean="0"/>
              <a:t>“machines </a:t>
            </a:r>
            <a:r>
              <a:rPr lang="en-US" sz="2400" dirty="0"/>
              <a:t>can’t </a:t>
            </a:r>
            <a:r>
              <a:rPr lang="en-US" sz="2400" dirty="0" smtClean="0"/>
              <a:t>learn, only </a:t>
            </a:r>
            <a:r>
              <a:rPr lang="en-US" sz="2400" dirty="0"/>
              <a:t>people </a:t>
            </a:r>
            <a:r>
              <a:rPr lang="en-US" sz="2400" dirty="0" smtClean="0"/>
              <a:t>can”</a:t>
            </a:r>
            <a:endParaRPr lang="en-US" sz="2400" dirty="0"/>
          </a:p>
          <a:p>
            <a:pPr lvl="1"/>
            <a:r>
              <a:rPr lang="en-US" dirty="0"/>
              <a:t>Don’t </a:t>
            </a:r>
            <a:r>
              <a:rPr lang="en-US" dirty="0" smtClean="0"/>
              <a:t>automate </a:t>
            </a:r>
            <a:r>
              <a:rPr lang="en-US" dirty="0"/>
              <a:t>until </a:t>
            </a:r>
            <a:r>
              <a:rPr lang="en-US" dirty="0" smtClean="0"/>
              <a:t>you </a:t>
            </a:r>
            <a:r>
              <a:rPr lang="en-US" dirty="0"/>
              <a:t>have first simplified the production </a:t>
            </a:r>
            <a:r>
              <a:rPr lang="en-US" dirty="0" smtClean="0"/>
              <a:t>process</a:t>
            </a:r>
          </a:p>
          <a:p>
            <a:pPr marL="457200" lvl="1" indent="0">
              <a:buNone/>
            </a:pPr>
            <a:endParaRPr lang="en-US" sz="2000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sz="2400" dirty="0" smtClean="0">
                <a:sym typeface="Wingdings" panose="05000000000000000000" pitchFamily="2" charset="2"/>
              </a:rPr>
              <a:t></a:t>
            </a:r>
            <a:r>
              <a:rPr lang="en-US" sz="2400" dirty="0" smtClean="0"/>
              <a:t>There may or may not be differences in adoption, but likely differences in uses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C14A0-F0F6-4FF3-8D86-06F6AC92E0D2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3290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53615"/>
            <a:ext cx="10515600" cy="1325563"/>
          </a:xfrm>
        </p:spPr>
        <p:txBody>
          <a:bodyPr/>
          <a:lstStyle/>
          <a:p>
            <a:r>
              <a:rPr lang="en-US" dirty="0" smtClean="0"/>
              <a:t>In general, paradigms ≠ quality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6410" y="1690688"/>
            <a:ext cx="5955990" cy="4665661"/>
          </a:xfrm>
        </p:spPr>
        <p:txBody>
          <a:bodyPr>
            <a:noAutofit/>
          </a:bodyPr>
          <a:lstStyle/>
          <a:p>
            <a:r>
              <a:rPr lang="en-US" sz="2400" dirty="0" smtClean="0"/>
              <a:t>Lots of variation in management quality</a:t>
            </a:r>
          </a:p>
          <a:p>
            <a:pPr lvl="1"/>
            <a:r>
              <a:rPr lang="en-US" sz="2000" dirty="0" smtClean="0"/>
              <a:t>Chad </a:t>
            </a:r>
            <a:r>
              <a:rPr lang="en-US" sz="2000" dirty="0" err="1"/>
              <a:t>Syverson</a:t>
            </a:r>
            <a:r>
              <a:rPr lang="en-US" sz="2000" dirty="0"/>
              <a:t>, JEL </a:t>
            </a:r>
            <a:r>
              <a:rPr lang="en-US" sz="2000" dirty="0" smtClean="0"/>
              <a:t>2011; Bloom, </a:t>
            </a:r>
            <a:r>
              <a:rPr lang="en-US" sz="2000" dirty="0" err="1" smtClean="0"/>
              <a:t>Sadun</a:t>
            </a:r>
            <a:r>
              <a:rPr lang="en-US" sz="2000" dirty="0" smtClean="0"/>
              <a:t>, Van </a:t>
            </a:r>
            <a:r>
              <a:rPr lang="en-US" sz="2000" dirty="0" err="1" smtClean="0"/>
              <a:t>Reenen</a:t>
            </a:r>
            <a:r>
              <a:rPr lang="en-US" sz="2000" dirty="0" smtClean="0"/>
              <a:t> and coauthors, multiple years</a:t>
            </a:r>
          </a:p>
          <a:p>
            <a:endParaRPr lang="en-US" sz="2400" dirty="0" smtClean="0"/>
          </a:p>
          <a:p>
            <a:r>
              <a:rPr lang="en-US" sz="2400" dirty="0" smtClean="0"/>
              <a:t>Variety </a:t>
            </a:r>
            <a:r>
              <a:rPr lang="en-US" sz="2400" dirty="0"/>
              <a:t>of literature suggests there are multiple ways of organizing efficiently</a:t>
            </a:r>
          </a:p>
          <a:p>
            <a:pPr lvl="1"/>
            <a:r>
              <a:rPr lang="en-US" sz="2000" dirty="0" smtClean="0"/>
              <a:t>“Pursuit </a:t>
            </a:r>
            <a:r>
              <a:rPr lang="en-US" sz="2000" dirty="0"/>
              <a:t>of </a:t>
            </a:r>
            <a:r>
              <a:rPr lang="en-US" sz="2000" dirty="0" smtClean="0"/>
              <a:t>purpose” </a:t>
            </a:r>
            <a:r>
              <a:rPr lang="en-US" sz="2000" dirty="0"/>
              <a:t>vs </a:t>
            </a:r>
            <a:r>
              <a:rPr lang="en-US" sz="2000" dirty="0" smtClean="0"/>
              <a:t>“pursuit </a:t>
            </a:r>
            <a:r>
              <a:rPr lang="en-US" sz="2000" dirty="0"/>
              <a:t>of </a:t>
            </a:r>
            <a:r>
              <a:rPr lang="en-US" sz="2000" dirty="0" smtClean="0"/>
              <a:t>profit” </a:t>
            </a:r>
            <a:r>
              <a:rPr lang="en-US" sz="2000" dirty="0"/>
              <a:t>(Henderson and Van den Steen, AER P&amp;P 2015)</a:t>
            </a:r>
          </a:p>
          <a:p>
            <a:pPr lvl="1"/>
            <a:r>
              <a:rPr lang="en-US" sz="2000" dirty="0"/>
              <a:t>Contingent role of management practices (</a:t>
            </a:r>
            <a:r>
              <a:rPr lang="en-US" sz="2000" dirty="0" err="1"/>
              <a:t>Blader</a:t>
            </a:r>
            <a:r>
              <a:rPr lang="en-US" sz="2000" dirty="0"/>
              <a:t>, </a:t>
            </a:r>
            <a:r>
              <a:rPr lang="en-US" sz="2000" dirty="0" err="1"/>
              <a:t>Gartenberg</a:t>
            </a:r>
            <a:r>
              <a:rPr lang="en-US" sz="2000" dirty="0"/>
              <a:t> and Pratt, </a:t>
            </a:r>
            <a:r>
              <a:rPr lang="en-US" sz="2000" dirty="0" err="1"/>
              <a:t>REStud</a:t>
            </a:r>
            <a:r>
              <a:rPr lang="en-US" sz="2000" dirty="0"/>
              <a:t> 2019)</a:t>
            </a:r>
          </a:p>
          <a:p>
            <a:pPr lvl="1"/>
            <a:r>
              <a:rPr lang="en-US" sz="2000" dirty="0"/>
              <a:t>GM vs Toyota (Helper and Henderson, JEP 2014) </a:t>
            </a:r>
            <a:endParaRPr lang="en-US" sz="2000" dirty="0" smtClean="0"/>
          </a:p>
          <a:p>
            <a:pPr lvl="1"/>
            <a:r>
              <a:rPr lang="en-US" sz="2000" dirty="0" smtClean="0"/>
              <a:t>Appears in older sociology literature as well (Womack, Jones and </a:t>
            </a:r>
            <a:r>
              <a:rPr lang="en-US" sz="2000" dirty="0" err="1" smtClean="0"/>
              <a:t>Roos</a:t>
            </a:r>
            <a:r>
              <a:rPr lang="en-US" sz="2000" dirty="0" smtClean="0"/>
              <a:t> 1990; Barley 1990)</a:t>
            </a:r>
            <a:endParaRPr lang="en-US" sz="2000" dirty="0"/>
          </a:p>
          <a:p>
            <a:pPr marL="0" indent="0">
              <a:buNone/>
            </a:pP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C14A0-F0F6-4FF3-8D86-06F6AC92E0D2}" type="slidenum">
              <a:rPr lang="en-US" smtClean="0"/>
              <a:pPr/>
              <a:t>8</a:t>
            </a:fld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8102610" y="1998133"/>
            <a:ext cx="0" cy="3556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8102610" y="5548919"/>
            <a:ext cx="3251190" cy="221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 rot="16200000">
            <a:off x="6380923" y="3488270"/>
            <a:ext cx="21378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Management quality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 rot="16200000">
            <a:off x="7542034" y="5095397"/>
            <a:ext cx="5268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Low</a:t>
            </a:r>
            <a:endParaRPr lang="en-US" sz="1600" dirty="0"/>
          </a:p>
        </p:txBody>
      </p:sp>
      <p:sp>
        <p:nvSpPr>
          <p:cNvPr id="12" name="TextBox 11"/>
          <p:cNvSpPr txBox="1"/>
          <p:nvPr/>
        </p:nvSpPr>
        <p:spPr>
          <a:xfrm rot="16200000">
            <a:off x="7540922" y="1996602"/>
            <a:ext cx="5629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High</a:t>
            </a:r>
            <a:endParaRPr lang="en-US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8128008" y="5672673"/>
            <a:ext cx="10738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Pragmatist</a:t>
            </a:r>
            <a:endParaRPr lang="en-US" sz="1600" dirty="0"/>
          </a:p>
        </p:txBody>
      </p:sp>
      <p:sp>
        <p:nvSpPr>
          <p:cNvPr id="14" name="TextBox 13"/>
          <p:cNvSpPr txBox="1"/>
          <p:nvPr/>
        </p:nvSpPr>
        <p:spPr>
          <a:xfrm>
            <a:off x="10397069" y="5672676"/>
            <a:ext cx="8758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Taylorist</a:t>
            </a:r>
            <a:endParaRPr lang="en-US" sz="1600" dirty="0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9431867" y="5875867"/>
            <a:ext cx="728133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 flipV="1">
            <a:off x="7857067" y="2709333"/>
            <a:ext cx="14538" cy="2015067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8659551" y="6025795"/>
            <a:ext cx="24764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Organizational paradigm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6660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C14A0-F0F6-4FF3-8D86-06F6AC92E0D2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l="21108" t="35301" r="57548" b="17708"/>
          <a:stretch/>
        </p:blipFill>
        <p:spPr>
          <a:xfrm>
            <a:off x="3736910" y="1337738"/>
            <a:ext cx="4281024" cy="5299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3424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14468</TotalTime>
  <Words>2279</Words>
  <Application>Microsoft Office PowerPoint</Application>
  <PresentationFormat>Widescreen</PresentationFormat>
  <Paragraphs>703</Paragraphs>
  <Slides>31</Slides>
  <Notes>26</Notes>
  <HiddenSlides>1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8" baseType="lpstr">
      <vt:lpstr>Arial</vt:lpstr>
      <vt:lpstr>Arial</vt:lpstr>
      <vt:lpstr>Calibri</vt:lpstr>
      <vt:lpstr>Calibri Light</vt:lpstr>
      <vt:lpstr>Times New Roman</vt:lpstr>
      <vt:lpstr>Wingdings</vt:lpstr>
      <vt:lpstr>Office Theme</vt:lpstr>
      <vt:lpstr>Complements or Substitutes? Firm Level Management of Labor and Technology</vt:lpstr>
      <vt:lpstr>PowerPoint Presentation</vt:lpstr>
      <vt:lpstr>AI and robots in manufacturing: Industry 4.0</vt:lpstr>
      <vt:lpstr>Can data be separated from context?</vt:lpstr>
      <vt:lpstr>But, many firms see complementarities between workers and technology</vt:lpstr>
      <vt:lpstr>Our study</vt:lpstr>
      <vt:lpstr>Observation 1: Two management “paradigms”</vt:lpstr>
      <vt:lpstr>In general, paradigms ≠ quality</vt:lpstr>
      <vt:lpstr>PowerPoint Presentation</vt:lpstr>
      <vt:lpstr>Observation 2: Recent rise of integrators</vt:lpstr>
      <vt:lpstr>Overview of auto survey</vt:lpstr>
      <vt:lpstr>Skilled workforce is a big challenge</vt:lpstr>
      <vt:lpstr>Lots of adoption of new technologies</vt:lpstr>
      <vt:lpstr>Robots may improve quality and safety </vt:lpstr>
      <vt:lpstr>Robots may also decrease costs</vt:lpstr>
      <vt:lpstr>Measures of pragmatism, data-driven decisions</vt:lpstr>
      <vt:lpstr>Measures of robot uses</vt:lpstr>
      <vt:lpstr>Sample statistics</vt:lpstr>
      <vt:lpstr>What types of firms adopt these technologies?</vt:lpstr>
      <vt:lpstr>When are robots used to increase benefits?</vt:lpstr>
      <vt:lpstr>When are robots used to decrease costs?</vt:lpstr>
      <vt:lpstr>Additional findings</vt:lpstr>
      <vt:lpstr>Potential takeaways</vt:lpstr>
      <vt:lpstr>Next steps</vt:lpstr>
      <vt:lpstr>PowerPoint Presentation</vt:lpstr>
      <vt:lpstr>Complements or Substitutes? Firm Level Management of Labor and Technology</vt:lpstr>
      <vt:lpstr>Backup slides follow</vt:lpstr>
      <vt:lpstr>Use of BG to measure management paradigms</vt:lpstr>
      <vt:lpstr>Census ASM robotics questions</vt:lpstr>
      <vt:lpstr>Census ASM robotics questions</vt:lpstr>
      <vt:lpstr>Selected pairwise correlations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FY2018 BAMA Annual Plan &amp; Mid-Term Image</dc:title>
  <dc:creator>Josh Speer (TEMA)</dc:creator>
  <cp:keywords>PROTECTED</cp:keywords>
  <cp:lastModifiedBy>rseamans</cp:lastModifiedBy>
  <cp:revision>324</cp:revision>
  <cp:lastPrinted>2019-01-04T14:56:48Z</cp:lastPrinted>
  <dcterms:created xsi:type="dcterms:W3CDTF">2017-03-02T16:46:50Z</dcterms:created>
  <dcterms:modified xsi:type="dcterms:W3CDTF">2019-07-08T18:40:01Z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d8ea44fb-b076-494d-8380-58b98ca6e692</vt:lpwstr>
  </property>
  <property fmtid="{D5CDD505-2E9C-101B-9397-08002B2CF9AE}" pid="3" name="ToyotaClassification">
    <vt:lpwstr>PROTECTED</vt:lpwstr>
  </property>
  <property fmtid="{D5CDD505-2E9C-101B-9397-08002B2CF9AE}" pid="4" name="ToyotaVisualMarkings">
    <vt:lpwstr>Top Left</vt:lpwstr>
  </property>
</Properties>
</file>