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5143500" type="screen16x9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18">
          <p15:clr>
            <a:srgbClr val="A4A3A4"/>
          </p15:clr>
        </p15:guide>
        <p15:guide id="2" pos="56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 Lowenthal" initials="rw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33"/>
    <a:srgbClr val="000000"/>
    <a:srgbClr val="50A1D9"/>
    <a:srgbClr val="00A9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95970" autoAdjust="0"/>
  </p:normalViewPr>
  <p:slideViewPr>
    <p:cSldViewPr>
      <p:cViewPr varScale="1">
        <p:scale>
          <a:sx n="146" d="100"/>
          <a:sy n="146" d="100"/>
        </p:scale>
        <p:origin x="690" y="126"/>
      </p:cViewPr>
      <p:guideLst>
        <p:guide orient="horz" pos="3118"/>
        <p:guide pos="56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24" y="-84"/>
      </p:cViewPr>
      <p:guideLst>
        <p:guide orient="horz" pos="286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956BAF1-B294-43ED-8457-2B092EADD2DA}" type="datetimeFigureOut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687D0CF-43FB-407E-888A-884DE2FA6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42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877EA8-8581-48C2-A596-756D8A319887}" type="datetime1">
              <a:rPr lang="en-US"/>
              <a:pPr>
                <a:defRPr/>
              </a:pPr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681038"/>
            <a:ext cx="60515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3238"/>
            <a:ext cx="5486400" cy="4086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6F50C3-A53C-451E-97BB-BD0E3C268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5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rgePoint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54264"/>
            <a:ext cx="3200400" cy="8744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09750"/>
            <a:ext cx="7315200" cy="857205"/>
          </a:xfrm>
          <a:effectLst>
            <a:outerShdw blurRad="50800" dist="38100" dir="6540000" algn="tl" rotWithShape="0">
              <a:srgbClr val="000000">
                <a:alpha val="15000"/>
              </a:srgbClr>
            </a:outerShdw>
          </a:effectLst>
        </p:spPr>
        <p:txBody>
          <a:bodyPr anchor="b" anchorCtr="0">
            <a:normAutofit/>
          </a:bodyPr>
          <a:lstStyle>
            <a:lvl1pPr algn="l">
              <a:defRPr sz="3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09785"/>
            <a:ext cx="6629400" cy="338554"/>
          </a:xfrm>
        </p:spPr>
        <p:txBody>
          <a:bodyPr wrap="square" lIns="0">
            <a:spAutoFit/>
          </a:bodyPr>
          <a:lstStyle>
            <a:lvl1pPr marL="0" indent="0" algn="l">
              <a:buNone/>
              <a:defRPr sz="2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828800" y="3228201"/>
            <a:ext cx="6629400" cy="276999"/>
          </a:xfrm>
        </p:spPr>
        <p:txBody>
          <a:bodyPr wrap="square" lIns="0">
            <a:spAutoFit/>
          </a:bodyPr>
          <a:lstStyle>
            <a:lvl1pPr algn="l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52092" y="4799144"/>
            <a:ext cx="1390033" cy="2308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900" dirty="0">
                <a:solidFill>
                  <a:srgbClr val="4C4C4C"/>
                </a:solidFill>
              </a:rPr>
              <a:t>©</a:t>
            </a:r>
            <a:r>
              <a:rPr lang="en-US" sz="900" baseline="0" dirty="0">
                <a:solidFill>
                  <a:srgbClr val="4C4C4C"/>
                </a:solidFill>
              </a:rPr>
              <a:t> </a:t>
            </a:r>
            <a:r>
              <a:rPr lang="en-US" sz="900" dirty="0">
                <a:solidFill>
                  <a:srgbClr val="4C4C4C"/>
                </a:solidFill>
              </a:rPr>
              <a:t>2017 ChargePoint,</a:t>
            </a:r>
            <a:r>
              <a:rPr lang="en-US" sz="900" baseline="0" dirty="0">
                <a:solidFill>
                  <a:srgbClr val="4C4C4C"/>
                </a:solidFill>
              </a:rPr>
              <a:t> Inc.</a:t>
            </a:r>
            <a:endParaRPr lang="en-US" sz="900" dirty="0">
              <a:solidFill>
                <a:srgbClr val="4C4C4C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DA021-D4B9-46C0-8AA3-657A50959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85950"/>
            <a:ext cx="7315200" cy="43088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Enter closing text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CCA5C-75CA-43B8-B936-D2315E2FCC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2457449"/>
            <a:ext cx="7315200" cy="1543050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/>
              <a:t>Contact information or other closing notes</a:t>
            </a:r>
          </a:p>
        </p:txBody>
      </p:sp>
    </p:spTree>
    <p:extLst>
      <p:ext uri="{BB962C8B-B14F-4D97-AF65-F5344CB8AC3E}">
        <p14:creationId xmlns:p14="http://schemas.microsoft.com/office/powerpoint/2010/main" val="2178952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4A345-F67F-4E73-9300-A56209E3B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5026" y="457201"/>
            <a:ext cx="861774" cy="3829049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781800" cy="3429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81B0F-ADCA-4486-AB4D-E821AEE3F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/Customer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04950"/>
            <a:ext cx="7315200" cy="857205"/>
          </a:xfrm>
          <a:effectLst>
            <a:outerShdw blurRad="50800" dist="38100" dir="6540000" algn="tl" rotWithShape="0">
              <a:srgbClr val="000000">
                <a:alpha val="15000"/>
              </a:srgbClr>
            </a:outerShdw>
          </a:effectLst>
        </p:spPr>
        <p:txBody>
          <a:bodyPr anchor="b" anchorCtr="0">
            <a:normAutofit/>
          </a:bodyPr>
          <a:lstStyle>
            <a:lvl1pPr algn="l">
              <a:defRPr sz="3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504985"/>
            <a:ext cx="6629400" cy="338554"/>
          </a:xfrm>
        </p:spPr>
        <p:txBody>
          <a:bodyPr wrap="square" lIns="0">
            <a:spAutoFit/>
          </a:bodyPr>
          <a:lstStyle>
            <a:lvl1pPr marL="0" indent="0" algn="l">
              <a:buNone/>
              <a:defRPr sz="2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828800" y="2952006"/>
            <a:ext cx="6629400" cy="276999"/>
          </a:xfrm>
        </p:spPr>
        <p:txBody>
          <a:bodyPr wrap="square" lIns="0">
            <a:spAutoFit/>
          </a:bodyPr>
          <a:lstStyle>
            <a:lvl1pPr algn="l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8800" y="3393133"/>
            <a:ext cx="1524000" cy="276999"/>
          </a:xfrm>
        </p:spPr>
        <p:txBody>
          <a:bodyPr wrap="square" lIns="0">
            <a:spAutoFit/>
          </a:bodyPr>
          <a:lstStyle>
            <a:lvl1pPr algn="l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Prepared for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3429000" y="3393133"/>
            <a:ext cx="2743200" cy="1028700"/>
          </a:xfrm>
        </p:spPr>
        <p:txBody>
          <a:bodyPr/>
          <a:lstStyle>
            <a:lvl1pPr>
              <a:buClr>
                <a:schemeClr val="accent2"/>
              </a:buClr>
              <a:defRPr sz="1800"/>
            </a:lvl1pPr>
          </a:lstStyle>
          <a:p>
            <a:r>
              <a:rPr lang="en-US" dirty="0"/>
              <a:t>Logo</a:t>
            </a:r>
          </a:p>
        </p:txBody>
      </p:sp>
      <p:pic>
        <p:nvPicPr>
          <p:cNvPr id="11" name="Picture 10" descr="ChargePoint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54264"/>
            <a:ext cx="3200400" cy="87448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452092" y="4799144"/>
            <a:ext cx="1390033" cy="2308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900" dirty="0">
                <a:solidFill>
                  <a:srgbClr val="4C4C4C"/>
                </a:solidFill>
              </a:rPr>
              <a:t>©</a:t>
            </a:r>
            <a:r>
              <a:rPr lang="en-US" sz="900" baseline="0" dirty="0">
                <a:solidFill>
                  <a:srgbClr val="4C4C4C"/>
                </a:solidFill>
              </a:rPr>
              <a:t> </a:t>
            </a:r>
            <a:r>
              <a:rPr lang="en-US" sz="900" dirty="0">
                <a:solidFill>
                  <a:srgbClr val="4C4C4C"/>
                </a:solidFill>
              </a:rPr>
              <a:t>2017 ChargePoint,</a:t>
            </a:r>
            <a:r>
              <a:rPr lang="en-US" sz="900" baseline="0" dirty="0">
                <a:solidFill>
                  <a:srgbClr val="4C4C4C"/>
                </a:solidFill>
              </a:rPr>
              <a:t> Inc.</a:t>
            </a:r>
            <a:endParaRPr lang="en-US" sz="900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5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0600" y="914401"/>
            <a:ext cx="7162800" cy="46166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dirty="0"/>
              <a:t>Enter Agenda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CCA5C-75CA-43B8-B936-D2315E2FCC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90600" y="1543050"/>
            <a:ext cx="7162800" cy="2571750"/>
          </a:xfrm>
        </p:spPr>
        <p:txBody>
          <a:bodyPr/>
          <a:lstStyle>
            <a:lvl1pPr marL="457200" indent="-457200">
              <a:buFont typeface="+mj-lt"/>
              <a:buAutoNum type="arabicPeriod"/>
              <a:tabLst>
                <a:tab pos="7085013" algn="r"/>
              </a:tabLst>
              <a:defRPr sz="1800" baseline="0"/>
            </a:lvl1pPr>
          </a:lstStyle>
          <a:p>
            <a:pPr lvl="0"/>
            <a:r>
              <a:rPr lang="en-US" dirty="0"/>
              <a:t>Enter Topic 1 &lt;press tab&gt; 	Presenter Name</a:t>
            </a:r>
          </a:p>
          <a:p>
            <a:pPr lvl="0"/>
            <a:r>
              <a:rPr lang="en-US" dirty="0"/>
              <a:t>Topic 2	Presenter Name</a:t>
            </a:r>
          </a:p>
          <a:p>
            <a:pPr lvl="0"/>
            <a:r>
              <a:rPr lang="en-US" dirty="0"/>
              <a:t>Topic 3	Presenter Name</a:t>
            </a:r>
          </a:p>
          <a:p>
            <a:pPr lvl="0"/>
            <a:r>
              <a:rPr lang="en-US" dirty="0"/>
              <a:t>Topic 4	Presenter Name</a:t>
            </a:r>
          </a:p>
          <a:p>
            <a:pPr lvl="0"/>
            <a:r>
              <a:rPr lang="en-US" dirty="0"/>
              <a:t>Topic 5	Presenter Name</a:t>
            </a:r>
          </a:p>
        </p:txBody>
      </p:sp>
    </p:spTree>
    <p:extLst>
      <p:ext uri="{BB962C8B-B14F-4D97-AF65-F5344CB8AC3E}">
        <p14:creationId xmlns:p14="http://schemas.microsoft.com/office/powerpoint/2010/main" val="378348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5967-37EE-4D55-82F8-A6494FD5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2419350"/>
            <a:ext cx="7580313" cy="450056"/>
          </a:xfrm>
          <a:effectLst>
            <a:outerShdw blurRad="50800" dist="38100" dir="6600000" algn="tl" rotWithShape="0">
              <a:srgbClr val="000000">
                <a:alpha val="25000"/>
              </a:srgbClr>
            </a:outerShdw>
          </a:effectLst>
        </p:spPr>
        <p:txBody>
          <a:bodyPr anchor="t">
            <a:normAutofit/>
          </a:bodyPr>
          <a:lstStyle>
            <a:lvl1pPr algn="l">
              <a:defRPr sz="32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3105151"/>
            <a:ext cx="6894512" cy="66794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 descr="ChargePoint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54264"/>
            <a:ext cx="3200400" cy="87448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4781550"/>
            <a:ext cx="1066800" cy="22631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3BCCA5C-75CA-43B8-B936-D2315E2FCC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2092" y="4799144"/>
            <a:ext cx="1390033" cy="2308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900" dirty="0">
                <a:solidFill>
                  <a:srgbClr val="4C4C4C"/>
                </a:solidFill>
              </a:rPr>
              <a:t>©</a:t>
            </a:r>
            <a:r>
              <a:rPr lang="en-US" sz="900" baseline="0" dirty="0">
                <a:solidFill>
                  <a:srgbClr val="4C4C4C"/>
                </a:solidFill>
              </a:rPr>
              <a:t> </a:t>
            </a:r>
            <a:r>
              <a:rPr lang="en-US" sz="900" dirty="0">
                <a:solidFill>
                  <a:srgbClr val="4C4C4C"/>
                </a:solidFill>
              </a:rPr>
              <a:t>2017 ChargePoint,</a:t>
            </a:r>
            <a:r>
              <a:rPr lang="en-US" sz="900" baseline="0" dirty="0">
                <a:solidFill>
                  <a:srgbClr val="4C4C4C"/>
                </a:solidFill>
              </a:rPr>
              <a:t> Inc.</a:t>
            </a:r>
            <a:endParaRPr lang="en-US" sz="900" dirty="0">
              <a:solidFill>
                <a:srgbClr val="4C4C4C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4038600" cy="3486150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3950"/>
            <a:ext cx="4038600" cy="3486150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ED28C-7841-4326-941B-DBAC7B908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3950"/>
            <a:ext cx="4040188" cy="3429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1"/>
            <a:ext cx="4040188" cy="3028950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23950"/>
            <a:ext cx="4041775" cy="3429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24001"/>
            <a:ext cx="4041775" cy="3028950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031B3-B895-47CE-984A-90F8950B7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7A1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55CB3-A229-4D37-98DE-0BA6D5C5D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55CB3-A229-4D37-98DE-0BA6D5C5D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" y="1028700"/>
            <a:ext cx="8229600" cy="3371850"/>
          </a:xfrm>
        </p:spPr>
        <p:txBody>
          <a:bodyPr/>
          <a:lstStyle>
            <a:lvl1pPr>
              <a:buClr>
                <a:schemeClr val="accent2"/>
              </a:buClr>
              <a:defR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514850"/>
            <a:ext cx="8229600" cy="228600"/>
          </a:xfrm>
        </p:spPr>
        <p:txBody>
          <a:bodyPr>
            <a:normAutofit/>
          </a:bodyPr>
          <a:lstStyle>
            <a:lvl1pPr marL="0" indent="0" algn="ctr">
              <a:buNone/>
              <a:defRPr sz="1600" i="1" baseline="0"/>
            </a:lvl1pPr>
          </a:lstStyle>
          <a:p>
            <a:pPr lvl="0"/>
            <a:r>
              <a:rPr lang="en-US" dirty="0"/>
              <a:t>Optional caption here. Arial 16pt Italic.</a:t>
            </a:r>
          </a:p>
        </p:txBody>
      </p:sp>
    </p:spTree>
    <p:extLst>
      <p:ext uri="{BB962C8B-B14F-4D97-AF65-F5344CB8AC3E}">
        <p14:creationId xmlns:p14="http://schemas.microsoft.com/office/powerpoint/2010/main" val="150062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rgePoint_logo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332" y="165816"/>
            <a:ext cx="1833293" cy="500934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53135"/>
            <a:ext cx="822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04900"/>
            <a:ext cx="8229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4781550"/>
            <a:ext cx="1066800" cy="22631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3BCCA5C-75CA-43B8-B936-D2315E2FCC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2092" y="4799144"/>
            <a:ext cx="1390033" cy="2308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900" dirty="0">
                <a:solidFill>
                  <a:srgbClr val="4C4C4C"/>
                </a:solidFill>
              </a:rPr>
              <a:t>©</a:t>
            </a:r>
            <a:r>
              <a:rPr lang="en-US" sz="900" baseline="0" dirty="0">
                <a:solidFill>
                  <a:srgbClr val="4C4C4C"/>
                </a:solidFill>
              </a:rPr>
              <a:t> </a:t>
            </a:r>
            <a:r>
              <a:rPr lang="en-US" sz="900" dirty="0">
                <a:solidFill>
                  <a:srgbClr val="4C4C4C"/>
                </a:solidFill>
              </a:rPr>
              <a:t>2017 ChargePoint,</a:t>
            </a:r>
            <a:r>
              <a:rPr lang="en-US" sz="900" baseline="0" dirty="0">
                <a:solidFill>
                  <a:srgbClr val="4C4C4C"/>
                </a:solidFill>
              </a:rPr>
              <a:t> Inc.</a:t>
            </a:r>
            <a:endParaRPr lang="en-US" sz="900" dirty="0">
              <a:solidFill>
                <a:srgbClr val="4C4C4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5" r:id="rId2"/>
    <p:sldLayoutId id="214748412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26" r:id="rId9"/>
    <p:sldLayoutId id="2147484119" r:id="rId10"/>
    <p:sldLayoutId id="2147484124" r:id="rId11"/>
    <p:sldLayoutId id="2147484120" r:id="rId12"/>
    <p:sldLayoutId id="2147484121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chemeClr val="accent1"/>
          </a:solidFill>
          <a:latin typeface="+mj-lt"/>
          <a:ea typeface="ＭＳ Ｐゴシック" charset="-128"/>
          <a:cs typeface="ＭＳ Ｐゴシック" pitchFamily="-11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A94F"/>
          </a:solidFill>
          <a:latin typeface="Arial" charset="0"/>
          <a:ea typeface="ＭＳ Ｐゴシック" charset="-128"/>
          <a:cs typeface="ＭＳ Ｐゴシック" pitchFamily="-11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A94F"/>
          </a:solidFill>
          <a:latin typeface="Arial" charset="0"/>
          <a:ea typeface="ＭＳ Ｐゴシック" charset="-128"/>
          <a:cs typeface="ＭＳ Ｐゴシック" pitchFamily="-11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A94F"/>
          </a:solidFill>
          <a:latin typeface="Arial" charset="0"/>
          <a:ea typeface="ＭＳ Ｐゴシック" charset="-128"/>
          <a:cs typeface="ＭＳ Ｐゴシック" pitchFamily="-11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A94F"/>
          </a:solidFill>
          <a:latin typeface="Arial" charset="0"/>
          <a:ea typeface="ＭＳ Ｐゴシック" charset="-128"/>
          <a:cs typeface="ＭＳ Ｐゴシック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A94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A94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A94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A94F"/>
          </a:solidFill>
          <a:latin typeface="Arial" charset="0"/>
        </a:defRPr>
      </a:lvl9pPr>
    </p:titleStyle>
    <p:bodyStyle>
      <a:lvl1pPr marL="288925" indent="-288925" algn="l" rtl="0" eaLnBrk="1" fontAlgn="base" hangingPunct="1">
        <a:spcBef>
          <a:spcPts val="600"/>
        </a:spcBef>
        <a:spcAft>
          <a:spcPts val="200"/>
        </a:spcAft>
        <a:buClr>
          <a:schemeClr val="accent2"/>
        </a:buClr>
        <a:buSzPct val="100000"/>
        <a:buFont typeface="Arial Bold"/>
        <a:buChar char="+"/>
        <a:defRPr sz="2000" kern="1200">
          <a:solidFill>
            <a:schemeClr val="tx1"/>
          </a:solidFill>
          <a:latin typeface="+mn-lt"/>
          <a:ea typeface="Arial" pitchFamily="-111" charset="0"/>
          <a:cs typeface="Arial" pitchFamily="34" charset="0"/>
        </a:defRPr>
      </a:lvl1pPr>
      <a:lvl2pPr marL="568325" indent="-222250" algn="l" rtl="0" eaLnBrk="1" fontAlgn="base" hangingPunct="1">
        <a:spcBef>
          <a:spcPts val="300"/>
        </a:spcBef>
        <a:spcAft>
          <a:spcPts val="200"/>
        </a:spcAft>
        <a:buClr>
          <a:schemeClr val="accent2"/>
        </a:buClr>
        <a:buFont typeface="Lucida Grande"/>
        <a:buChar char="•"/>
        <a:defRPr sz="1800" kern="1200">
          <a:solidFill>
            <a:schemeClr val="tx1"/>
          </a:solidFill>
          <a:latin typeface="+mn-lt"/>
          <a:ea typeface="Arial" pitchFamily="-111" charset="0"/>
          <a:cs typeface="Arial" charset="0"/>
        </a:defRPr>
      </a:lvl2pPr>
      <a:lvl3pPr marL="857250" indent="-233363" algn="l" rtl="0" eaLnBrk="1" fontAlgn="base" hangingPunct="1">
        <a:spcBef>
          <a:spcPts val="400"/>
        </a:spcBef>
        <a:spcAft>
          <a:spcPts val="200"/>
        </a:spcAft>
        <a:buClr>
          <a:schemeClr val="accent2"/>
        </a:buClr>
        <a:buFont typeface="Lucida Grande"/>
        <a:buChar char="−"/>
        <a:defRPr sz="1600" kern="1200">
          <a:solidFill>
            <a:schemeClr val="tx1"/>
          </a:solidFill>
          <a:latin typeface="+mn-lt"/>
          <a:ea typeface="Arial" pitchFamily="-111" charset="0"/>
          <a:cs typeface="Arial" charset="0"/>
        </a:defRPr>
      </a:lvl3pPr>
      <a:lvl4pPr marL="1081088" indent="-223838" algn="l" rtl="0" eaLnBrk="1" fontAlgn="base" hangingPunct="1">
        <a:spcBef>
          <a:spcPts val="400"/>
        </a:spcBef>
        <a:spcAft>
          <a:spcPts val="200"/>
        </a:spcAft>
        <a:buClr>
          <a:schemeClr val="accent2"/>
        </a:buClr>
        <a:buSzPct val="100000"/>
        <a:buFont typeface="Courier New" charset="0"/>
        <a:buChar char="o"/>
        <a:defRPr sz="1600" kern="1200">
          <a:solidFill>
            <a:schemeClr val="tx1"/>
          </a:solidFill>
          <a:latin typeface="+mn-lt"/>
          <a:ea typeface="Arial" pitchFamily="-111" charset="0"/>
          <a:cs typeface="Arial" charset="0"/>
        </a:defRPr>
      </a:lvl4pPr>
      <a:lvl5pPr marL="1258888" indent="-177800" algn="l" rtl="0" eaLnBrk="1" fontAlgn="base" hangingPunct="1">
        <a:spcBef>
          <a:spcPts val="400"/>
        </a:spcBef>
        <a:spcAft>
          <a:spcPts val="200"/>
        </a:spcAft>
        <a:buClr>
          <a:schemeClr val="accent2"/>
        </a:buClr>
        <a:buFont typeface="Arial" charset="0"/>
        <a:buChar char="»"/>
        <a:defRPr sz="1600" kern="1200">
          <a:solidFill>
            <a:schemeClr val="tx1"/>
          </a:solidFill>
          <a:latin typeface="+mn-lt"/>
          <a:ea typeface="Arial" pitchFamily="-111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42950"/>
            <a:ext cx="8229600" cy="307777"/>
          </a:xfrm>
        </p:spPr>
        <p:txBody>
          <a:bodyPr/>
          <a:lstStyle/>
          <a:p>
            <a:r>
              <a:rPr lang="en-US" sz="2000" dirty="0"/>
              <a:t>Connecting your Driver Account to Charge at your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2004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rgbClr val="00B050"/>
                </a:solidFill>
              </a:rPr>
              <a:t>Step 1</a:t>
            </a:r>
            <a:r>
              <a:rPr lang="en-US" sz="1200" b="1" dirty="0"/>
              <a:t>:</a:t>
            </a:r>
            <a:r>
              <a:rPr lang="en-US" sz="1200" dirty="0"/>
              <a:t> </a:t>
            </a:r>
            <a:r>
              <a:rPr lang="en-US" sz="1200" b="1" dirty="0"/>
              <a:t>Download ChargePoint Mobile App to your smart phone.</a:t>
            </a:r>
          </a:p>
          <a:p>
            <a:pPr marL="0" indent="0">
              <a:buNone/>
            </a:pPr>
            <a:r>
              <a:rPr lang="en-US" sz="1200" dirty="0"/>
              <a:t>Follow the instructions to create a ChargePoint account. You will be asked to provide payment method (Credit Card, PayPal, or Apple Pay) when creating a new account. 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00B050"/>
                </a:solidFill>
              </a:rPr>
              <a:t>Step 2</a:t>
            </a:r>
            <a:r>
              <a:rPr lang="en-US" sz="1200" b="1" dirty="0"/>
              <a:t>: You’ll need a connection code from your location (code is listed on page 3)</a:t>
            </a:r>
            <a:endParaRPr lang="en-US" sz="1200" dirty="0"/>
          </a:p>
          <a:p>
            <a:pPr marL="0" indent="0">
              <a:buNone/>
            </a:pPr>
            <a:r>
              <a:rPr lang="en-US" sz="1100" dirty="0"/>
              <a:t>Contact your property/program manager to get the ChargePoint Connection Code so you can access charging at your location.</a:t>
            </a:r>
            <a:r>
              <a:rPr lang="en-US" sz="1200" dirty="0"/>
              <a:t> If your property/program manager needs assistance with approving your driver account, please ask them to contact ChargePoint Support. (</a:t>
            </a:r>
            <a:r>
              <a:rPr lang="en-US" sz="900" dirty="0"/>
              <a:t>U.S. and Canada Toll Free: 1-877-850-4562 menu option 2. Hours: Mon - Fri, 5am PST - 6pm PST)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1200" b="1" dirty="0">
                <a:solidFill>
                  <a:srgbClr val="00B050"/>
                </a:solidFill>
              </a:rPr>
              <a:t>Step 3</a:t>
            </a:r>
            <a:r>
              <a:rPr lang="en-US" sz="1200" b="1" dirty="0"/>
              <a:t>: Enter the connection code into your driver account (steps listed on page 2)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b="1" dirty="0">
                <a:solidFill>
                  <a:srgbClr val="00B050"/>
                </a:solidFill>
              </a:rPr>
              <a:t>Step 4</a:t>
            </a:r>
            <a:r>
              <a:rPr lang="en-US" sz="1200" b="1" dirty="0"/>
              <a:t>: Charge using your mobile app (or network card once it arrives in the mail)</a:t>
            </a:r>
          </a:p>
          <a:p>
            <a:pPr marL="0" indent="0">
              <a:buNone/>
            </a:pPr>
            <a:endParaRPr lang="en-US" sz="1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948625"/>
            <a:ext cx="1257258" cy="168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87" y="1843675"/>
            <a:ext cx="1572711" cy="2797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3135"/>
            <a:ext cx="8229600" cy="307777"/>
          </a:xfrm>
        </p:spPr>
        <p:txBody>
          <a:bodyPr/>
          <a:lstStyle/>
          <a:p>
            <a:r>
              <a:rPr lang="en-US" sz="2000" dirty="0"/>
              <a:t>How to enter your connection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714938" y="4432526"/>
            <a:ext cx="1066800" cy="226317"/>
          </a:xfrm>
        </p:spPr>
        <p:txBody>
          <a:bodyPr/>
          <a:lstStyle/>
          <a:p>
            <a:pPr>
              <a:defRPr/>
            </a:pPr>
            <a:fld id="{BFB65967-37EE-4D55-82F8-A6494FD55C3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566" y="1865585"/>
            <a:ext cx="1539956" cy="27390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110" y="1872830"/>
            <a:ext cx="1566349" cy="2786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6" name="Group 25"/>
          <p:cNvGrpSpPr/>
          <p:nvPr/>
        </p:nvGrpSpPr>
        <p:grpSpPr>
          <a:xfrm>
            <a:off x="2626732" y="1843674"/>
            <a:ext cx="1558125" cy="2785475"/>
            <a:chOff x="2626732" y="1843674"/>
            <a:chExt cx="1558125" cy="2785475"/>
          </a:xfrm>
        </p:grpSpPr>
        <p:pic>
          <p:nvPicPr>
            <p:cNvPr id="5" name="Content Placeholder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626732" y="1843674"/>
              <a:ext cx="1558125" cy="278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9" name="Rectangle 8"/>
            <p:cNvSpPr/>
            <p:nvPr/>
          </p:nvSpPr>
          <p:spPr>
            <a:xfrm>
              <a:off x="2825149" y="2398791"/>
              <a:ext cx="843378" cy="8877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397570" y="1722667"/>
            <a:ext cx="475938" cy="4430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7570" y="1273287"/>
            <a:ext cx="2040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1. Tap on menu icon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10834" y="1273287"/>
            <a:ext cx="2040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2. Select Account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81304" y="1273287"/>
            <a:ext cx="2040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2. Select Connections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91851" y="1273287"/>
            <a:ext cx="2040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2. Select Browse</a:t>
            </a:r>
          </a:p>
        </p:txBody>
      </p:sp>
      <p:sp>
        <p:nvSpPr>
          <p:cNvPr id="22" name="Oval 21"/>
          <p:cNvSpPr/>
          <p:nvPr/>
        </p:nvSpPr>
        <p:spPr>
          <a:xfrm>
            <a:off x="2587180" y="2343150"/>
            <a:ext cx="475938" cy="4430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64621" y="3257550"/>
            <a:ext cx="475938" cy="4430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273038" y="4186130"/>
            <a:ext cx="475938" cy="4430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36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35" y="552077"/>
            <a:ext cx="8229600" cy="307777"/>
          </a:xfrm>
        </p:spPr>
        <p:txBody>
          <a:bodyPr/>
          <a:lstStyle/>
          <a:p>
            <a:r>
              <a:rPr lang="en-US" sz="2000" dirty="0"/>
              <a:t>How to enter your connection code (continued)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65967-37EE-4D55-82F8-A6494FD55C3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996" y="1851395"/>
            <a:ext cx="1558804" cy="2772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3" name="Group 12"/>
          <p:cNvGrpSpPr/>
          <p:nvPr/>
        </p:nvGrpSpPr>
        <p:grpSpPr>
          <a:xfrm>
            <a:off x="6563315" y="1851395"/>
            <a:ext cx="1590085" cy="2747854"/>
            <a:chOff x="9973050" y="1919819"/>
            <a:chExt cx="1863211" cy="331403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050" y="1919819"/>
              <a:ext cx="1863211" cy="331403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49708" y="3880485"/>
              <a:ext cx="1209675" cy="120015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10157328" y="2461260"/>
              <a:ext cx="327792" cy="1066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654542" y="248556"/>
            <a:ext cx="261571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Company Connection Code: </a:t>
            </a:r>
            <a:r>
              <a:rPr lang="en-US" sz="1000" b="1" dirty="0">
                <a:solidFill>
                  <a:srgbClr val="00B050"/>
                </a:solidFill>
              </a:rPr>
              <a:t>Lincoln10</a:t>
            </a:r>
            <a:endParaRPr lang="en-US" sz="1100" b="1" dirty="0">
              <a:solidFill>
                <a:srgbClr val="00B050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484425" y="1876132"/>
            <a:ext cx="1477975" cy="2772591"/>
            <a:chOff x="2310588" y="1592112"/>
            <a:chExt cx="1863212" cy="3314032"/>
          </a:xfrm>
        </p:grpSpPr>
        <p:grpSp>
          <p:nvGrpSpPr>
            <p:cNvPr id="9" name="Group 8"/>
            <p:cNvGrpSpPr/>
            <p:nvPr/>
          </p:nvGrpSpPr>
          <p:grpSpPr>
            <a:xfrm>
              <a:off x="2310588" y="1592112"/>
              <a:ext cx="1863212" cy="3314032"/>
              <a:chOff x="4159179" y="1943557"/>
              <a:chExt cx="1863212" cy="3314032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59179" y="1943557"/>
                <a:ext cx="1863212" cy="3314032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6"/>
              <a:srcRect t="32980" b="26213"/>
              <a:stretch/>
            </p:blipFill>
            <p:spPr>
              <a:xfrm>
                <a:off x="5209317" y="2744346"/>
                <a:ext cx="437368" cy="69088"/>
              </a:xfrm>
              <a:prstGeom prst="rect">
                <a:avLst/>
              </a:prstGeom>
            </p:spPr>
          </p:pic>
        </p:grp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7"/>
            <a:srcRect l="410" t="29084" r="5139" b="31021"/>
            <a:stretch/>
          </p:blipFill>
          <p:spPr>
            <a:xfrm>
              <a:off x="2493977" y="2190819"/>
              <a:ext cx="1453514" cy="119321"/>
            </a:xfrm>
            <a:prstGeom prst="rect">
              <a:avLst/>
            </a:prstGeom>
          </p:spPr>
        </p:pic>
      </p:grpSp>
      <p:sp>
        <p:nvSpPr>
          <p:cNvPr id="25" name="TextBox 24"/>
          <p:cNvSpPr txBox="1"/>
          <p:nvPr/>
        </p:nvSpPr>
        <p:spPr>
          <a:xfrm>
            <a:off x="311031" y="1102173"/>
            <a:ext cx="2213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5. Enter the code from above in </a:t>
            </a:r>
            <a:r>
              <a:rPr lang="en-US" sz="1200" dirty="0">
                <a:solidFill>
                  <a:srgbClr val="00B050"/>
                </a:solidFill>
              </a:rPr>
              <a:t>green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71866" y="1851396"/>
            <a:ext cx="1433134" cy="2772591"/>
            <a:chOff x="153849" y="1556938"/>
            <a:chExt cx="1876557" cy="333777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49" y="1556938"/>
              <a:ext cx="1876557" cy="333777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7"/>
            <a:srcRect l="410" t="29084" r="5139" b="31021"/>
            <a:stretch/>
          </p:blipFill>
          <p:spPr>
            <a:xfrm>
              <a:off x="389052" y="2252393"/>
              <a:ext cx="1453514" cy="119321"/>
            </a:xfrm>
            <a:prstGeom prst="rect">
              <a:avLst/>
            </a:prstGeom>
          </p:spPr>
        </p:pic>
      </p:grpSp>
      <p:sp>
        <p:nvSpPr>
          <p:cNvPr id="27" name="Oval 26"/>
          <p:cNvSpPr/>
          <p:nvPr/>
        </p:nvSpPr>
        <p:spPr>
          <a:xfrm>
            <a:off x="2299690" y="2518666"/>
            <a:ext cx="475938" cy="4430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97635" y="2205935"/>
            <a:ext cx="475938" cy="4430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376959" y="1121719"/>
            <a:ext cx="1872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6. Click on your site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14011" y="1125320"/>
            <a:ext cx="1872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7. Enter info requested</a:t>
            </a:r>
          </a:p>
        </p:txBody>
      </p:sp>
      <p:sp>
        <p:nvSpPr>
          <p:cNvPr id="32" name="Oval 31"/>
          <p:cNvSpPr/>
          <p:nvPr/>
        </p:nvSpPr>
        <p:spPr>
          <a:xfrm>
            <a:off x="4934262" y="3826292"/>
            <a:ext cx="475938" cy="4430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315501" y="1081899"/>
            <a:ext cx="267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8. You’ll receive an email once your driver account has been approved</a:t>
            </a:r>
          </a:p>
        </p:txBody>
      </p:sp>
    </p:spTree>
    <p:extLst>
      <p:ext uri="{BB962C8B-B14F-4D97-AF65-F5344CB8AC3E}">
        <p14:creationId xmlns:p14="http://schemas.microsoft.com/office/powerpoint/2010/main" val="1851731098"/>
      </p:ext>
    </p:extLst>
  </p:cSld>
  <p:clrMapOvr>
    <a:masterClrMapping/>
  </p:clrMapOvr>
</p:sld>
</file>

<file path=ppt/theme/theme1.xml><?xml version="1.0" encoding="utf-8"?>
<a:theme xmlns:a="http://schemas.openxmlformats.org/drawingml/2006/main" name="ChargePoint_Template_Confidential_R8_169">
  <a:themeElements>
    <a:clrScheme name="ChargePoint 1">
      <a:dk1>
        <a:srgbClr val="323232"/>
      </a:dk1>
      <a:lt1>
        <a:srgbClr val="FFFFFF"/>
      </a:lt1>
      <a:dk2>
        <a:srgbClr val="323232"/>
      </a:dk2>
      <a:lt2>
        <a:srgbClr val="CDD7D9"/>
      </a:lt2>
      <a:accent1>
        <a:srgbClr val="FF7A14"/>
      </a:accent1>
      <a:accent2>
        <a:srgbClr val="546E8F"/>
      </a:accent2>
      <a:accent3>
        <a:srgbClr val="7A9CAF"/>
      </a:accent3>
      <a:accent4>
        <a:srgbClr val="FDB913"/>
      </a:accent4>
      <a:accent5>
        <a:srgbClr val="339933"/>
      </a:accent5>
      <a:accent6>
        <a:srgbClr val="CC0033"/>
      </a:accent6>
      <a:hlink>
        <a:srgbClr val="50A1D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gePoint_Standard_16x9_R11" id="{8B962932-AC2F-7F48-A3E5-4FE70DCC1F6E}" vid="{562E00DA-FC09-AC4E-B316-6344AE64F7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ChargePoint_Standard_16x9_R11</Template>
  <TotalTime>253</TotalTime>
  <Words>253</Words>
  <Application>Microsoft Office PowerPoint</Application>
  <PresentationFormat>On-screen Show (16:9)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Bold</vt:lpstr>
      <vt:lpstr>Calibri</vt:lpstr>
      <vt:lpstr>Courier New</vt:lpstr>
      <vt:lpstr>Lucida Grande</vt:lpstr>
      <vt:lpstr>ChargePoint_Template_Confidential_R8_169</vt:lpstr>
      <vt:lpstr>Connecting your Driver Account to Charge at your location</vt:lpstr>
      <vt:lpstr>How to enter your connection code</vt:lpstr>
      <vt:lpstr>How to enter your connection code (continued)</vt:lpstr>
    </vt:vector>
  </TitlesOfParts>
  <Company>ChargePoint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your Account to Charge at your Property</dc:title>
  <dc:creator>Lyuba Wolf</dc:creator>
  <cp:lastModifiedBy>Barbara Holsinger</cp:lastModifiedBy>
  <cp:revision>179</cp:revision>
  <cp:lastPrinted>2011-01-18T17:17:29Z</cp:lastPrinted>
  <dcterms:created xsi:type="dcterms:W3CDTF">2017-12-22T20:26:12Z</dcterms:created>
  <dcterms:modified xsi:type="dcterms:W3CDTF">2021-01-06T15:36:53Z</dcterms:modified>
</cp:coreProperties>
</file>