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% of Crashes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Data!$K$6:$K$11</c:f>
              <c:strCache>
                <c:ptCount val="6"/>
                <c:pt idx="0">
                  <c:v>Fatal</c:v>
                </c:pt>
                <c:pt idx="1">
                  <c:v>Serious Injury</c:v>
                </c:pt>
                <c:pt idx="2">
                  <c:v>Non-incapacitating Injury</c:v>
                </c:pt>
                <c:pt idx="3">
                  <c:v>Injury</c:v>
                </c:pt>
                <c:pt idx="4">
                  <c:v>Non-injury</c:v>
                </c:pt>
                <c:pt idx="5">
                  <c:v>unknown</c:v>
                </c:pt>
              </c:strCache>
            </c:strRef>
          </c:cat>
          <c:val>
            <c:numRef>
              <c:f>Data!$M$6:$M$11</c:f>
              <c:numCache>
                <c:formatCode>0.00</c:formatCode>
                <c:ptCount val="6"/>
                <c:pt idx="0">
                  <c:v>0.6</c:v>
                </c:pt>
                <c:pt idx="1">
                  <c:v>2.2000000000000002</c:v>
                </c:pt>
                <c:pt idx="2" formatCode="General">
                  <c:v>10</c:v>
                </c:pt>
                <c:pt idx="3" formatCode="General">
                  <c:v>18.7</c:v>
                </c:pt>
                <c:pt idx="4" formatCode="General">
                  <c:v>64.3</c:v>
                </c:pt>
                <c:pt idx="5" formatCode="General">
                  <c:v>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3B-4423-87E9-CD4CA961A644}"/>
            </c:ext>
          </c:extLst>
        </c:ser>
        <c:ser>
          <c:idx val="1"/>
          <c:order val="1"/>
          <c:tx>
            <c:v>% of Injuries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Data!$K$6:$K$11</c:f>
              <c:strCache>
                <c:ptCount val="6"/>
                <c:pt idx="0">
                  <c:v>Fatal</c:v>
                </c:pt>
                <c:pt idx="1">
                  <c:v>Serious Injury</c:v>
                </c:pt>
                <c:pt idx="2">
                  <c:v>Non-incapacitating Injury</c:v>
                </c:pt>
                <c:pt idx="3">
                  <c:v>Injury</c:v>
                </c:pt>
                <c:pt idx="4">
                  <c:v>Non-injury</c:v>
                </c:pt>
                <c:pt idx="5">
                  <c:v>unknown</c:v>
                </c:pt>
              </c:strCache>
            </c:strRef>
          </c:cat>
          <c:val>
            <c:numRef>
              <c:f>Data!$O$6:$O$11</c:f>
              <c:numCache>
                <c:formatCode>General</c:formatCode>
                <c:ptCount val="6"/>
                <c:pt idx="0" formatCode="0.00">
                  <c:v>0.2</c:v>
                </c:pt>
                <c:pt idx="1">
                  <c:v>1</c:v>
                </c:pt>
                <c:pt idx="2">
                  <c:v>5.0999999999999996</c:v>
                </c:pt>
                <c:pt idx="3">
                  <c:v>11.2</c:v>
                </c:pt>
                <c:pt idx="4">
                  <c:v>75.900000000000006</c:v>
                </c:pt>
                <c:pt idx="5">
                  <c:v>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C3B-4423-87E9-CD4CA961A64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82663672"/>
        <c:axId val="282664848"/>
      </c:barChart>
      <c:catAx>
        <c:axId val="282663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2664848"/>
        <c:crosses val="autoZero"/>
        <c:auto val="1"/>
        <c:lblAlgn val="ctr"/>
        <c:lblOffset val="100"/>
        <c:noMultiLvlLbl val="0"/>
      </c:catAx>
      <c:valAx>
        <c:axId val="28266484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2663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Data!$K$6:$K$12</c:f>
              <c:strCache>
                <c:ptCount val="7"/>
                <c:pt idx="0">
                  <c:v>Fatal</c:v>
                </c:pt>
                <c:pt idx="1">
                  <c:v>Serious Injury</c:v>
                </c:pt>
                <c:pt idx="2">
                  <c:v>Non-incapacitating Injury</c:v>
                </c:pt>
                <c:pt idx="3">
                  <c:v>Injury</c:v>
                </c:pt>
                <c:pt idx="4">
                  <c:v>Non-injury</c:v>
                </c:pt>
                <c:pt idx="5">
                  <c:v>unknown</c:v>
                </c:pt>
                <c:pt idx="6">
                  <c:v>Total</c:v>
                </c:pt>
              </c:strCache>
            </c:strRef>
          </c:cat>
          <c:val>
            <c:numRef>
              <c:f>Data!$P$6:$P$12</c:f>
              <c:numCache>
                <c:formatCode>0.00</c:formatCode>
                <c:ptCount val="7"/>
                <c:pt idx="0">
                  <c:v>1.0909090909090911</c:v>
                </c:pt>
                <c:pt idx="1">
                  <c:v>1.2213114754098362</c:v>
                </c:pt>
                <c:pt idx="2">
                  <c:v>1.365988909426987</c:v>
                </c:pt>
                <c:pt idx="3">
                  <c:v>1.5818540433925048</c:v>
                </c:pt>
                <c:pt idx="4">
                  <c:v>3.1161991986262163</c:v>
                </c:pt>
                <c:pt idx="5">
                  <c:v>4.0387931034482758</c:v>
                </c:pt>
                <c:pt idx="6">
                  <c:v>2.6408463661453543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C6-49A4-AAA4-9CF0495A892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58771448"/>
        <c:axId val="358768312"/>
      </c:barChart>
      <c:catAx>
        <c:axId val="358771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768312"/>
        <c:crosses val="autoZero"/>
        <c:auto val="1"/>
        <c:lblAlgn val="ctr"/>
        <c:lblOffset val="100"/>
        <c:noMultiLvlLbl val="0"/>
      </c:catAx>
      <c:valAx>
        <c:axId val="3587683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35877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515-1977-486B-8FB1-57586B8CE03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8CB5-C4F6-434A-9661-AFF3CA2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0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515-1977-486B-8FB1-57586B8CE03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8CB5-C4F6-434A-9661-AFF3CA2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1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515-1977-486B-8FB1-57586B8CE03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8CB5-C4F6-434A-9661-AFF3CA2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9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515-1977-486B-8FB1-57586B8CE03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8CB5-C4F6-434A-9661-AFF3CA2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8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515-1977-486B-8FB1-57586B8CE03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8CB5-C4F6-434A-9661-AFF3CA2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1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515-1977-486B-8FB1-57586B8CE03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8CB5-C4F6-434A-9661-AFF3CA2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6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515-1977-486B-8FB1-57586B8CE03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8CB5-C4F6-434A-9661-AFF3CA2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0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515-1977-486B-8FB1-57586B8CE03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8CB5-C4F6-434A-9661-AFF3CA2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7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515-1977-486B-8FB1-57586B8CE03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8CB5-C4F6-434A-9661-AFF3CA2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9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515-1977-486B-8FB1-57586B8CE03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8CB5-C4F6-434A-9661-AFF3CA2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5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A515-1977-486B-8FB1-57586B8CE03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78CB5-C4F6-434A-9661-AFF3CA2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CA515-1977-486B-8FB1-57586B8CE03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78CB5-C4F6-434A-9661-AFF3CA26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8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27163"/>
          </a:xfrm>
        </p:spPr>
        <p:txBody>
          <a:bodyPr anchor="ctr">
            <a:normAutofit fontScale="90000"/>
          </a:bodyPr>
          <a:lstStyle/>
          <a:p>
            <a:r>
              <a:rPr lang="en-US" sz="3600" dirty="0" smtClean="0"/>
              <a:t>Comments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Can </a:t>
            </a:r>
            <a:r>
              <a:rPr lang="en-US" sz="2400" dirty="0"/>
              <a:t>behavioral interventions be too salient?</a:t>
            </a:r>
            <a:br>
              <a:rPr lang="en-US" sz="2400" dirty="0"/>
            </a:br>
            <a:r>
              <a:rPr lang="en-US" sz="2400" dirty="0"/>
              <a:t>Evidence from traffic safety messages*</a:t>
            </a:r>
            <a:br>
              <a:rPr lang="en-US" sz="2400" dirty="0"/>
            </a:br>
            <a:r>
              <a:rPr lang="fi-FI" sz="2400" dirty="0"/>
              <a:t>Jonathan D. </a:t>
            </a:r>
            <a:r>
              <a:rPr lang="fi-FI" sz="2400" dirty="0" smtClean="0"/>
              <a:t>Hall  </a:t>
            </a:r>
            <a:r>
              <a:rPr lang="fi-FI" sz="2400" dirty="0"/>
              <a:t>Joshua </a:t>
            </a:r>
            <a:r>
              <a:rPr lang="fi-FI" sz="2400" dirty="0" smtClean="0"/>
              <a:t>Madsen</a:t>
            </a:r>
            <a:r>
              <a:rPr lang="fi-FI" sz="2400" dirty="0"/>
              <a:t/>
            </a:r>
            <a:br>
              <a:rPr lang="fi-FI" sz="2400" dirty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30279"/>
            <a:ext cx="9144000" cy="2227521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Sam Peltzman</a:t>
            </a:r>
          </a:p>
          <a:p>
            <a:r>
              <a:rPr lang="en-US" sz="2600" dirty="0" smtClean="0"/>
              <a:t>U of Chicago</a:t>
            </a:r>
          </a:p>
          <a:p>
            <a:r>
              <a:rPr lang="en-US" sz="2600" dirty="0" smtClean="0"/>
              <a:t>Booth School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3332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611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Percentage Distribution of Texas Crashes by Severity,  2018</a:t>
            </a:r>
            <a:endParaRPr lang="en-US" sz="2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48409"/>
              </p:ext>
            </p:extLst>
          </p:nvPr>
        </p:nvGraphicFramePr>
        <p:xfrm>
          <a:off x="838200" y="1116419"/>
          <a:ext cx="10515600" cy="5060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078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4847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Injuries per Accident, Texas 2018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649751"/>
              </p:ext>
            </p:extLst>
          </p:nvPr>
        </p:nvGraphicFramePr>
        <p:xfrm>
          <a:off x="838200" y="999460"/>
          <a:ext cx="10515600" cy="5177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027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24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Comments  Can behavioral interventions be too salient? Evidence from traffic safety messages* Jonathan D. Hall  Joshua Madsen </vt:lpstr>
      <vt:lpstr>Percentage Distribution of Texas Crashes by Severity,  2018</vt:lpstr>
      <vt:lpstr>Injuries per Accident, Texas 2018</vt:lpstr>
    </vt:vector>
  </TitlesOfParts>
  <Company>University of Chicago Booth School of Business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Percentage Distribution of Texas Crashes by Severity,  2018</dc:title>
  <dc:creator>Peltzman, Sam</dc:creator>
  <cp:lastModifiedBy>Robert Shannon</cp:lastModifiedBy>
  <cp:revision>4</cp:revision>
  <dcterms:created xsi:type="dcterms:W3CDTF">2020-07-08T22:15:28Z</dcterms:created>
  <dcterms:modified xsi:type="dcterms:W3CDTF">2020-07-21T12:32:28Z</dcterms:modified>
</cp:coreProperties>
</file>