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72" r:id="rId1"/>
  </p:sldMasterIdLst>
  <p:notesMasterIdLst>
    <p:notesMasterId r:id="rId62"/>
  </p:notesMasterIdLst>
  <p:handoutMasterIdLst>
    <p:handoutMasterId r:id="rId63"/>
  </p:handoutMasterIdLst>
  <p:sldIdLst>
    <p:sldId id="1724" r:id="rId2"/>
    <p:sldId id="1649" r:id="rId3"/>
    <p:sldId id="1651" r:id="rId4"/>
    <p:sldId id="1652" r:id="rId5"/>
    <p:sldId id="1653" r:id="rId6"/>
    <p:sldId id="1655" r:id="rId7"/>
    <p:sldId id="1654" r:id="rId8"/>
    <p:sldId id="1656" r:id="rId9"/>
    <p:sldId id="1657" r:id="rId10"/>
    <p:sldId id="1658" r:id="rId11"/>
    <p:sldId id="1659" r:id="rId12"/>
    <p:sldId id="1723" r:id="rId13"/>
    <p:sldId id="1660" r:id="rId14"/>
    <p:sldId id="1661" r:id="rId15"/>
    <p:sldId id="1662" r:id="rId16"/>
    <p:sldId id="1663" r:id="rId17"/>
    <p:sldId id="1679" r:id="rId18"/>
    <p:sldId id="1680" r:id="rId19"/>
    <p:sldId id="1664" r:id="rId20"/>
    <p:sldId id="1681" r:id="rId21"/>
    <p:sldId id="1683" r:id="rId22"/>
    <p:sldId id="1682" r:id="rId23"/>
    <p:sldId id="1684" r:id="rId24"/>
    <p:sldId id="1687" r:id="rId25"/>
    <p:sldId id="1688" r:id="rId26"/>
    <p:sldId id="260" r:id="rId27"/>
    <p:sldId id="1693" r:id="rId28"/>
    <p:sldId id="1692" r:id="rId29"/>
    <p:sldId id="1694" r:id="rId30"/>
    <p:sldId id="1695" r:id="rId31"/>
    <p:sldId id="1689" r:id="rId32"/>
    <p:sldId id="1696" r:id="rId33"/>
    <p:sldId id="263" r:id="rId34"/>
    <p:sldId id="1697" r:id="rId35"/>
    <p:sldId id="1720" r:id="rId36"/>
    <p:sldId id="1665" r:id="rId37"/>
    <p:sldId id="1698" r:id="rId38"/>
    <p:sldId id="1700" r:id="rId39"/>
    <p:sldId id="1699" r:id="rId40"/>
    <p:sldId id="1701" r:id="rId41"/>
    <p:sldId id="1702" r:id="rId42"/>
    <p:sldId id="1703" r:id="rId43"/>
    <p:sldId id="1704" r:id="rId44"/>
    <p:sldId id="1705" r:id="rId45"/>
    <p:sldId id="1706" r:id="rId46"/>
    <p:sldId id="1707" r:id="rId47"/>
    <p:sldId id="1708" r:id="rId48"/>
    <p:sldId id="1710" r:id="rId49"/>
    <p:sldId id="1709" r:id="rId50"/>
    <p:sldId id="262" r:id="rId51"/>
    <p:sldId id="1666" r:id="rId52"/>
    <p:sldId id="1711" r:id="rId53"/>
    <p:sldId id="1725" r:id="rId54"/>
    <p:sldId id="264" r:id="rId55"/>
    <p:sldId id="1712" r:id="rId56"/>
    <p:sldId id="1713" r:id="rId57"/>
    <p:sldId id="1667" r:id="rId58"/>
    <p:sldId id="1714" r:id="rId59"/>
    <p:sldId id="1715" r:id="rId60"/>
    <p:sldId id="1716" r:id="rId61"/>
  </p:sldIdLst>
  <p:sldSz cx="9144000" cy="6858000" type="screen4x3"/>
  <p:notesSz cx="10234613" cy="7099300"/>
  <p:custDataLst>
    <p:tags r:id="rId64"/>
  </p:custDataLst>
  <p:defaultTextStyle>
    <a:defPPr>
      <a:defRPr lang="ja-JP"/>
    </a:defPPr>
    <a:lvl1pPr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extLst>
    <p:ext uri="{521415D9-36F7-43E2-AB2F-B90AF26B5E84}">
      <p14:sectionLst xmlns:p14="http://schemas.microsoft.com/office/powerpoint/2010/main">
        <p14:section name="Untitled Section" id="{31E472F9-763E-4924-85CE-4B9CD55C9CAC}">
          <p14:sldIdLst>
            <p14:sldId id="1724"/>
            <p14:sldId id="1649"/>
            <p14:sldId id="1651"/>
            <p14:sldId id="1652"/>
            <p14:sldId id="1653"/>
            <p14:sldId id="1655"/>
            <p14:sldId id="1654"/>
            <p14:sldId id="1656"/>
            <p14:sldId id="1657"/>
            <p14:sldId id="1658"/>
            <p14:sldId id="1659"/>
            <p14:sldId id="1723"/>
            <p14:sldId id="1660"/>
            <p14:sldId id="1661"/>
            <p14:sldId id="1662"/>
            <p14:sldId id="1663"/>
            <p14:sldId id="1679"/>
            <p14:sldId id="1680"/>
            <p14:sldId id="1664"/>
            <p14:sldId id="1681"/>
            <p14:sldId id="1683"/>
            <p14:sldId id="1682"/>
            <p14:sldId id="1684"/>
            <p14:sldId id="1687"/>
            <p14:sldId id="1688"/>
            <p14:sldId id="260"/>
            <p14:sldId id="1693"/>
            <p14:sldId id="1692"/>
            <p14:sldId id="1694"/>
            <p14:sldId id="1695"/>
            <p14:sldId id="1689"/>
            <p14:sldId id="1696"/>
            <p14:sldId id="263"/>
            <p14:sldId id="1697"/>
            <p14:sldId id="1720"/>
            <p14:sldId id="1665"/>
            <p14:sldId id="1698"/>
            <p14:sldId id="1700"/>
            <p14:sldId id="1699"/>
            <p14:sldId id="1701"/>
            <p14:sldId id="1702"/>
            <p14:sldId id="1703"/>
            <p14:sldId id="1704"/>
            <p14:sldId id="1705"/>
            <p14:sldId id="1706"/>
            <p14:sldId id="1707"/>
            <p14:sldId id="1708"/>
            <p14:sldId id="1710"/>
            <p14:sldId id="1709"/>
            <p14:sldId id="262"/>
            <p14:sldId id="1666"/>
            <p14:sldId id="1711"/>
            <p14:sldId id="1725"/>
            <p14:sldId id="264"/>
            <p14:sldId id="1712"/>
            <p14:sldId id="1713"/>
            <p14:sldId id="1667"/>
            <p14:sldId id="1714"/>
            <p14:sldId id="1715"/>
            <p14:sldId id="171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6" userDrawn="1">
          <p15:clr>
            <a:srgbClr val="A4A3A4"/>
          </p15:clr>
        </p15:guide>
        <p15:guide id="2" pos="322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mizu Chihiro" initials="S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187416-F4CB-49DF-89EA-C8DE583E0654}" v="13" dt="2019-10-18T12:32:24.05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6491" autoAdjust="0"/>
    <p:restoredTop sz="94281" autoAdjust="0"/>
  </p:normalViewPr>
  <p:slideViewPr>
    <p:cSldViewPr>
      <p:cViewPr varScale="1">
        <p:scale>
          <a:sx n="81" d="100"/>
          <a:sy n="81" d="100"/>
        </p:scale>
        <p:origin x="6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84" y="366"/>
      </p:cViewPr>
      <p:guideLst>
        <p:guide orient="horz" pos="2236"/>
        <p:guide pos="3225"/>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handoutMaster" Target="handoutMasters/handout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gs" Target="tags/tag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1" y="1"/>
            <a:ext cx="4435715" cy="354909"/>
          </a:xfrm>
          <a:prstGeom prst="rect">
            <a:avLst/>
          </a:prstGeom>
          <a:noFill/>
          <a:ln w="9525">
            <a:noFill/>
            <a:miter lim="800000"/>
            <a:headEnd/>
            <a:tailEnd/>
          </a:ln>
        </p:spPr>
        <p:txBody>
          <a:bodyPr vert="horz" wrap="square" lIns="98996" tIns="49500" rIns="98996" bIns="49500" numCol="1" anchor="t" anchorCtr="0" compatLnSpc="1">
            <a:prstTxWarp prst="textNoShape">
              <a:avLst/>
            </a:prstTxWarp>
          </a:bodyPr>
          <a:lstStyle>
            <a:lvl1pPr defTabSz="914980">
              <a:defRPr sz="1300" smtClean="0">
                <a:latin typeface="Times New Roman" pitchFamily="18" charset="0"/>
                <a:ea typeface="ＭＳ Ｐゴシック" pitchFamily="50" charset="-128"/>
                <a:cs typeface="Times New Roman" pitchFamily="18" charset="0"/>
              </a:defRPr>
            </a:lvl1pPr>
          </a:lstStyle>
          <a:p>
            <a:pPr>
              <a:defRPr/>
            </a:pPr>
            <a:r>
              <a:rPr lang="en-US" altLang="ja-JP" dirty="0"/>
              <a:t>Future of Society</a:t>
            </a:r>
            <a:endParaRPr lang="ja-JP" altLang="en-US" dirty="0"/>
          </a:p>
        </p:txBody>
      </p:sp>
      <p:sp>
        <p:nvSpPr>
          <p:cNvPr id="3" name="日付プレースホルダ 2"/>
          <p:cNvSpPr>
            <a:spLocks noGrp="1"/>
          </p:cNvSpPr>
          <p:nvPr>
            <p:ph type="dt" sz="quarter" idx="1"/>
          </p:nvPr>
        </p:nvSpPr>
        <p:spPr bwMode="auto">
          <a:xfrm>
            <a:off x="5798899" y="1"/>
            <a:ext cx="4433326" cy="354909"/>
          </a:xfrm>
          <a:prstGeom prst="rect">
            <a:avLst/>
          </a:prstGeom>
          <a:noFill/>
          <a:ln w="9525">
            <a:noFill/>
            <a:miter lim="800000"/>
            <a:headEnd/>
            <a:tailEnd/>
          </a:ln>
        </p:spPr>
        <p:txBody>
          <a:bodyPr vert="horz" wrap="square" lIns="98996" tIns="49500" rIns="98996" bIns="49500" numCol="1" anchor="t" anchorCtr="0" compatLnSpc="1">
            <a:prstTxWarp prst="textNoShape">
              <a:avLst/>
            </a:prstTxWarp>
          </a:bodyPr>
          <a:lstStyle>
            <a:lvl1pPr algn="r" defTabSz="914980">
              <a:defRPr sz="1300" smtClean="0">
                <a:latin typeface="ＭＳ Ｐゴシック" pitchFamily="50" charset="-128"/>
                <a:ea typeface="ＭＳ Ｐゴシック" pitchFamily="50" charset="-128"/>
              </a:defRPr>
            </a:lvl1pPr>
          </a:lstStyle>
          <a:p>
            <a:pPr>
              <a:defRPr/>
            </a:pPr>
            <a:endParaRPr lang="ja-JP" altLang="en-US"/>
          </a:p>
        </p:txBody>
      </p:sp>
      <p:sp>
        <p:nvSpPr>
          <p:cNvPr id="4" name="フッター プレースホルダ 3"/>
          <p:cNvSpPr>
            <a:spLocks noGrp="1"/>
          </p:cNvSpPr>
          <p:nvPr>
            <p:ph type="ftr" sz="quarter" idx="2"/>
          </p:nvPr>
        </p:nvSpPr>
        <p:spPr bwMode="auto">
          <a:xfrm>
            <a:off x="1" y="6744393"/>
            <a:ext cx="4435715" cy="353774"/>
          </a:xfrm>
          <a:prstGeom prst="rect">
            <a:avLst/>
          </a:prstGeom>
          <a:noFill/>
          <a:ln w="9525">
            <a:noFill/>
            <a:miter lim="800000"/>
            <a:headEnd/>
            <a:tailEnd/>
          </a:ln>
        </p:spPr>
        <p:txBody>
          <a:bodyPr vert="horz" wrap="square" lIns="98996" tIns="49500" rIns="98996" bIns="49500" numCol="1" anchor="b" anchorCtr="0" compatLnSpc="1">
            <a:prstTxWarp prst="textNoShape">
              <a:avLst/>
            </a:prstTxWarp>
          </a:bodyPr>
          <a:lstStyle>
            <a:lvl1pPr defTabSz="914980">
              <a:defRPr sz="1300" smtClean="0">
                <a:latin typeface="Times New Roman" pitchFamily="18" charset="0"/>
                <a:ea typeface="ＭＳ Ｐゴシック" pitchFamily="50" charset="-128"/>
                <a:cs typeface="Times New Roman" pitchFamily="18" charset="0"/>
              </a:defRPr>
            </a:lvl1pPr>
          </a:lstStyle>
          <a:p>
            <a:pPr>
              <a:defRPr/>
            </a:pPr>
            <a:r>
              <a:rPr lang="en-US" altLang="ja-JP" dirty="0"/>
              <a:t>cshimizu@csis.u-tokyo.ac.jp</a:t>
            </a:r>
            <a:endParaRPr lang="ja-JP" altLang="en-US" dirty="0"/>
          </a:p>
        </p:txBody>
      </p:sp>
      <p:sp>
        <p:nvSpPr>
          <p:cNvPr id="5" name="スライド番号プレースホルダ 4"/>
          <p:cNvSpPr>
            <a:spLocks noGrp="1"/>
          </p:cNvSpPr>
          <p:nvPr>
            <p:ph type="sldNum" sz="quarter" idx="3"/>
          </p:nvPr>
        </p:nvSpPr>
        <p:spPr bwMode="auto">
          <a:xfrm>
            <a:off x="5798899" y="6744393"/>
            <a:ext cx="4433326" cy="353774"/>
          </a:xfrm>
          <a:prstGeom prst="rect">
            <a:avLst/>
          </a:prstGeom>
          <a:noFill/>
          <a:ln w="9525">
            <a:noFill/>
            <a:miter lim="800000"/>
            <a:headEnd/>
            <a:tailEnd/>
          </a:ln>
        </p:spPr>
        <p:txBody>
          <a:bodyPr vert="horz" wrap="square" lIns="98996" tIns="49500" rIns="98996" bIns="49500" numCol="1" anchor="b" anchorCtr="0" compatLnSpc="1">
            <a:prstTxWarp prst="textNoShape">
              <a:avLst/>
            </a:prstTxWarp>
          </a:bodyPr>
          <a:lstStyle>
            <a:lvl1pPr algn="r" defTabSz="914980">
              <a:defRPr sz="1300" smtClean="0">
                <a:latin typeface="ＭＳ Ｐゴシック" pitchFamily="50" charset="-128"/>
                <a:ea typeface="ＭＳ Ｐゴシック" pitchFamily="50" charset="-128"/>
              </a:defRPr>
            </a:lvl1pPr>
          </a:lstStyle>
          <a:p>
            <a:pPr>
              <a:defRPr/>
            </a:pPr>
            <a:fld id="{4194225A-58A5-48B7-B31B-5B66C1803978}" type="slidenum">
              <a:rPr lang="ja-JP" altLang="en-US"/>
              <a:pPr>
                <a:defRPr/>
              </a:pPr>
              <a:t>‹#›</a:t>
            </a:fld>
            <a:endParaRPr lang="en-US" altLang="ja-JP" dirty="0"/>
          </a:p>
        </p:txBody>
      </p:sp>
    </p:spTree>
    <p:extLst>
      <p:ext uri="{BB962C8B-B14F-4D97-AF65-F5344CB8AC3E}">
        <p14:creationId xmlns:p14="http://schemas.microsoft.com/office/powerpoint/2010/main" val="133462213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4435715" cy="354909"/>
          </a:xfrm>
          <a:prstGeom prst="rect">
            <a:avLst/>
          </a:prstGeom>
          <a:noFill/>
          <a:ln w="9525">
            <a:noFill/>
            <a:miter lim="800000"/>
            <a:headEnd/>
            <a:tailEnd/>
          </a:ln>
        </p:spPr>
        <p:txBody>
          <a:bodyPr vert="horz" wrap="square" lIns="98996" tIns="49500" rIns="98996" bIns="49500" numCol="1" anchor="t" anchorCtr="0" compatLnSpc="1">
            <a:prstTxWarp prst="textNoShape">
              <a:avLst/>
            </a:prstTxWarp>
          </a:bodyPr>
          <a:lstStyle>
            <a:lvl1pPr defTabSz="914980">
              <a:defRPr sz="1300" smtClean="0">
                <a:latin typeface="Times New Roman" pitchFamily="18" charset="0"/>
                <a:ea typeface="ＭＳ Ｐゴシック" pitchFamily="50" charset="-128"/>
              </a:defRPr>
            </a:lvl1pPr>
          </a:lstStyle>
          <a:p>
            <a:pPr>
              <a:defRPr/>
            </a:pPr>
            <a:r>
              <a:rPr lang="en-US" altLang="ja-JP" dirty="0"/>
              <a:t>Future of Real Estate Market</a:t>
            </a:r>
          </a:p>
        </p:txBody>
      </p:sp>
      <p:sp>
        <p:nvSpPr>
          <p:cNvPr id="4099" name="Rectangle 3"/>
          <p:cNvSpPr>
            <a:spLocks noGrp="1" noChangeArrowheads="1"/>
          </p:cNvSpPr>
          <p:nvPr>
            <p:ph type="dt" idx="1"/>
          </p:nvPr>
        </p:nvSpPr>
        <p:spPr bwMode="auto">
          <a:xfrm>
            <a:off x="5798901" y="1"/>
            <a:ext cx="4435715" cy="354909"/>
          </a:xfrm>
          <a:prstGeom prst="rect">
            <a:avLst/>
          </a:prstGeom>
          <a:noFill/>
          <a:ln w="9525">
            <a:noFill/>
            <a:miter lim="800000"/>
            <a:headEnd/>
            <a:tailEnd/>
          </a:ln>
        </p:spPr>
        <p:txBody>
          <a:bodyPr vert="horz" wrap="square" lIns="98996" tIns="49500" rIns="98996" bIns="49500" numCol="1" anchor="t" anchorCtr="0" compatLnSpc="1">
            <a:prstTxWarp prst="textNoShape">
              <a:avLst/>
            </a:prstTxWarp>
          </a:bodyPr>
          <a:lstStyle>
            <a:lvl1pPr algn="r" defTabSz="914980">
              <a:defRPr sz="1300" smtClean="0">
                <a:latin typeface="Times New Roman" pitchFamily="18" charset="0"/>
                <a:ea typeface="ＭＳ Ｐゴシック" pitchFamily="50" charset="-128"/>
              </a:defRPr>
            </a:lvl1pPr>
          </a:lstStyle>
          <a:p>
            <a:pPr>
              <a:defRPr/>
            </a:pPr>
            <a:endParaRPr lang="en-US" altLang="ja-JP" dirty="0"/>
          </a:p>
        </p:txBody>
      </p:sp>
      <p:sp>
        <p:nvSpPr>
          <p:cNvPr id="38916" name="Rectangle 4"/>
          <p:cNvSpPr>
            <a:spLocks noGrp="1" noRot="1" noChangeAspect="1" noChangeArrowheads="1" noTextEdit="1"/>
          </p:cNvSpPr>
          <p:nvPr>
            <p:ph type="sldImg" idx="2"/>
          </p:nvPr>
        </p:nvSpPr>
        <p:spPr bwMode="auto">
          <a:xfrm>
            <a:off x="3343275" y="531813"/>
            <a:ext cx="3551238" cy="266223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367963" y="3372198"/>
            <a:ext cx="7498696" cy="3195308"/>
          </a:xfrm>
          <a:prstGeom prst="rect">
            <a:avLst/>
          </a:prstGeom>
          <a:noFill/>
          <a:ln w="9525">
            <a:noFill/>
            <a:miter lim="800000"/>
            <a:headEnd/>
            <a:tailEnd/>
          </a:ln>
        </p:spPr>
        <p:txBody>
          <a:bodyPr vert="horz" wrap="square" lIns="98996" tIns="49500" rIns="98996" bIns="4950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6744392"/>
            <a:ext cx="4435715" cy="354909"/>
          </a:xfrm>
          <a:prstGeom prst="rect">
            <a:avLst/>
          </a:prstGeom>
          <a:noFill/>
          <a:ln w="9525">
            <a:noFill/>
            <a:miter lim="800000"/>
            <a:headEnd/>
            <a:tailEnd/>
          </a:ln>
        </p:spPr>
        <p:txBody>
          <a:bodyPr vert="horz" wrap="square" lIns="98996" tIns="49500" rIns="98996" bIns="49500" numCol="1" anchor="b" anchorCtr="0" compatLnSpc="1">
            <a:prstTxWarp prst="textNoShape">
              <a:avLst/>
            </a:prstTxWarp>
          </a:bodyPr>
          <a:lstStyle>
            <a:lvl1pPr defTabSz="914980">
              <a:defRPr sz="1300" smtClean="0">
                <a:latin typeface="Times New Roman" pitchFamily="18" charset="0"/>
                <a:ea typeface="ＭＳ Ｐゴシック" pitchFamily="50" charset="-128"/>
              </a:defRPr>
            </a:lvl1pPr>
          </a:lstStyle>
          <a:p>
            <a:pPr>
              <a:defRPr/>
            </a:pPr>
            <a:endParaRPr lang="en-US" altLang="ja-JP" dirty="0"/>
          </a:p>
        </p:txBody>
      </p:sp>
      <p:sp>
        <p:nvSpPr>
          <p:cNvPr id="4103" name="Rectangle 7"/>
          <p:cNvSpPr>
            <a:spLocks noGrp="1" noChangeArrowheads="1"/>
          </p:cNvSpPr>
          <p:nvPr>
            <p:ph type="sldNum" sz="quarter" idx="5"/>
          </p:nvPr>
        </p:nvSpPr>
        <p:spPr bwMode="auto">
          <a:xfrm>
            <a:off x="5798901" y="6744392"/>
            <a:ext cx="4435715" cy="354909"/>
          </a:xfrm>
          <a:prstGeom prst="rect">
            <a:avLst/>
          </a:prstGeom>
          <a:noFill/>
          <a:ln w="9525">
            <a:noFill/>
            <a:miter lim="800000"/>
            <a:headEnd/>
            <a:tailEnd/>
          </a:ln>
        </p:spPr>
        <p:txBody>
          <a:bodyPr vert="horz" wrap="square" lIns="98996" tIns="49500" rIns="98996" bIns="49500" numCol="1" anchor="b" anchorCtr="0" compatLnSpc="1">
            <a:prstTxWarp prst="textNoShape">
              <a:avLst/>
            </a:prstTxWarp>
          </a:bodyPr>
          <a:lstStyle>
            <a:lvl1pPr algn="r" defTabSz="914980">
              <a:defRPr sz="1300" smtClean="0">
                <a:latin typeface="Times New Roman" pitchFamily="18" charset="0"/>
                <a:ea typeface="ＭＳ Ｐゴシック" pitchFamily="50" charset="-128"/>
              </a:defRPr>
            </a:lvl1pPr>
          </a:lstStyle>
          <a:p>
            <a:pPr>
              <a:defRPr/>
            </a:pPr>
            <a:fld id="{5438E965-36D6-4E95-B583-1CBECD97CCAE}" type="slidenum">
              <a:rPr lang="en-US" altLang="ja-JP"/>
              <a:pPr>
                <a:defRPr/>
              </a:pPr>
              <a:t>‹#›</a:t>
            </a:fld>
            <a:endParaRPr lang="en-US" altLang="ja-JP" dirty="0"/>
          </a:p>
        </p:txBody>
      </p:sp>
    </p:spTree>
    <p:extLst>
      <p:ext uri="{BB962C8B-B14F-4D97-AF65-F5344CB8AC3E}">
        <p14:creationId xmlns:p14="http://schemas.microsoft.com/office/powerpoint/2010/main" val="225143103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ja.wikipedia.org/wiki/%E8%8B%B1%E8%AA%9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dirty="0">
                <a:solidFill>
                  <a:schemeClr val="tx1"/>
                </a:solidFill>
                <a:effectLst/>
                <a:latin typeface="Times New Roman" pitchFamily="18" charset="0"/>
                <a:ea typeface="ＭＳ Ｐ明朝" pitchFamily="18" charset="-128"/>
                <a:cs typeface="+mn-cs"/>
              </a:rPr>
              <a:t>∇（ナブラ、</a:t>
            </a:r>
            <a:r>
              <a:rPr kumimoji="1" lang="ja-JP" altLang="en-US" sz="1200" b="0" i="0" u="none" strike="noStrike" kern="1200" dirty="0">
                <a:solidFill>
                  <a:schemeClr val="tx1"/>
                </a:solidFill>
                <a:effectLst/>
                <a:latin typeface="Times New Roman" pitchFamily="18" charset="0"/>
                <a:ea typeface="ＭＳ Ｐ明朝" pitchFamily="18" charset="-128"/>
                <a:cs typeface="+mn-cs"/>
                <a:hlinkClick r:id="rId3" tooltip="英語"/>
              </a:rPr>
              <a:t>英</a:t>
            </a:r>
            <a:r>
              <a:rPr kumimoji="1" lang="en-US" altLang="ja-JP" sz="1200" b="0" i="0" u="none" strike="noStrike" kern="1200" dirty="0">
                <a:solidFill>
                  <a:schemeClr val="tx1"/>
                </a:solidFill>
                <a:effectLst/>
                <a:latin typeface="Times New Roman" pitchFamily="18" charset="0"/>
                <a:ea typeface="ＭＳ Ｐ明朝" pitchFamily="18" charset="-128"/>
                <a:cs typeface="+mn-cs"/>
              </a:rPr>
              <a:t>: </a:t>
            </a:r>
            <a:r>
              <a:rPr kumimoji="1" lang="en-US" altLang="ja-JP" sz="1200" b="0" i="1" u="none" strike="noStrike" kern="1200" dirty="0">
                <a:solidFill>
                  <a:schemeClr val="tx1"/>
                </a:solidFill>
                <a:effectLst/>
                <a:latin typeface="Times New Roman" pitchFamily="18" charset="0"/>
                <a:ea typeface="ＭＳ Ｐ明朝" pitchFamily="18" charset="-128"/>
                <a:cs typeface="+mn-cs"/>
              </a:rPr>
              <a:t>nabla</a:t>
            </a:r>
            <a:r>
              <a:rPr kumimoji="1" lang="en-US" altLang="ja-JP" sz="1200" b="0" i="0" u="none" strike="noStrike" kern="1200" dirty="0">
                <a:solidFill>
                  <a:schemeClr val="tx1"/>
                </a:solidFill>
                <a:effectLst/>
                <a:latin typeface="Times New Roman" pitchFamily="18" charset="0"/>
                <a:ea typeface="ＭＳ Ｐ明朝" pitchFamily="18" charset="-128"/>
                <a:cs typeface="+mn-cs"/>
              </a:rPr>
              <a:t>, </a:t>
            </a:r>
            <a:r>
              <a:rPr kumimoji="1" lang="en-US" altLang="ja-JP" sz="1200" b="0" i="1" u="none" strike="noStrike" kern="1200" dirty="0">
                <a:solidFill>
                  <a:schemeClr val="tx1"/>
                </a:solidFill>
                <a:effectLst/>
                <a:latin typeface="Times New Roman" pitchFamily="18" charset="0"/>
                <a:ea typeface="ＭＳ Ｐ明朝" pitchFamily="18" charset="-128"/>
                <a:cs typeface="+mn-cs"/>
              </a:rPr>
              <a:t>del</a:t>
            </a:r>
            <a:r>
              <a:rPr kumimoji="1" lang="ja-JP" altLang="en-US" sz="1200" b="0" i="0" u="none" strike="noStrike" kern="1200" dirty="0">
                <a:solidFill>
                  <a:schemeClr val="tx1"/>
                </a:solidFill>
                <a:effectLst/>
                <a:latin typeface="Times New Roman" pitchFamily="18" charset="0"/>
                <a:ea typeface="ＭＳ Ｐ明朝" pitchFamily="18" charset="-128"/>
                <a:cs typeface="+mn-cs"/>
              </a:rPr>
              <a:t>）</a:t>
            </a:r>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ltLang="ja-JP" dirty="0"/>
              <a:t>Future of Real Estate Market</a:t>
            </a:r>
          </a:p>
        </p:txBody>
      </p:sp>
      <p:sp>
        <p:nvSpPr>
          <p:cNvPr id="5" name="スライド番号プレースホルダー 4"/>
          <p:cNvSpPr>
            <a:spLocks noGrp="1"/>
          </p:cNvSpPr>
          <p:nvPr>
            <p:ph type="sldNum" sz="quarter" idx="5"/>
          </p:nvPr>
        </p:nvSpPr>
        <p:spPr/>
        <p:txBody>
          <a:bodyPr/>
          <a:lstStyle/>
          <a:p>
            <a:pPr>
              <a:defRPr/>
            </a:pPr>
            <a:fld id="{5438E965-36D6-4E95-B583-1CBECD97CCAE}" type="slidenum">
              <a:rPr lang="en-US" altLang="ja-JP" smtClean="0"/>
              <a:pPr>
                <a:defRPr/>
              </a:pPr>
              <a:t>6</a:t>
            </a:fld>
            <a:endParaRPr lang="en-US" altLang="ja-JP" dirty="0"/>
          </a:p>
        </p:txBody>
      </p:sp>
    </p:spTree>
    <p:extLst>
      <p:ext uri="{BB962C8B-B14F-4D97-AF65-F5344CB8AC3E}">
        <p14:creationId xmlns:p14="http://schemas.microsoft.com/office/powerpoint/2010/main" val="1065891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ltLang="ja-JP" dirty="0"/>
              <a:t>Future of Real Estate Market</a:t>
            </a:r>
          </a:p>
        </p:txBody>
      </p:sp>
      <p:sp>
        <p:nvSpPr>
          <p:cNvPr id="5" name="スライド番号プレースホルダー 4"/>
          <p:cNvSpPr>
            <a:spLocks noGrp="1"/>
          </p:cNvSpPr>
          <p:nvPr>
            <p:ph type="sldNum" sz="quarter" idx="5"/>
          </p:nvPr>
        </p:nvSpPr>
        <p:spPr/>
        <p:txBody>
          <a:bodyPr/>
          <a:lstStyle/>
          <a:p>
            <a:pPr>
              <a:defRPr/>
            </a:pPr>
            <a:fld id="{5438E965-36D6-4E95-B583-1CBECD97CCAE}" type="slidenum">
              <a:rPr lang="en-US" altLang="ja-JP" smtClean="0"/>
              <a:pPr>
                <a:defRPr/>
              </a:pPr>
              <a:t>7</a:t>
            </a:fld>
            <a:endParaRPr lang="en-US" altLang="ja-JP" dirty="0"/>
          </a:p>
        </p:txBody>
      </p:sp>
    </p:spTree>
    <p:extLst>
      <p:ext uri="{BB962C8B-B14F-4D97-AF65-F5344CB8AC3E}">
        <p14:creationId xmlns:p14="http://schemas.microsoft.com/office/powerpoint/2010/main" val="1878875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ltLang="ja-JP" dirty="0"/>
              <a:t>Future of Real Estate Market</a:t>
            </a:r>
          </a:p>
        </p:txBody>
      </p:sp>
      <p:sp>
        <p:nvSpPr>
          <p:cNvPr id="5" name="スライド番号プレースホルダー 4"/>
          <p:cNvSpPr>
            <a:spLocks noGrp="1"/>
          </p:cNvSpPr>
          <p:nvPr>
            <p:ph type="sldNum" sz="quarter" idx="5"/>
          </p:nvPr>
        </p:nvSpPr>
        <p:spPr/>
        <p:txBody>
          <a:bodyPr/>
          <a:lstStyle/>
          <a:p>
            <a:pPr>
              <a:defRPr/>
            </a:pPr>
            <a:fld id="{5438E965-36D6-4E95-B583-1CBECD97CCAE}" type="slidenum">
              <a:rPr lang="en-US" altLang="ja-JP" smtClean="0"/>
              <a:pPr>
                <a:defRPr/>
              </a:pPr>
              <a:t>13</a:t>
            </a:fld>
            <a:endParaRPr lang="en-US" altLang="ja-JP" dirty="0"/>
          </a:p>
        </p:txBody>
      </p:sp>
    </p:spTree>
    <p:extLst>
      <p:ext uri="{BB962C8B-B14F-4D97-AF65-F5344CB8AC3E}">
        <p14:creationId xmlns:p14="http://schemas.microsoft.com/office/powerpoint/2010/main" val="1734475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ltLang="ja-JP" dirty="0"/>
              <a:t>Future of Real Estate Market</a:t>
            </a:r>
          </a:p>
        </p:txBody>
      </p:sp>
      <p:sp>
        <p:nvSpPr>
          <p:cNvPr id="5" name="スライド番号プレースホルダー 4"/>
          <p:cNvSpPr>
            <a:spLocks noGrp="1"/>
          </p:cNvSpPr>
          <p:nvPr>
            <p:ph type="sldNum" sz="quarter" idx="5"/>
          </p:nvPr>
        </p:nvSpPr>
        <p:spPr/>
        <p:txBody>
          <a:bodyPr/>
          <a:lstStyle/>
          <a:p>
            <a:pPr>
              <a:defRPr/>
            </a:pPr>
            <a:fld id="{5438E965-36D6-4E95-B583-1CBECD97CCAE}" type="slidenum">
              <a:rPr lang="en-US" altLang="ja-JP" smtClean="0"/>
              <a:pPr>
                <a:defRPr/>
              </a:pPr>
              <a:t>34</a:t>
            </a:fld>
            <a:endParaRPr lang="en-US" altLang="ja-JP" dirty="0"/>
          </a:p>
        </p:txBody>
      </p:sp>
    </p:spTree>
    <p:extLst>
      <p:ext uri="{BB962C8B-B14F-4D97-AF65-F5344CB8AC3E}">
        <p14:creationId xmlns:p14="http://schemas.microsoft.com/office/powerpoint/2010/main" val="1511763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ltLang="ja-JP" dirty="0"/>
              <a:t>Future of Real Estate Market</a:t>
            </a:r>
          </a:p>
        </p:txBody>
      </p:sp>
      <p:sp>
        <p:nvSpPr>
          <p:cNvPr id="5" name="スライド番号プレースホルダー 4"/>
          <p:cNvSpPr>
            <a:spLocks noGrp="1"/>
          </p:cNvSpPr>
          <p:nvPr>
            <p:ph type="sldNum" sz="quarter" idx="5"/>
          </p:nvPr>
        </p:nvSpPr>
        <p:spPr/>
        <p:txBody>
          <a:bodyPr/>
          <a:lstStyle/>
          <a:p>
            <a:pPr>
              <a:defRPr/>
            </a:pPr>
            <a:fld id="{5438E965-36D6-4E95-B583-1CBECD97CCAE}" type="slidenum">
              <a:rPr lang="en-US" altLang="ja-JP" smtClean="0"/>
              <a:pPr>
                <a:defRPr/>
              </a:pPr>
              <a:t>48</a:t>
            </a:fld>
            <a:endParaRPr lang="en-US" altLang="ja-JP" dirty="0"/>
          </a:p>
        </p:txBody>
      </p:sp>
    </p:spTree>
    <p:extLst>
      <p:ext uri="{BB962C8B-B14F-4D97-AF65-F5344CB8AC3E}">
        <p14:creationId xmlns:p14="http://schemas.microsoft.com/office/powerpoint/2010/main" val="255098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Line 7"/>
          <p:cNvSpPr>
            <a:spLocks noChangeShapeType="1"/>
          </p:cNvSpPr>
          <p:nvPr userDrawn="1"/>
        </p:nvSpPr>
        <p:spPr bwMode="auto">
          <a:xfrm>
            <a:off x="0" y="304800"/>
            <a:ext cx="9144000" cy="0"/>
          </a:xfrm>
          <a:prstGeom prst="line">
            <a:avLst/>
          </a:prstGeom>
          <a:noFill/>
          <a:ln w="9525">
            <a:solidFill>
              <a:schemeClr val="tx1"/>
            </a:solidFill>
            <a:round/>
            <a:headEnd/>
            <a:tailEnd/>
          </a:ln>
          <a:effectLst/>
        </p:spPr>
        <p:txBody>
          <a:bodyPr/>
          <a:lstStyle/>
          <a:p>
            <a:pPr algn="r">
              <a:defRPr/>
            </a:pPr>
            <a:endParaRPr lang="ja-JP" altLang="en-US">
              <a:latin typeface="ＭＳ Ｐゴシック" pitchFamily="50" charset="-128"/>
              <a:ea typeface="ＭＳ Ｐゴシック" pitchFamily="50" charset="-128"/>
            </a:endParaRPr>
          </a:p>
        </p:txBody>
      </p:sp>
      <p:sp>
        <p:nvSpPr>
          <p:cNvPr id="6" name="Line 9"/>
          <p:cNvSpPr>
            <a:spLocks noChangeShapeType="1"/>
          </p:cNvSpPr>
          <p:nvPr userDrawn="1"/>
        </p:nvSpPr>
        <p:spPr bwMode="auto">
          <a:xfrm>
            <a:off x="0" y="6400800"/>
            <a:ext cx="9144000" cy="0"/>
          </a:xfrm>
          <a:prstGeom prst="line">
            <a:avLst/>
          </a:prstGeom>
          <a:noFill/>
          <a:ln w="9525">
            <a:solidFill>
              <a:schemeClr val="tx1"/>
            </a:solidFill>
            <a:round/>
            <a:headEnd/>
            <a:tailEnd/>
          </a:ln>
          <a:effectLst/>
        </p:spPr>
        <p:txBody>
          <a:bodyPr/>
          <a:lstStyle/>
          <a:p>
            <a:pPr algn="r">
              <a:defRPr/>
            </a:pPr>
            <a:endParaRPr lang="ja-JP" altLang="en-US">
              <a:latin typeface="ＭＳ Ｐゴシック" pitchFamily="50" charset="-128"/>
              <a:ea typeface="ＭＳ Ｐゴシック" pitchFamily="50" charset="-128"/>
            </a:endParaRPr>
          </a:p>
        </p:txBody>
      </p:sp>
      <p:sp>
        <p:nvSpPr>
          <p:cNvPr id="8" name="Text Box 14"/>
          <p:cNvSpPr txBox="1">
            <a:spLocks noChangeArrowheads="1"/>
          </p:cNvSpPr>
          <p:nvPr userDrawn="1"/>
        </p:nvSpPr>
        <p:spPr bwMode="auto">
          <a:xfrm>
            <a:off x="7239000" y="6400800"/>
            <a:ext cx="1220788" cy="304800"/>
          </a:xfrm>
          <a:prstGeom prst="rect">
            <a:avLst/>
          </a:prstGeom>
          <a:noFill/>
          <a:ln w="9525">
            <a:noFill/>
            <a:miter lim="800000"/>
            <a:headEnd/>
            <a:tailEnd/>
          </a:ln>
          <a:effectLst/>
        </p:spPr>
        <p:txBody>
          <a:bodyPr>
            <a:spAutoFit/>
          </a:bodyPr>
          <a:lstStyle/>
          <a:p>
            <a:pPr algn="r">
              <a:spcBef>
                <a:spcPct val="50000"/>
              </a:spcBef>
              <a:defRPr/>
            </a:pPr>
            <a:r>
              <a:rPr lang="en-US" altLang="ja-JP" sz="1000" dirty="0">
                <a:latin typeface="Times New Roman" pitchFamily="18" charset="0"/>
                <a:ea typeface="ＭＳ Ｐゴシック" pitchFamily="50" charset="-128"/>
              </a:rPr>
              <a:t>   page</a:t>
            </a:r>
            <a:r>
              <a:rPr lang="en-US" altLang="ja-JP" dirty="0">
                <a:latin typeface="Times New Roman" pitchFamily="18" charset="0"/>
                <a:ea typeface="ＭＳ Ｐゴシック" pitchFamily="50" charset="-128"/>
              </a:rPr>
              <a:t>.</a:t>
            </a:r>
          </a:p>
        </p:txBody>
      </p:sp>
      <p:sp>
        <p:nvSpPr>
          <p:cNvPr id="2" name="タイトル 1"/>
          <p:cNvSpPr>
            <a:spLocks noGrp="1"/>
          </p:cNvSpPr>
          <p:nvPr>
            <p:ph type="title"/>
          </p:nvPr>
        </p:nvSpPr>
        <p:spPr/>
        <p:txBody>
          <a:bodyPr/>
          <a:lstStyle>
            <a:lvl1pPr>
              <a:defRPr sz="2800">
                <a:latin typeface="Times New Roman" pitchFamily="18" charset="0"/>
                <a:cs typeface="Times New Roman" pitchFamily="18" charset="0"/>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lvl1pPr>
              <a:defRPr sz="2400">
                <a:latin typeface="Times New Roman" pitchFamily="18" charset="0"/>
                <a:cs typeface="Times New Roman" pitchFamily="18" charset="0"/>
              </a:defRPr>
            </a:lvl1pPr>
            <a:lvl2pPr>
              <a:defRPr sz="2000">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 name="Rectangle 6"/>
          <p:cNvSpPr>
            <a:spLocks noGrp="1" noChangeArrowheads="1"/>
          </p:cNvSpPr>
          <p:nvPr>
            <p:ph type="sldNum" sz="quarter" idx="11"/>
          </p:nvPr>
        </p:nvSpPr>
        <p:spPr/>
        <p:txBody>
          <a:bodyPr/>
          <a:lstStyle>
            <a:lvl1pPr>
              <a:defRPr>
                <a:latin typeface="Times New Roman" pitchFamily="18" charset="0"/>
                <a:cs typeface="Times New Roman" pitchFamily="18" charset="0"/>
              </a:defRPr>
            </a:lvl1pPr>
          </a:lstStyle>
          <a:p>
            <a:pPr>
              <a:defRPr/>
            </a:pPr>
            <a:fld id="{DB05CE72-4149-4858-8879-D677CB49550F}"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7162800" y="6400800"/>
            <a:ext cx="914400" cy="304800"/>
          </a:xfrm>
          <a:prstGeom prst="rect">
            <a:avLst/>
          </a:prstGeom>
          <a:noFill/>
          <a:ln w="9525">
            <a:noFill/>
            <a:miter lim="800000"/>
            <a:headEnd/>
            <a:tailEnd/>
          </a:ln>
          <a:effectLst/>
        </p:spPr>
        <p:txBody>
          <a:bodyPr>
            <a:spAutoFit/>
          </a:bodyPr>
          <a:lstStyle/>
          <a:p>
            <a:pPr algn="r">
              <a:spcBef>
                <a:spcPct val="50000"/>
              </a:spcBef>
              <a:defRPr/>
            </a:pPr>
            <a:endParaRPr lang="ja-JP" altLang="ja-JP">
              <a:latin typeface="ＭＳ Ｐゴシック" pitchFamily="50" charset="-128"/>
              <a:ea typeface="ＭＳ Ｐゴシック" pitchFamily="50" charset="-128"/>
            </a:endParaRPr>
          </a:p>
        </p:txBody>
      </p:sp>
      <p:sp>
        <p:nvSpPr>
          <p:cNvPr id="9" name="Text Box 14"/>
          <p:cNvSpPr txBox="1">
            <a:spLocks noChangeArrowheads="1"/>
          </p:cNvSpPr>
          <p:nvPr/>
        </p:nvSpPr>
        <p:spPr bwMode="auto">
          <a:xfrm>
            <a:off x="7239000" y="6400800"/>
            <a:ext cx="1220788" cy="304800"/>
          </a:xfrm>
          <a:prstGeom prst="rect">
            <a:avLst/>
          </a:prstGeom>
          <a:noFill/>
          <a:ln w="9525">
            <a:noFill/>
            <a:miter lim="800000"/>
            <a:headEnd/>
            <a:tailEnd/>
          </a:ln>
          <a:effectLst/>
        </p:spPr>
        <p:txBody>
          <a:bodyPr>
            <a:spAutoFit/>
          </a:bodyPr>
          <a:lstStyle/>
          <a:p>
            <a:pPr algn="r">
              <a:spcBef>
                <a:spcPct val="50000"/>
              </a:spcBef>
              <a:defRPr/>
            </a:pPr>
            <a:r>
              <a:rPr lang="en-US" altLang="ja-JP" sz="1000" dirty="0">
                <a:latin typeface="Times New Roman" pitchFamily="18" charset="0"/>
                <a:ea typeface="ＭＳ Ｐゴシック" pitchFamily="50" charset="-128"/>
              </a:rPr>
              <a:t>   page</a:t>
            </a:r>
            <a:r>
              <a:rPr lang="en-US" altLang="ja-JP" dirty="0">
                <a:latin typeface="Times New Roman" pitchFamily="18" charset="0"/>
                <a:ea typeface="ＭＳ Ｐゴシック" pitchFamily="50" charset="-128"/>
              </a:rPr>
              <a:t>.</a:t>
            </a:r>
          </a:p>
        </p:txBody>
      </p:sp>
      <p:sp>
        <p:nvSpPr>
          <p:cNvPr id="2" name="タイトル 1"/>
          <p:cNvSpPr>
            <a:spLocks noGrp="1"/>
          </p:cNvSpPr>
          <p:nvPr>
            <p:ph type="ctrTitle"/>
          </p:nvPr>
        </p:nvSpPr>
        <p:spPr>
          <a:xfrm>
            <a:off x="785786" y="1071546"/>
            <a:ext cx="7772400" cy="1470025"/>
          </a:xfrm>
        </p:spPr>
        <p:txBody>
          <a:bodyPr/>
          <a:lstStyle>
            <a:lvl1pPr>
              <a:defRPr>
                <a:latin typeface="Times New Roman" pitchFamily="18" charset="0"/>
                <a:cs typeface="Times New Roman" pitchFamily="18" charset="0"/>
              </a:defRPr>
            </a:lvl1pPr>
          </a:lstStyle>
          <a:p>
            <a:r>
              <a:rPr lang="ja-JP" altLang="en-US" dirty="0"/>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atin typeface="Times New Roman" pitchFamily="18" charset="0"/>
                <a:cs typeface="Times New Roman"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 サブタイトルの書式設定</a:t>
            </a:r>
          </a:p>
        </p:txBody>
      </p:sp>
      <p:sp>
        <p:nvSpPr>
          <p:cNvPr id="11" name="Rectangle 6"/>
          <p:cNvSpPr>
            <a:spLocks noGrp="1" noChangeArrowheads="1"/>
          </p:cNvSpPr>
          <p:nvPr>
            <p:ph type="sldNum" sz="quarter" idx="11"/>
          </p:nvPr>
        </p:nvSpPr>
        <p:spPr/>
        <p:txBody>
          <a:bodyPr/>
          <a:lstStyle>
            <a:lvl1pPr>
              <a:defRPr>
                <a:latin typeface="Times New Roman" pitchFamily="18" charset="0"/>
                <a:cs typeface="Times New Roman" pitchFamily="18" charset="0"/>
              </a:defRPr>
            </a:lvl1pPr>
          </a:lstStyle>
          <a:p>
            <a:pPr>
              <a:defRPr/>
            </a:pPr>
            <a:fld id="{77D73B2A-8020-4189-87CE-31EED2F6472D}"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5" name="Line 9"/>
          <p:cNvSpPr>
            <a:spLocks noChangeShapeType="1"/>
          </p:cNvSpPr>
          <p:nvPr/>
        </p:nvSpPr>
        <p:spPr bwMode="auto">
          <a:xfrm>
            <a:off x="0" y="6400800"/>
            <a:ext cx="9144000" cy="0"/>
          </a:xfrm>
          <a:prstGeom prst="line">
            <a:avLst/>
          </a:prstGeom>
          <a:noFill/>
          <a:ln w="9525">
            <a:solidFill>
              <a:schemeClr val="tx1"/>
            </a:solidFill>
            <a:round/>
            <a:headEnd/>
            <a:tailEnd/>
          </a:ln>
          <a:effectLst/>
        </p:spPr>
        <p:txBody>
          <a:bodyPr/>
          <a:lstStyle/>
          <a:p>
            <a:pPr algn="r">
              <a:defRPr/>
            </a:pPr>
            <a:endParaRPr lang="ja-JP" altLang="en-US">
              <a:latin typeface="ＭＳ Ｐゴシック" pitchFamily="50" charset="-128"/>
              <a:ea typeface="ＭＳ Ｐゴシック" pitchFamily="50" charset="-128"/>
            </a:endParaRPr>
          </a:p>
        </p:txBody>
      </p:sp>
      <p:sp>
        <p:nvSpPr>
          <p:cNvPr id="7" name="Text Box 13"/>
          <p:cNvSpPr txBox="1">
            <a:spLocks noChangeArrowheads="1"/>
          </p:cNvSpPr>
          <p:nvPr/>
        </p:nvSpPr>
        <p:spPr bwMode="auto">
          <a:xfrm>
            <a:off x="7162800" y="6400800"/>
            <a:ext cx="914400" cy="304800"/>
          </a:xfrm>
          <a:prstGeom prst="rect">
            <a:avLst/>
          </a:prstGeom>
          <a:noFill/>
          <a:ln w="9525">
            <a:noFill/>
            <a:miter lim="800000"/>
            <a:headEnd/>
            <a:tailEnd/>
          </a:ln>
          <a:effectLst/>
        </p:spPr>
        <p:txBody>
          <a:bodyPr>
            <a:spAutoFit/>
          </a:bodyPr>
          <a:lstStyle/>
          <a:p>
            <a:pPr algn="r">
              <a:spcBef>
                <a:spcPct val="50000"/>
              </a:spcBef>
              <a:defRPr/>
            </a:pPr>
            <a:endParaRPr lang="ja-JP" altLang="ja-JP">
              <a:latin typeface="ＭＳ Ｐゴシック" pitchFamily="50" charset="-128"/>
              <a:ea typeface="ＭＳ Ｐゴシック" pitchFamily="50" charset="-128"/>
            </a:endParaRPr>
          </a:p>
        </p:txBody>
      </p:sp>
      <p:sp>
        <p:nvSpPr>
          <p:cNvPr id="8" name="Text Box 14"/>
          <p:cNvSpPr txBox="1">
            <a:spLocks noChangeArrowheads="1"/>
          </p:cNvSpPr>
          <p:nvPr/>
        </p:nvSpPr>
        <p:spPr bwMode="auto">
          <a:xfrm>
            <a:off x="7239000" y="6400800"/>
            <a:ext cx="1220788" cy="304800"/>
          </a:xfrm>
          <a:prstGeom prst="rect">
            <a:avLst/>
          </a:prstGeom>
          <a:noFill/>
          <a:ln w="9525">
            <a:noFill/>
            <a:miter lim="800000"/>
            <a:headEnd/>
            <a:tailEnd/>
          </a:ln>
          <a:effectLst/>
        </p:spPr>
        <p:txBody>
          <a:bodyPr>
            <a:spAutoFit/>
          </a:bodyPr>
          <a:lstStyle/>
          <a:p>
            <a:pPr algn="r">
              <a:spcBef>
                <a:spcPct val="50000"/>
              </a:spcBef>
              <a:defRPr/>
            </a:pPr>
            <a:r>
              <a:rPr lang="en-US" altLang="ja-JP" sz="1000" dirty="0">
                <a:latin typeface="Times New Roman" pitchFamily="18" charset="0"/>
                <a:ea typeface="ＭＳ Ｐゴシック" pitchFamily="50" charset="-128"/>
              </a:rPr>
              <a:t>   page</a:t>
            </a:r>
            <a:r>
              <a:rPr lang="en-US" altLang="ja-JP" dirty="0">
                <a:latin typeface="Times New Roman" pitchFamily="18" charset="0"/>
                <a:ea typeface="ＭＳ Ｐゴシック" pitchFamily="50" charset="-128"/>
              </a:rPr>
              <a:t>.</a:t>
            </a:r>
          </a:p>
        </p:txBody>
      </p:sp>
      <p:sp>
        <p:nvSpPr>
          <p:cNvPr id="2" name="タイトル 1"/>
          <p:cNvSpPr>
            <a:spLocks noGrp="1"/>
          </p:cNvSpPr>
          <p:nvPr>
            <p:ph type="title"/>
          </p:nvPr>
        </p:nvSpPr>
        <p:spPr>
          <a:xfrm>
            <a:off x="685800" y="595441"/>
            <a:ext cx="7772400" cy="457200"/>
          </a:xfrm>
        </p:spPr>
        <p:txBody>
          <a:bodyPr/>
          <a:lstStyle>
            <a:lvl1pPr>
              <a:defRPr>
                <a:latin typeface="Times New Roman" pitchFamily="18" charset="0"/>
                <a:cs typeface="Times New Roman" pitchFamily="18" charset="0"/>
              </a:defRPr>
            </a:lvl1pPr>
          </a:lstStyle>
          <a:p>
            <a:r>
              <a:rPr lang="ja-JP" altLang="en-US" dirty="0"/>
              <a:t>マスタ タイトルの書式設定</a:t>
            </a:r>
          </a:p>
        </p:txBody>
      </p:sp>
      <p:sp>
        <p:nvSpPr>
          <p:cNvPr id="10" name="Rectangle 6"/>
          <p:cNvSpPr>
            <a:spLocks noGrp="1" noChangeArrowheads="1"/>
          </p:cNvSpPr>
          <p:nvPr>
            <p:ph type="sldNum" sz="quarter" idx="11"/>
          </p:nvPr>
        </p:nvSpPr>
        <p:spPr/>
        <p:txBody>
          <a:bodyPr/>
          <a:lstStyle>
            <a:lvl1pPr>
              <a:defRPr>
                <a:latin typeface="Times New Roman" pitchFamily="18" charset="0"/>
                <a:cs typeface="Times New Roman" pitchFamily="18" charset="0"/>
              </a:defRPr>
            </a:lvl1pPr>
          </a:lstStyle>
          <a:p>
            <a:pPr>
              <a:defRPr/>
            </a:pPr>
            <a:fld id="{297D9FE4-2E19-4006-B577-01E02EC67DA8}"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0B8DB52-CE91-4B03-A62A-B755E1E3FEE5}"/>
              </a:ext>
            </a:extLst>
          </p:cNvPr>
          <p:cNvSpPr>
            <a:spLocks noGrp="1"/>
          </p:cNvSpPr>
          <p:nvPr>
            <p:ph type="dt" sz="half" idx="10"/>
          </p:nvPr>
        </p:nvSpPr>
        <p:spPr/>
        <p:txBody>
          <a:bodyPr/>
          <a:lstStyle/>
          <a:p>
            <a:fld id="{CB2AD484-D2DC-404D-B938-43BC5C07EFF7}" type="datetimeFigureOut">
              <a:rPr kumimoji="1" lang="ja-JP" altLang="en-US" smtClean="0"/>
              <a:t>2020/7/13</a:t>
            </a:fld>
            <a:endParaRPr kumimoji="1" lang="ja-JP" altLang="en-US"/>
          </a:p>
        </p:txBody>
      </p:sp>
      <p:sp>
        <p:nvSpPr>
          <p:cNvPr id="3" name="フッター プレースホルダー 2">
            <a:extLst>
              <a:ext uri="{FF2B5EF4-FFF2-40B4-BE49-F238E27FC236}">
                <a16:creationId xmlns:a16="http://schemas.microsoft.com/office/drawing/2014/main" id="{A7227171-B45D-4675-9791-E233970F7F0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A9673A5-C391-4C4C-9303-3E06B5290B40}"/>
              </a:ext>
            </a:extLst>
          </p:cNvPr>
          <p:cNvSpPr>
            <a:spLocks noGrp="1"/>
          </p:cNvSpPr>
          <p:nvPr>
            <p:ph type="sldNum" sz="quarter" idx="12"/>
          </p:nvPr>
        </p:nvSpPr>
        <p:spPr/>
        <p:txBody>
          <a:bodyPr/>
          <a:lstStyle/>
          <a:p>
            <a:fld id="{1227AD82-72FE-42B8-B428-983CFB0DA795}" type="slidenum">
              <a:rPr kumimoji="1" lang="ja-JP" altLang="en-US" smtClean="0"/>
              <a:t>‹#›</a:t>
            </a:fld>
            <a:endParaRPr kumimoji="1" lang="ja-JP" altLang="en-US"/>
          </a:p>
        </p:txBody>
      </p:sp>
    </p:spTree>
    <p:extLst>
      <p:ext uri="{BB962C8B-B14F-4D97-AF65-F5344CB8AC3E}">
        <p14:creationId xmlns:p14="http://schemas.microsoft.com/office/powerpoint/2010/main" val="37222454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099" name="Rectangle 3"/>
          <p:cNvSpPr>
            <a:spLocks noGrp="1" noChangeArrowheads="1"/>
          </p:cNvSpPr>
          <p:nvPr>
            <p:ph type="body" idx="1"/>
          </p:nvPr>
        </p:nvSpPr>
        <p:spPr bwMode="auto">
          <a:xfrm>
            <a:off x="533400" y="1219200"/>
            <a:ext cx="81534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 name="Rectangle 5"/>
          <p:cNvSpPr>
            <a:spLocks noGrp="1" noChangeArrowheads="1"/>
          </p:cNvSpPr>
          <p:nvPr>
            <p:ph type="ftr" sz="quarter" idx="3"/>
          </p:nvPr>
        </p:nvSpPr>
        <p:spPr bwMode="auto">
          <a:xfrm>
            <a:off x="3132138" y="6477000"/>
            <a:ext cx="28956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Times New Roman" pitchFamily="18" charset="0"/>
                <a:ea typeface="ＭＳ Ｐゴシック" pitchFamily="50" charset="-128"/>
              </a:defRPr>
            </a:lvl1pPr>
          </a:lstStyle>
          <a:p>
            <a:pPr>
              <a:defRPr/>
            </a:pPr>
            <a:r>
              <a:rPr lang="en-US" altLang="ja-JP" dirty="0"/>
              <a:t>cshimizu@reitaku-u.ac.jp</a:t>
            </a:r>
          </a:p>
        </p:txBody>
      </p:sp>
      <p:sp>
        <p:nvSpPr>
          <p:cNvPr id="13" name="Rectangle 6"/>
          <p:cNvSpPr>
            <a:spLocks noGrp="1" noChangeArrowheads="1"/>
          </p:cNvSpPr>
          <p:nvPr>
            <p:ph type="sldNum" sz="quarter" idx="4"/>
          </p:nvPr>
        </p:nvSpPr>
        <p:spPr bwMode="auto">
          <a:xfrm flipH="1">
            <a:off x="8027988" y="6453188"/>
            <a:ext cx="609600" cy="40481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Times New Roman" pitchFamily="18" charset="0"/>
                <a:ea typeface="ＭＳ Ｐゴシック" pitchFamily="50" charset="-128"/>
                <a:cs typeface="Times New Roman" pitchFamily="18" charset="0"/>
              </a:defRPr>
            </a:lvl1pPr>
          </a:lstStyle>
          <a:p>
            <a:pPr>
              <a:defRPr/>
            </a:pPr>
            <a:fld id="{E13813A2-4420-4549-9CE9-35CB56E518F7}" type="slidenum">
              <a:rPr lang="en-US" altLang="ja-JP"/>
              <a:pPr>
                <a:defRPr/>
              </a:pPr>
              <a:t>‹#›</a:t>
            </a:fld>
            <a:endParaRPr lang="en-US" altLang="ja-JP" dirty="0"/>
          </a:p>
        </p:txBody>
      </p:sp>
      <p:sp>
        <p:nvSpPr>
          <p:cNvPr id="7" name="Line 9"/>
          <p:cNvSpPr>
            <a:spLocks noChangeShapeType="1"/>
          </p:cNvSpPr>
          <p:nvPr/>
        </p:nvSpPr>
        <p:spPr bwMode="auto">
          <a:xfrm>
            <a:off x="0" y="6400800"/>
            <a:ext cx="9144000" cy="0"/>
          </a:xfrm>
          <a:prstGeom prst="line">
            <a:avLst/>
          </a:prstGeom>
          <a:noFill/>
          <a:ln w="9525">
            <a:solidFill>
              <a:schemeClr val="tx1"/>
            </a:solidFill>
            <a:round/>
            <a:headEnd/>
            <a:tailEnd/>
          </a:ln>
          <a:effectLst/>
        </p:spPr>
        <p:txBody>
          <a:bodyPr/>
          <a:lstStyle/>
          <a:p>
            <a:pPr algn="r">
              <a:defRPr/>
            </a:pPr>
            <a:endParaRPr lang="ja-JP" altLang="en-US">
              <a:latin typeface="ＭＳ Ｐゴシック" pitchFamily="50" charset="-128"/>
              <a:ea typeface="ＭＳ Ｐゴシック" pitchFamily="50" charset="-128"/>
            </a:endParaRPr>
          </a:p>
        </p:txBody>
      </p:sp>
      <p:sp>
        <p:nvSpPr>
          <p:cNvPr id="8" name="Text Box 14"/>
          <p:cNvSpPr txBox="1">
            <a:spLocks noChangeArrowheads="1"/>
          </p:cNvSpPr>
          <p:nvPr/>
        </p:nvSpPr>
        <p:spPr bwMode="auto">
          <a:xfrm>
            <a:off x="7239000" y="6400800"/>
            <a:ext cx="1220788" cy="304800"/>
          </a:xfrm>
          <a:prstGeom prst="rect">
            <a:avLst/>
          </a:prstGeom>
          <a:noFill/>
          <a:ln w="9525">
            <a:noFill/>
            <a:miter lim="800000"/>
            <a:headEnd/>
            <a:tailEnd/>
          </a:ln>
          <a:effectLst/>
        </p:spPr>
        <p:txBody>
          <a:bodyPr>
            <a:spAutoFit/>
          </a:bodyPr>
          <a:lstStyle/>
          <a:p>
            <a:pPr algn="r">
              <a:spcBef>
                <a:spcPct val="50000"/>
              </a:spcBef>
              <a:defRPr/>
            </a:pPr>
            <a:r>
              <a:rPr lang="en-US" altLang="ja-JP" sz="1000" dirty="0">
                <a:latin typeface="Times New Roman" pitchFamily="18" charset="0"/>
                <a:ea typeface="ＭＳ Ｐゴシック" pitchFamily="50" charset="-128"/>
              </a:rPr>
              <a:t>   page</a:t>
            </a:r>
            <a:r>
              <a:rPr lang="en-US" altLang="ja-JP" dirty="0">
                <a:latin typeface="Times New Roman" pitchFamily="18" charset="0"/>
                <a:ea typeface="ＭＳ Ｐゴシック" pitchFamily="50" charset="-128"/>
              </a:rPr>
              <a:t>.</a:t>
            </a:r>
          </a:p>
        </p:txBody>
      </p:sp>
      <p:sp>
        <p:nvSpPr>
          <p:cNvPr id="11" name="Line 7">
            <a:extLst>
              <a:ext uri="{FF2B5EF4-FFF2-40B4-BE49-F238E27FC236}">
                <a16:creationId xmlns:a16="http://schemas.microsoft.com/office/drawing/2014/main" id="{A97915C4-1FC1-4B6E-9568-1C93F4F691FD}"/>
              </a:ext>
            </a:extLst>
          </p:cNvPr>
          <p:cNvSpPr>
            <a:spLocks noChangeShapeType="1"/>
          </p:cNvSpPr>
          <p:nvPr userDrawn="1"/>
        </p:nvSpPr>
        <p:spPr bwMode="auto">
          <a:xfrm>
            <a:off x="0" y="304800"/>
            <a:ext cx="9144000" cy="0"/>
          </a:xfrm>
          <a:prstGeom prst="line">
            <a:avLst/>
          </a:prstGeom>
          <a:noFill/>
          <a:ln w="9525">
            <a:solidFill>
              <a:schemeClr val="tx1"/>
            </a:solidFill>
            <a:round/>
            <a:headEnd/>
            <a:tailEnd/>
          </a:ln>
          <a:effectLst/>
        </p:spPr>
        <p:txBody>
          <a:bodyPr/>
          <a:lstStyle/>
          <a:p>
            <a:pPr algn="r">
              <a:defRPr/>
            </a:pPr>
            <a:endParaRPr lang="ja-JP" altLang="en-US">
              <a:latin typeface="ＭＳ Ｐゴシック" pitchFamily="50" charset="-128"/>
              <a:ea typeface="ＭＳ Ｐゴシック" pitchFamily="50" charset="-128"/>
            </a:endParaRPr>
          </a:p>
        </p:txBody>
      </p:sp>
      <p:sp>
        <p:nvSpPr>
          <p:cNvPr id="14" name="Line 7">
            <a:extLst>
              <a:ext uri="{FF2B5EF4-FFF2-40B4-BE49-F238E27FC236}">
                <a16:creationId xmlns:a16="http://schemas.microsoft.com/office/drawing/2014/main" id="{08773223-2BCE-4122-9D7C-1B08503C9B55}"/>
              </a:ext>
            </a:extLst>
          </p:cNvPr>
          <p:cNvSpPr>
            <a:spLocks noChangeShapeType="1"/>
          </p:cNvSpPr>
          <p:nvPr userDrawn="1"/>
        </p:nvSpPr>
        <p:spPr bwMode="auto">
          <a:xfrm>
            <a:off x="0" y="304800"/>
            <a:ext cx="9144000" cy="0"/>
          </a:xfrm>
          <a:prstGeom prst="line">
            <a:avLst/>
          </a:prstGeom>
          <a:noFill/>
          <a:ln w="9525">
            <a:solidFill>
              <a:schemeClr val="tx1"/>
            </a:solidFill>
            <a:round/>
            <a:headEnd/>
            <a:tailEnd/>
          </a:ln>
          <a:effectLst/>
        </p:spPr>
        <p:txBody>
          <a:bodyPr/>
          <a:lstStyle/>
          <a:p>
            <a:pPr algn="r">
              <a:defRPr/>
            </a:pPr>
            <a:endParaRPr lang="ja-JP" altLang="en-US">
              <a:latin typeface="ＭＳ Ｐゴシック" pitchFamily="50" charset="-128"/>
              <a:ea typeface="ＭＳ Ｐゴシック" pitchFamily="50" charset="-128"/>
            </a:endParaRPr>
          </a:p>
        </p:txBody>
      </p:sp>
      <p:sp>
        <p:nvSpPr>
          <p:cNvPr id="15" name="Text Box 8">
            <a:extLst>
              <a:ext uri="{FF2B5EF4-FFF2-40B4-BE49-F238E27FC236}">
                <a16:creationId xmlns:a16="http://schemas.microsoft.com/office/drawing/2014/main" id="{F56976FE-901C-4C20-BD2D-AE55BDE0EB7C}"/>
              </a:ext>
            </a:extLst>
          </p:cNvPr>
          <p:cNvSpPr txBox="1">
            <a:spLocks noChangeArrowheads="1"/>
          </p:cNvSpPr>
          <p:nvPr userDrawn="1"/>
        </p:nvSpPr>
        <p:spPr bwMode="auto">
          <a:xfrm>
            <a:off x="0" y="0"/>
            <a:ext cx="9144000" cy="276999"/>
          </a:xfrm>
          <a:prstGeom prst="rect">
            <a:avLst/>
          </a:prstGeom>
          <a:solidFill>
            <a:schemeClr val="accent2"/>
          </a:solidFill>
          <a:ln w="9525">
            <a:noFill/>
            <a:miter lim="800000"/>
            <a:headEnd/>
            <a:tailEnd/>
          </a:ln>
          <a:effectLst/>
        </p:spPr>
        <p:txBody>
          <a:bodyPr>
            <a:spAutoFit/>
          </a:bodyPr>
          <a:lstStyle/>
          <a:p>
            <a:pPr marL="0" marR="0" indent="0" algn="l" defTabSz="914400" rtl="0" eaLnBrk="1" fontAlgn="base" latinLnBrk="0" hangingPunct="1">
              <a:lnSpc>
                <a:spcPct val="100000"/>
              </a:lnSpc>
              <a:spcBef>
                <a:spcPct val="50000"/>
              </a:spcBef>
              <a:spcAft>
                <a:spcPct val="0"/>
              </a:spcAft>
              <a:buClrTx/>
              <a:buSzTx/>
              <a:buFontTx/>
              <a:buNone/>
              <a:tabLst/>
              <a:defRPr/>
            </a:pPr>
            <a:r>
              <a:rPr lang="en-US" altLang="ja-JP" sz="1200" b="0" dirty="0">
                <a:solidFill>
                  <a:schemeClr val="bg1">
                    <a:lumMod val="95000"/>
                  </a:schemeClr>
                </a:solidFill>
                <a:latin typeface="Times New Roman" pitchFamily="18" charset="0"/>
                <a:ea typeface="ＭＳ Ｐゴシック" pitchFamily="50" charset="-128"/>
              </a:rPr>
              <a:t>Spatial Coordinates versus Neighbourhood Dummy Variables</a:t>
            </a:r>
            <a:r>
              <a:rPr lang="en-US" altLang="ja-JP" sz="1200" dirty="0">
                <a:latin typeface="Times New Roman" pitchFamily="18" charset="0"/>
                <a:ea typeface="ＭＳ Ｐゴシック" pitchFamily="50" charset="-128"/>
              </a:rPr>
              <a:t> </a:t>
            </a:r>
            <a:r>
              <a:rPr lang="ja-JP" altLang="en-US" sz="1200" dirty="0">
                <a:latin typeface="Times New Roman" pitchFamily="18" charset="0"/>
                <a:ea typeface="ＭＳ Ｐゴシック" pitchFamily="50" charset="-128"/>
              </a:rPr>
              <a:t>　　　　　　　　　　　　　　　　　　　　　　　　　　　　　　　　　　　　　　　　　　　　　　　　　　　　</a:t>
            </a:r>
            <a:endParaRPr lang="en-US" altLang="ja-JP" sz="1200" dirty="0">
              <a:latin typeface="Times New Roman" pitchFamily="18" charset="0"/>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Lst>
  <p:hf hdr="0" dt="0"/>
  <p:txStyles>
    <p:titleStyle>
      <a:lvl1pPr algn="l" rtl="0" eaLnBrk="0" fontAlgn="base" hangingPunct="0">
        <a:spcBef>
          <a:spcPct val="0"/>
        </a:spcBef>
        <a:spcAft>
          <a:spcPct val="0"/>
        </a:spcAft>
        <a:defRPr kumimoji="1" sz="2400">
          <a:solidFill>
            <a:schemeClr val="tx2"/>
          </a:solidFill>
          <a:latin typeface="Arial" charset="0"/>
          <a:ea typeface="+mj-ea"/>
          <a:cs typeface="+mj-cs"/>
        </a:defRPr>
      </a:lvl1pPr>
      <a:lvl2pPr algn="l"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l" rtl="0" fontAlgn="base">
        <a:spcBef>
          <a:spcPct val="0"/>
        </a:spcBef>
        <a:spcAft>
          <a:spcPct val="0"/>
        </a:spcAft>
        <a:defRPr kumimoji="1" sz="24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24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24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2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14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kumimoji="1" sz="1400">
          <a:solidFill>
            <a:schemeClr val="tx1"/>
          </a:solidFill>
          <a:latin typeface="Arial" charset="0"/>
          <a:ea typeface="+mn-ea"/>
        </a:defRPr>
      </a:lvl2pPr>
      <a:lvl3pPr marL="1143000" indent="-228600" algn="l" rtl="0" eaLnBrk="0" fontAlgn="base" hangingPunct="0">
        <a:spcBef>
          <a:spcPct val="20000"/>
        </a:spcBef>
        <a:spcAft>
          <a:spcPct val="0"/>
        </a:spcAft>
        <a:buChar char="•"/>
        <a:defRPr kumimoji="1" sz="1400">
          <a:solidFill>
            <a:schemeClr val="tx1"/>
          </a:solidFill>
          <a:latin typeface="Arial" charset="0"/>
          <a:ea typeface="+mn-ea"/>
        </a:defRPr>
      </a:lvl3pPr>
      <a:lvl4pPr marL="1600200" indent="-228600" algn="l" rtl="0" eaLnBrk="0" fontAlgn="base" hangingPunct="0">
        <a:spcBef>
          <a:spcPct val="20000"/>
        </a:spcBef>
        <a:spcAft>
          <a:spcPct val="0"/>
        </a:spcAft>
        <a:buChar char="–"/>
        <a:defRPr kumimoji="1" sz="1400">
          <a:solidFill>
            <a:schemeClr val="tx1"/>
          </a:solidFill>
          <a:latin typeface="Arial" charset="0"/>
          <a:ea typeface="+mn-ea"/>
        </a:defRPr>
      </a:lvl4pPr>
      <a:lvl5pPr marL="2057400" indent="-228600" algn="l" rtl="0" eaLnBrk="0" fontAlgn="base" hangingPunct="0">
        <a:spcBef>
          <a:spcPct val="20000"/>
        </a:spcBef>
        <a:spcAft>
          <a:spcPct val="0"/>
        </a:spcAft>
        <a:buChar char="»"/>
        <a:defRPr kumimoji="1" sz="1400">
          <a:solidFill>
            <a:schemeClr val="tx1"/>
          </a:solidFill>
          <a:latin typeface="Arial" charset="0"/>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3CE171A1-5C95-4281-A257-A35C810C9090}"/>
              </a:ext>
            </a:extLst>
          </p:cNvPr>
          <p:cNvSpPr>
            <a:spLocks noGrp="1"/>
          </p:cNvSpPr>
          <p:nvPr>
            <p:ph type="sldNum" sz="quarter" idx="11"/>
          </p:nvPr>
        </p:nvSpPr>
        <p:spPr/>
        <p:txBody>
          <a:bodyPr/>
          <a:lstStyle/>
          <a:p>
            <a:pPr>
              <a:defRPr/>
            </a:pPr>
            <a:fld id="{77D73B2A-8020-4189-87CE-31EED2F6472D}" type="slidenum">
              <a:rPr lang="en-US" altLang="ja-JP" smtClean="0"/>
              <a:pPr>
                <a:defRPr/>
              </a:pPr>
              <a:t>1</a:t>
            </a:fld>
            <a:endParaRPr lang="en-US" altLang="ja-JP" dirty="0"/>
          </a:p>
        </p:txBody>
      </p:sp>
      <p:sp>
        <p:nvSpPr>
          <p:cNvPr id="5" name="タイトル 1">
            <a:extLst>
              <a:ext uri="{FF2B5EF4-FFF2-40B4-BE49-F238E27FC236}">
                <a16:creationId xmlns:a16="http://schemas.microsoft.com/office/drawing/2014/main" id="{AEA607DA-9114-4FB7-869D-7C8BE7FC7702}"/>
              </a:ext>
            </a:extLst>
          </p:cNvPr>
          <p:cNvSpPr>
            <a:spLocks noGrp="1"/>
          </p:cNvSpPr>
          <p:nvPr>
            <p:ph type="ctrTitle"/>
          </p:nvPr>
        </p:nvSpPr>
        <p:spPr>
          <a:xfrm>
            <a:off x="215515" y="680843"/>
            <a:ext cx="8712968" cy="1307997"/>
          </a:xfrm>
        </p:spPr>
        <p:txBody>
          <a:bodyPr/>
          <a:lstStyle/>
          <a:p>
            <a:pPr algn="ctr"/>
            <a:r>
              <a:rPr lang="en-US" altLang="ja-JP" sz="3200" b="1" dirty="0"/>
              <a:t>Residential Property Price Indexes: </a:t>
            </a:r>
            <a:br>
              <a:rPr lang="ja-JP" altLang="en-US" sz="3200" b="1" dirty="0"/>
            </a:br>
            <a:r>
              <a:rPr lang="en-US" altLang="ja-JP" sz="2000" b="1" dirty="0"/>
              <a:t>Spatial Coordinates versus Neighbourhood Dummy Variables </a:t>
            </a:r>
            <a:br>
              <a:rPr lang="en-US" altLang="ja-JP" dirty="0"/>
            </a:br>
            <a:endParaRPr kumimoji="1" lang="ja-JP" altLang="en-US" dirty="0"/>
          </a:p>
        </p:txBody>
      </p:sp>
      <p:sp>
        <p:nvSpPr>
          <p:cNvPr id="6" name="サブタイトル 2">
            <a:extLst>
              <a:ext uri="{FF2B5EF4-FFF2-40B4-BE49-F238E27FC236}">
                <a16:creationId xmlns:a16="http://schemas.microsoft.com/office/drawing/2014/main" id="{498657C4-1A1B-4AEC-AD36-FCAC0E7BC56E}"/>
              </a:ext>
            </a:extLst>
          </p:cNvPr>
          <p:cNvSpPr>
            <a:spLocks noGrp="1"/>
          </p:cNvSpPr>
          <p:nvPr>
            <p:ph type="subTitle" idx="1"/>
          </p:nvPr>
        </p:nvSpPr>
        <p:spPr>
          <a:xfrm>
            <a:off x="1371599" y="1772816"/>
            <a:ext cx="6400800" cy="4433193"/>
          </a:xfrm>
        </p:spPr>
        <p:txBody>
          <a:bodyPr/>
          <a:lstStyle/>
          <a:p>
            <a:endParaRPr lang="en-US" altLang="ja-JP" sz="1600" dirty="0">
              <a:effectLst>
                <a:outerShdw blurRad="38100" dist="38100" dir="2700000" algn="tl" rotWithShape="0">
                  <a:srgbClr val="000000">
                    <a:alpha val="43000"/>
                  </a:srgbClr>
                </a:outerShdw>
              </a:effectLst>
              <a:ea typeface="ＭＳ Ｐ明朝" panose="02020600040205080304" pitchFamily="18" charset="-128"/>
            </a:endParaRPr>
          </a:p>
          <a:p>
            <a:r>
              <a:rPr lang="en-US" altLang="ja-JP" sz="2000" b="1" dirty="0">
                <a:ea typeface="ＭＳ Ｐ明朝" panose="02020600040205080304" pitchFamily="18" charset="-128"/>
              </a:rPr>
              <a:t>Erwin Diewert</a:t>
            </a:r>
          </a:p>
          <a:p>
            <a:r>
              <a:rPr lang="en-US" altLang="ja-JP" sz="2000" dirty="0">
                <a:ea typeface="ＭＳ Ｐ明朝" panose="02020600040205080304" pitchFamily="18" charset="-128"/>
              </a:rPr>
              <a:t>(University of British Columbia &amp; UNSW)</a:t>
            </a:r>
            <a:endParaRPr lang="ja-JP" altLang="en-US" sz="2000" dirty="0">
              <a:ea typeface="ＭＳ Ｐ明朝" panose="02020600040205080304" pitchFamily="18" charset="-128"/>
            </a:endParaRPr>
          </a:p>
          <a:p>
            <a:r>
              <a:rPr lang="en-US" altLang="ja-JP" sz="2000" b="1" dirty="0">
                <a:ea typeface="ＭＳ Ｐ明朝" panose="02020600040205080304" pitchFamily="18" charset="-128"/>
              </a:rPr>
              <a:t>Chihiro Shimizu</a:t>
            </a:r>
          </a:p>
          <a:p>
            <a:r>
              <a:rPr lang="en-US" altLang="ja-JP" sz="2000" dirty="0">
                <a:ea typeface="ＭＳ Ｐ明朝" panose="02020600040205080304" pitchFamily="18" charset="-128"/>
              </a:rPr>
              <a:t>(The University of Tokyo &amp; Nihon U)</a:t>
            </a:r>
            <a:endParaRPr lang="ja-JP" altLang="en-US" sz="2000" dirty="0">
              <a:ea typeface="ＭＳ Ｐ明朝" panose="02020600040205080304" pitchFamily="18" charset="-128"/>
            </a:endParaRPr>
          </a:p>
          <a:p>
            <a:endParaRPr lang="ja-JP" altLang="en-US" sz="2000" dirty="0">
              <a:ea typeface="ＭＳ Ｐ明朝" panose="02020600040205080304" pitchFamily="18" charset="-128"/>
            </a:endParaRPr>
          </a:p>
          <a:p>
            <a:r>
              <a:rPr lang="en-US" altLang="ja-JP" sz="2000" dirty="0">
                <a:ea typeface="ＭＳ Ｐ明朝" panose="02020600040205080304" pitchFamily="18" charset="-128"/>
              </a:rPr>
              <a:t>NBER Summer Institute 2020</a:t>
            </a:r>
          </a:p>
          <a:p>
            <a:r>
              <a:rPr lang="en-US" altLang="ja-JP" sz="2000" dirty="0">
                <a:ea typeface="ＭＳ Ｐ明朝" panose="02020600040205080304" pitchFamily="18" charset="-128"/>
              </a:rPr>
              <a:t>Conference on Research on Income and Wealth</a:t>
            </a:r>
          </a:p>
          <a:p>
            <a:r>
              <a:rPr lang="en-US" altLang="ja-JP" sz="2000" dirty="0">
                <a:ea typeface="ＭＳ Ｐ明朝" panose="02020600040205080304" pitchFamily="18" charset="-128"/>
              </a:rPr>
              <a:t>Cambridge MA</a:t>
            </a:r>
          </a:p>
          <a:p>
            <a:r>
              <a:rPr lang="en-US" altLang="ja-JP" sz="2000" dirty="0">
                <a:ea typeface="ＭＳ Ｐ明朝" panose="02020600040205080304" pitchFamily="18" charset="-128"/>
              </a:rPr>
              <a:t>July 14, 2020</a:t>
            </a:r>
          </a:p>
        </p:txBody>
      </p:sp>
      <p:sp>
        <p:nvSpPr>
          <p:cNvPr id="10" name="正方形/長方形 9">
            <a:extLst>
              <a:ext uri="{FF2B5EF4-FFF2-40B4-BE49-F238E27FC236}">
                <a16:creationId xmlns:a16="http://schemas.microsoft.com/office/drawing/2014/main" id="{E4C4DEA8-2CE8-46DC-8D73-B1A44D64B885}"/>
              </a:ext>
            </a:extLst>
          </p:cNvPr>
          <p:cNvSpPr/>
          <p:nvPr/>
        </p:nvSpPr>
        <p:spPr>
          <a:xfrm>
            <a:off x="0" y="0"/>
            <a:ext cx="9144000" cy="620688"/>
          </a:xfrm>
          <a:prstGeom prst="rect">
            <a:avLst/>
          </a:prstGeom>
        </p:spPr>
        <p:txBody>
          <a:bodyPr wrap="non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11" name="正方形/長方形 10">
            <a:extLst>
              <a:ext uri="{FF2B5EF4-FFF2-40B4-BE49-F238E27FC236}">
                <a16:creationId xmlns:a16="http://schemas.microsoft.com/office/drawing/2014/main" id="{77B4BB58-B018-4E31-8437-50789A160E5A}"/>
              </a:ext>
            </a:extLst>
          </p:cNvPr>
          <p:cNvSpPr/>
          <p:nvPr/>
        </p:nvSpPr>
        <p:spPr>
          <a:xfrm>
            <a:off x="0" y="0"/>
            <a:ext cx="9144000" cy="620688"/>
          </a:xfrm>
          <a:prstGeom prst="rect">
            <a:avLst/>
          </a:prstGeom>
          <a:solidFill>
            <a:schemeClr val="bg1">
              <a:lumMod val="95000"/>
            </a:schemeClr>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Tree>
    <p:extLst>
      <p:ext uri="{BB962C8B-B14F-4D97-AF65-F5344CB8AC3E}">
        <p14:creationId xmlns:p14="http://schemas.microsoft.com/office/powerpoint/2010/main" val="3064209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8C80269-32DA-4FE9-BF10-A8CB38159909}"/>
              </a:ext>
            </a:extLst>
          </p:cNvPr>
          <p:cNvSpPr>
            <a:spLocks noGrp="1"/>
          </p:cNvSpPr>
          <p:nvPr>
            <p:ph idx="1"/>
          </p:nvPr>
        </p:nvSpPr>
        <p:spPr>
          <a:xfrm>
            <a:off x="533400" y="404664"/>
            <a:ext cx="8153400" cy="5919936"/>
          </a:xfrm>
        </p:spPr>
        <p:txBody>
          <a:bodyPr/>
          <a:lstStyle/>
          <a:p>
            <a:pPr algn="just"/>
            <a:r>
              <a:rPr lang="en-CA" altLang="ja-JP" dirty="0"/>
              <a:t>Let f(x,y) be the function defined over S</a:t>
            </a:r>
            <a:r>
              <a:rPr lang="en-CA" altLang="ja-JP" baseline="-25000" dirty="0"/>
              <a:t>3</a:t>
            </a:r>
            <a:r>
              <a:rPr lang="en-CA" altLang="ja-JP" dirty="0"/>
              <a:t> that we wish to approximate. </a:t>
            </a:r>
            <a:r>
              <a:rPr lang="en-CA" altLang="ja-JP" dirty="0">
                <a:solidFill>
                  <a:srgbClr val="FF0000"/>
                </a:solidFill>
              </a:rPr>
              <a:t>Define the </a:t>
            </a:r>
            <a:r>
              <a:rPr lang="en-CA" altLang="ja-JP" i="1" dirty="0">
                <a:solidFill>
                  <a:srgbClr val="FF0000"/>
                </a:solidFill>
              </a:rPr>
              <a:t>heights</a:t>
            </a:r>
            <a:r>
              <a:rPr lang="en-CA" altLang="ja-JP" dirty="0">
                <a:solidFill>
                  <a:srgbClr val="FF0000"/>
                </a:solidFill>
              </a:rPr>
              <a:t> </a:t>
            </a:r>
            <a:r>
              <a:rPr lang="en-CA" altLang="ja-JP" dirty="0">
                <a:solidFill>
                  <a:srgbClr val="FF0000"/>
                </a:solidFill>
                <a:sym typeface="Symbol" panose="05050102010706020507" pitchFamily="18" charset="2"/>
              </a:rPr>
              <a:t></a:t>
            </a:r>
            <a:r>
              <a:rPr lang="en-CA" altLang="ja-JP" baseline="-25000" dirty="0">
                <a:solidFill>
                  <a:srgbClr val="FF0000"/>
                </a:solidFill>
              </a:rPr>
              <a:t>ij</a:t>
            </a:r>
            <a:r>
              <a:rPr lang="en-CA" altLang="ja-JP" dirty="0">
                <a:solidFill>
                  <a:srgbClr val="FF0000"/>
                </a:solidFill>
              </a:rPr>
              <a:t> of the function f(x,y) at the 16 vertices of the grid of unit area cells </a:t>
            </a:r>
            <a:r>
              <a:rPr lang="en-CA" altLang="ja-JP" dirty="0"/>
              <a:t>as follows: </a:t>
            </a:r>
            <a:endParaRPr lang="ja-JP" altLang="ja-JP" dirty="0"/>
          </a:p>
          <a:p>
            <a:pPr marL="0" indent="0" algn="just">
              <a:buNone/>
            </a:pPr>
            <a:r>
              <a:rPr lang="en-CA" altLang="ja-JP" b="1" dirty="0"/>
              <a:t>(8) </a:t>
            </a:r>
            <a:r>
              <a:rPr lang="en-CA" altLang="ja-JP" b="1" dirty="0">
                <a:sym typeface="Symbol" panose="05050102010706020507" pitchFamily="18" charset="2"/>
              </a:rPr>
              <a:t></a:t>
            </a:r>
            <a:r>
              <a:rPr lang="en-CA" altLang="ja-JP" b="1" baseline="-25000" dirty="0"/>
              <a:t>ij</a:t>
            </a:r>
            <a:r>
              <a:rPr lang="en-CA" altLang="ja-JP" b="1" dirty="0"/>
              <a:t> </a:t>
            </a:r>
            <a:r>
              <a:rPr lang="en-CA" altLang="ja-JP" b="1" dirty="0">
                <a:sym typeface="Symbol" panose="05050102010706020507" pitchFamily="18" charset="2"/>
              </a:rPr>
              <a:t></a:t>
            </a:r>
            <a:r>
              <a:rPr lang="en-CA" altLang="ja-JP" b="1" dirty="0"/>
              <a:t> f(i,j) ; i = 0,1,2,3; j = 0,1,2,3.</a:t>
            </a:r>
            <a:endParaRPr lang="ja-JP" altLang="ja-JP" b="1" dirty="0"/>
          </a:p>
          <a:p>
            <a:pPr algn="just"/>
            <a:r>
              <a:rPr lang="en-CA" altLang="ja-JP" dirty="0"/>
              <a:t> Define the Colwell (1998; 91-92) </a:t>
            </a:r>
            <a:r>
              <a:rPr lang="en-CA" altLang="ja-JP" b="1" i="1" dirty="0">
                <a:solidFill>
                  <a:srgbClr val="FF0000"/>
                </a:solidFill>
              </a:rPr>
              <a:t>bilinear spline interpolating approximation</a:t>
            </a:r>
            <a:r>
              <a:rPr lang="en-CA" altLang="ja-JP" dirty="0"/>
              <a:t> g</a:t>
            </a:r>
            <a:r>
              <a:rPr lang="en-CA" altLang="ja-JP" baseline="-25000" dirty="0"/>
              <a:t>3</a:t>
            </a:r>
            <a:r>
              <a:rPr lang="en-CA" altLang="ja-JP" dirty="0"/>
              <a:t>(x,y) to f(x,y) for any (x,y)</a:t>
            </a:r>
            <a:r>
              <a:rPr lang="en-CA" altLang="ja-JP" dirty="0">
                <a:sym typeface="Symbol" panose="05050102010706020507" pitchFamily="18" charset="2"/>
              </a:rPr>
              <a:t></a:t>
            </a:r>
            <a:r>
              <a:rPr lang="en-CA" altLang="ja-JP" dirty="0"/>
              <a:t>S</a:t>
            </a:r>
            <a:r>
              <a:rPr lang="en-CA" altLang="ja-JP" baseline="-25000" dirty="0"/>
              <a:t>3</a:t>
            </a:r>
            <a:r>
              <a:rPr lang="en-CA" altLang="ja-JP" dirty="0"/>
              <a:t> as follows:</a:t>
            </a:r>
          </a:p>
          <a:p>
            <a:pPr marL="0" indent="0">
              <a:buNone/>
            </a:pPr>
            <a:r>
              <a:rPr lang="en-CA" altLang="ja-JP" b="1" dirty="0"/>
              <a:t>(9) g</a:t>
            </a:r>
            <a:r>
              <a:rPr lang="en-CA" altLang="ja-JP" b="1" baseline="-25000" dirty="0"/>
              <a:t>3</a:t>
            </a:r>
            <a:r>
              <a:rPr lang="en-CA" altLang="ja-JP" b="1" dirty="0"/>
              <a:t>(x,y) </a:t>
            </a:r>
            <a:r>
              <a:rPr lang="en-CA" altLang="ja-JP" b="1" dirty="0">
                <a:sym typeface="Symbol" panose="05050102010706020507" pitchFamily="18" charset="2"/>
              </a:rPr>
              <a:t></a:t>
            </a:r>
            <a:r>
              <a:rPr lang="en-CA" altLang="ja-JP" b="1" dirty="0"/>
              <a:t>   </a:t>
            </a:r>
            <a:r>
              <a:rPr lang="en-CA" altLang="ja-JP" sz="1800" dirty="0"/>
              <a:t>D</a:t>
            </a:r>
            <a:r>
              <a:rPr lang="en-CA" altLang="ja-JP" sz="1800" baseline="-25000" dirty="0"/>
              <a:t>11</a:t>
            </a:r>
            <a:r>
              <a:rPr lang="en-CA" altLang="ja-JP" sz="1800" dirty="0"/>
              <a:t>(x,y)[</a:t>
            </a:r>
            <a:r>
              <a:rPr lang="en-CA" altLang="ja-JP" sz="1800" dirty="0">
                <a:sym typeface="Symbol" panose="05050102010706020507" pitchFamily="18" charset="2"/>
              </a:rPr>
              <a:t></a:t>
            </a:r>
            <a:r>
              <a:rPr lang="en-CA" altLang="ja-JP" sz="1800" baseline="-25000" dirty="0"/>
              <a:t>00</a:t>
            </a:r>
            <a:r>
              <a:rPr lang="en-CA" altLang="ja-JP" sz="1800" dirty="0"/>
              <a:t>(1</a:t>
            </a:r>
            <a:r>
              <a:rPr lang="en-CA" altLang="ja-JP" sz="1800" dirty="0">
                <a:sym typeface="Symbol" panose="05050102010706020507" pitchFamily="18" charset="2"/>
              </a:rPr>
              <a:t></a:t>
            </a:r>
            <a:r>
              <a:rPr lang="en-CA" altLang="ja-JP" sz="1800" dirty="0"/>
              <a:t>x)(1</a:t>
            </a:r>
            <a:r>
              <a:rPr lang="en-CA" altLang="ja-JP" sz="1800" dirty="0">
                <a:sym typeface="Symbol" panose="05050102010706020507" pitchFamily="18" charset="2"/>
              </a:rPr>
              <a:t></a:t>
            </a:r>
            <a:r>
              <a:rPr lang="en-CA" altLang="ja-JP" sz="1800" dirty="0"/>
              <a:t>y)+</a:t>
            </a:r>
            <a:r>
              <a:rPr lang="en-CA" altLang="ja-JP" sz="1800" dirty="0">
                <a:sym typeface="Symbol" panose="05050102010706020507" pitchFamily="18" charset="2"/>
              </a:rPr>
              <a:t></a:t>
            </a:r>
            <a:r>
              <a:rPr lang="en-CA" altLang="ja-JP" sz="1800" baseline="-25000" dirty="0"/>
              <a:t>10</a:t>
            </a:r>
            <a:r>
              <a:rPr lang="en-CA" altLang="ja-JP" sz="1800" dirty="0"/>
              <a:t>(x</a:t>
            </a:r>
            <a:r>
              <a:rPr lang="en-CA" altLang="ja-JP" sz="1800" dirty="0">
                <a:sym typeface="Symbol" panose="05050102010706020507" pitchFamily="18" charset="2"/>
              </a:rPr>
              <a:t></a:t>
            </a:r>
            <a:r>
              <a:rPr lang="en-CA" altLang="ja-JP" sz="1800" dirty="0"/>
              <a:t>0)(1</a:t>
            </a:r>
            <a:r>
              <a:rPr lang="en-CA" altLang="ja-JP" sz="1800" dirty="0">
                <a:sym typeface="Symbol" panose="05050102010706020507" pitchFamily="18" charset="2"/>
              </a:rPr>
              <a:t></a:t>
            </a:r>
            <a:r>
              <a:rPr lang="en-CA" altLang="ja-JP" sz="1800" dirty="0"/>
              <a:t>y)+ </a:t>
            </a:r>
            <a:r>
              <a:rPr lang="en-CA" altLang="ja-JP" sz="1800" dirty="0">
                <a:sym typeface="Symbol" panose="05050102010706020507" pitchFamily="18" charset="2"/>
              </a:rPr>
              <a:t></a:t>
            </a:r>
            <a:r>
              <a:rPr lang="en-CA" altLang="ja-JP" sz="1800" baseline="-25000" dirty="0"/>
              <a:t>01</a:t>
            </a:r>
            <a:r>
              <a:rPr lang="en-CA" altLang="ja-JP" sz="1800" dirty="0"/>
              <a:t>(1</a:t>
            </a:r>
            <a:r>
              <a:rPr lang="en-CA" altLang="ja-JP" sz="1800" dirty="0">
                <a:sym typeface="Symbol" panose="05050102010706020507" pitchFamily="18" charset="2"/>
              </a:rPr>
              <a:t></a:t>
            </a:r>
            <a:r>
              <a:rPr lang="en-CA" altLang="ja-JP" sz="1800" dirty="0"/>
              <a:t>x)(y</a:t>
            </a:r>
            <a:r>
              <a:rPr lang="en-CA" altLang="ja-JP" sz="1800" dirty="0">
                <a:sym typeface="Symbol" panose="05050102010706020507" pitchFamily="18" charset="2"/>
              </a:rPr>
              <a:t></a:t>
            </a:r>
            <a:r>
              <a:rPr lang="en-CA" altLang="ja-JP" sz="1800" dirty="0"/>
              <a:t>0)+ </a:t>
            </a:r>
            <a:r>
              <a:rPr lang="en-CA" altLang="ja-JP" sz="1800" dirty="0">
                <a:sym typeface="Symbol" panose="05050102010706020507" pitchFamily="18" charset="2"/>
              </a:rPr>
              <a:t></a:t>
            </a:r>
            <a:r>
              <a:rPr lang="en-CA" altLang="ja-JP" sz="1800" baseline="-25000" dirty="0"/>
              <a:t>11</a:t>
            </a:r>
            <a:r>
              <a:rPr lang="en-CA" altLang="ja-JP" sz="1800" dirty="0"/>
              <a:t>xy]</a:t>
            </a:r>
            <a:endParaRPr lang="ja-JP" altLang="ja-JP" sz="1800" dirty="0"/>
          </a:p>
          <a:p>
            <a:pPr marL="0" indent="0">
              <a:buNone/>
            </a:pPr>
            <a:r>
              <a:rPr lang="en-CA" altLang="ja-JP" sz="1800" dirty="0"/>
              <a:t>                    + D</a:t>
            </a:r>
            <a:r>
              <a:rPr lang="en-CA" altLang="ja-JP" sz="1800" baseline="-25000" dirty="0"/>
              <a:t>21</a:t>
            </a:r>
            <a:r>
              <a:rPr lang="en-CA" altLang="ja-JP" sz="1800" dirty="0"/>
              <a:t>(x,y)[</a:t>
            </a:r>
            <a:r>
              <a:rPr lang="en-CA" altLang="ja-JP" sz="1800" dirty="0">
                <a:sym typeface="Symbol" panose="05050102010706020507" pitchFamily="18" charset="2"/>
              </a:rPr>
              <a:t></a:t>
            </a:r>
            <a:r>
              <a:rPr lang="en-CA" altLang="ja-JP" sz="1800" baseline="-25000" dirty="0"/>
              <a:t>10</a:t>
            </a:r>
            <a:r>
              <a:rPr lang="en-CA" altLang="ja-JP" sz="1800" dirty="0"/>
              <a:t>(2</a:t>
            </a:r>
            <a:r>
              <a:rPr lang="en-CA" altLang="ja-JP" sz="1800" dirty="0">
                <a:sym typeface="Symbol" panose="05050102010706020507" pitchFamily="18" charset="2"/>
              </a:rPr>
              <a:t></a:t>
            </a:r>
            <a:r>
              <a:rPr lang="en-CA" altLang="ja-JP" sz="1800" dirty="0"/>
              <a:t>x)(1</a:t>
            </a:r>
            <a:r>
              <a:rPr lang="en-CA" altLang="ja-JP" sz="1800" dirty="0">
                <a:sym typeface="Symbol" panose="05050102010706020507" pitchFamily="18" charset="2"/>
              </a:rPr>
              <a:t></a:t>
            </a:r>
            <a:r>
              <a:rPr lang="en-CA" altLang="ja-JP" sz="1800" dirty="0"/>
              <a:t>y)+</a:t>
            </a:r>
            <a:r>
              <a:rPr lang="en-CA" altLang="ja-JP" sz="1800" dirty="0">
                <a:sym typeface="Symbol" panose="05050102010706020507" pitchFamily="18" charset="2"/>
              </a:rPr>
              <a:t></a:t>
            </a:r>
            <a:r>
              <a:rPr lang="en-CA" altLang="ja-JP" sz="1800" baseline="-25000" dirty="0"/>
              <a:t>20</a:t>
            </a:r>
            <a:r>
              <a:rPr lang="en-CA" altLang="ja-JP" sz="1800" dirty="0"/>
              <a:t>(x</a:t>
            </a:r>
            <a:r>
              <a:rPr lang="en-CA" altLang="ja-JP" sz="1800" dirty="0">
                <a:sym typeface="Symbol" panose="05050102010706020507" pitchFamily="18" charset="2"/>
              </a:rPr>
              <a:t></a:t>
            </a:r>
            <a:r>
              <a:rPr lang="en-CA" altLang="ja-JP" sz="1800" dirty="0"/>
              <a:t>1)(1</a:t>
            </a:r>
            <a:r>
              <a:rPr lang="en-CA" altLang="ja-JP" sz="1800" dirty="0">
                <a:sym typeface="Symbol" panose="05050102010706020507" pitchFamily="18" charset="2"/>
              </a:rPr>
              <a:t></a:t>
            </a:r>
            <a:r>
              <a:rPr lang="en-CA" altLang="ja-JP" sz="1800" dirty="0"/>
              <a:t>y)+ </a:t>
            </a:r>
            <a:r>
              <a:rPr lang="en-CA" altLang="ja-JP" sz="1800" dirty="0">
                <a:sym typeface="Symbol" panose="05050102010706020507" pitchFamily="18" charset="2"/>
              </a:rPr>
              <a:t></a:t>
            </a:r>
            <a:r>
              <a:rPr lang="en-CA" altLang="ja-JP" sz="1800" baseline="-25000" dirty="0"/>
              <a:t>11</a:t>
            </a:r>
            <a:r>
              <a:rPr lang="en-CA" altLang="ja-JP" sz="1800" dirty="0"/>
              <a:t>(2</a:t>
            </a:r>
            <a:r>
              <a:rPr lang="en-CA" altLang="ja-JP" sz="1800" dirty="0">
                <a:sym typeface="Symbol" panose="05050102010706020507" pitchFamily="18" charset="2"/>
              </a:rPr>
              <a:t></a:t>
            </a:r>
            <a:r>
              <a:rPr lang="en-CA" altLang="ja-JP" sz="1800" dirty="0"/>
              <a:t>x)(y</a:t>
            </a:r>
            <a:r>
              <a:rPr lang="en-CA" altLang="ja-JP" sz="1800" dirty="0">
                <a:sym typeface="Symbol" panose="05050102010706020507" pitchFamily="18" charset="2"/>
              </a:rPr>
              <a:t></a:t>
            </a:r>
            <a:r>
              <a:rPr lang="en-CA" altLang="ja-JP" sz="1800" dirty="0"/>
              <a:t>0)+ </a:t>
            </a:r>
            <a:r>
              <a:rPr lang="en-CA" altLang="ja-JP" sz="1800" dirty="0">
                <a:sym typeface="Symbol" panose="05050102010706020507" pitchFamily="18" charset="2"/>
              </a:rPr>
              <a:t></a:t>
            </a:r>
            <a:r>
              <a:rPr lang="en-CA" altLang="ja-JP" sz="1800" baseline="-25000" dirty="0"/>
              <a:t>21</a:t>
            </a:r>
            <a:r>
              <a:rPr lang="en-CA" altLang="ja-JP" sz="1800" dirty="0"/>
              <a:t>xy]</a:t>
            </a:r>
            <a:endParaRPr lang="ja-JP" altLang="ja-JP" sz="1800" dirty="0"/>
          </a:p>
          <a:p>
            <a:pPr marL="0" indent="0">
              <a:buNone/>
            </a:pPr>
            <a:r>
              <a:rPr lang="en-CA" altLang="ja-JP" sz="1800" dirty="0"/>
              <a:t>                    + D</a:t>
            </a:r>
            <a:r>
              <a:rPr lang="en-CA" altLang="ja-JP" sz="1800" baseline="-25000" dirty="0"/>
              <a:t>31</a:t>
            </a:r>
            <a:r>
              <a:rPr lang="en-CA" altLang="ja-JP" sz="1800" dirty="0"/>
              <a:t>(x,y)[</a:t>
            </a:r>
            <a:r>
              <a:rPr lang="en-CA" altLang="ja-JP" sz="1800" dirty="0">
                <a:sym typeface="Symbol" panose="05050102010706020507" pitchFamily="18" charset="2"/>
              </a:rPr>
              <a:t></a:t>
            </a:r>
            <a:r>
              <a:rPr lang="en-CA" altLang="ja-JP" sz="1800" baseline="-25000" dirty="0"/>
              <a:t>20</a:t>
            </a:r>
            <a:r>
              <a:rPr lang="en-CA" altLang="ja-JP" sz="1800" dirty="0"/>
              <a:t>(3</a:t>
            </a:r>
            <a:r>
              <a:rPr lang="en-CA" altLang="ja-JP" sz="1800" dirty="0">
                <a:sym typeface="Symbol" panose="05050102010706020507" pitchFamily="18" charset="2"/>
              </a:rPr>
              <a:t></a:t>
            </a:r>
            <a:r>
              <a:rPr lang="en-CA" altLang="ja-JP" sz="1800" dirty="0"/>
              <a:t>x)(1</a:t>
            </a:r>
            <a:r>
              <a:rPr lang="en-CA" altLang="ja-JP" sz="1800" dirty="0">
                <a:sym typeface="Symbol" panose="05050102010706020507" pitchFamily="18" charset="2"/>
              </a:rPr>
              <a:t></a:t>
            </a:r>
            <a:r>
              <a:rPr lang="en-CA" altLang="ja-JP" sz="1800" dirty="0"/>
              <a:t>y)+</a:t>
            </a:r>
            <a:r>
              <a:rPr lang="en-CA" altLang="ja-JP" sz="1800" dirty="0">
                <a:sym typeface="Symbol" panose="05050102010706020507" pitchFamily="18" charset="2"/>
              </a:rPr>
              <a:t></a:t>
            </a:r>
            <a:r>
              <a:rPr lang="en-CA" altLang="ja-JP" sz="1800" baseline="-25000" dirty="0"/>
              <a:t>30</a:t>
            </a:r>
            <a:r>
              <a:rPr lang="en-CA" altLang="ja-JP" sz="1800" dirty="0"/>
              <a:t>(x</a:t>
            </a:r>
            <a:r>
              <a:rPr lang="en-CA" altLang="ja-JP" sz="1800" dirty="0">
                <a:sym typeface="Symbol" panose="05050102010706020507" pitchFamily="18" charset="2"/>
              </a:rPr>
              <a:t></a:t>
            </a:r>
            <a:r>
              <a:rPr lang="en-CA" altLang="ja-JP" sz="1800" dirty="0"/>
              <a:t>2)(1</a:t>
            </a:r>
            <a:r>
              <a:rPr lang="en-CA" altLang="ja-JP" sz="1800" dirty="0">
                <a:sym typeface="Symbol" panose="05050102010706020507" pitchFamily="18" charset="2"/>
              </a:rPr>
              <a:t></a:t>
            </a:r>
            <a:r>
              <a:rPr lang="en-CA" altLang="ja-JP" sz="1800" dirty="0"/>
              <a:t>y)+ </a:t>
            </a:r>
            <a:r>
              <a:rPr lang="en-CA" altLang="ja-JP" sz="1800" dirty="0">
                <a:sym typeface="Symbol" panose="05050102010706020507" pitchFamily="18" charset="2"/>
              </a:rPr>
              <a:t></a:t>
            </a:r>
            <a:r>
              <a:rPr lang="en-CA" altLang="ja-JP" sz="1800" baseline="-25000" dirty="0"/>
              <a:t>21</a:t>
            </a:r>
            <a:r>
              <a:rPr lang="en-CA" altLang="ja-JP" sz="1800" dirty="0"/>
              <a:t>(3</a:t>
            </a:r>
            <a:r>
              <a:rPr lang="en-CA" altLang="ja-JP" sz="1800" dirty="0">
                <a:sym typeface="Symbol" panose="05050102010706020507" pitchFamily="18" charset="2"/>
              </a:rPr>
              <a:t></a:t>
            </a:r>
            <a:r>
              <a:rPr lang="en-CA" altLang="ja-JP" sz="1800" dirty="0"/>
              <a:t>x)(y</a:t>
            </a:r>
            <a:r>
              <a:rPr lang="en-CA" altLang="ja-JP" sz="1800" dirty="0">
                <a:sym typeface="Symbol" panose="05050102010706020507" pitchFamily="18" charset="2"/>
              </a:rPr>
              <a:t></a:t>
            </a:r>
            <a:r>
              <a:rPr lang="en-CA" altLang="ja-JP" sz="1800" dirty="0"/>
              <a:t>0)+ </a:t>
            </a:r>
            <a:r>
              <a:rPr lang="en-CA" altLang="ja-JP" sz="1800" dirty="0">
                <a:sym typeface="Symbol" panose="05050102010706020507" pitchFamily="18" charset="2"/>
              </a:rPr>
              <a:t></a:t>
            </a:r>
            <a:r>
              <a:rPr lang="en-CA" altLang="ja-JP" sz="1800" baseline="-25000" dirty="0"/>
              <a:t>31</a:t>
            </a:r>
            <a:r>
              <a:rPr lang="en-CA" altLang="ja-JP" sz="1800" dirty="0"/>
              <a:t>xy]</a:t>
            </a:r>
            <a:endParaRPr lang="ja-JP" altLang="ja-JP" sz="1800" dirty="0"/>
          </a:p>
          <a:p>
            <a:pPr marL="0" indent="0">
              <a:buNone/>
            </a:pPr>
            <a:r>
              <a:rPr lang="en-CA" altLang="ja-JP" sz="1800" dirty="0"/>
              <a:t>                    + D</a:t>
            </a:r>
            <a:r>
              <a:rPr lang="en-CA" altLang="ja-JP" sz="1800" baseline="-25000" dirty="0"/>
              <a:t>12</a:t>
            </a:r>
            <a:r>
              <a:rPr lang="en-CA" altLang="ja-JP" sz="1800" dirty="0"/>
              <a:t>(x,y)[</a:t>
            </a:r>
            <a:r>
              <a:rPr lang="en-CA" altLang="ja-JP" sz="1800" dirty="0">
                <a:sym typeface="Symbol" panose="05050102010706020507" pitchFamily="18" charset="2"/>
              </a:rPr>
              <a:t></a:t>
            </a:r>
            <a:r>
              <a:rPr lang="en-CA" altLang="ja-JP" sz="1800" baseline="-25000" dirty="0"/>
              <a:t>01</a:t>
            </a:r>
            <a:r>
              <a:rPr lang="en-CA" altLang="ja-JP" sz="1800" dirty="0"/>
              <a:t>(1</a:t>
            </a:r>
            <a:r>
              <a:rPr lang="en-CA" altLang="ja-JP" sz="1800" dirty="0">
                <a:sym typeface="Symbol" panose="05050102010706020507" pitchFamily="18" charset="2"/>
              </a:rPr>
              <a:t></a:t>
            </a:r>
            <a:r>
              <a:rPr lang="en-CA" altLang="ja-JP" sz="1800" dirty="0"/>
              <a:t>x)(2</a:t>
            </a:r>
            <a:r>
              <a:rPr lang="en-CA" altLang="ja-JP" sz="1800" dirty="0">
                <a:sym typeface="Symbol" panose="05050102010706020507" pitchFamily="18" charset="2"/>
              </a:rPr>
              <a:t></a:t>
            </a:r>
            <a:r>
              <a:rPr lang="en-CA" altLang="ja-JP" sz="1800" dirty="0"/>
              <a:t>y)+</a:t>
            </a:r>
            <a:r>
              <a:rPr lang="en-CA" altLang="ja-JP" sz="1800" dirty="0">
                <a:sym typeface="Symbol" panose="05050102010706020507" pitchFamily="18" charset="2"/>
              </a:rPr>
              <a:t></a:t>
            </a:r>
            <a:r>
              <a:rPr lang="en-CA" altLang="ja-JP" sz="1800" baseline="-25000" dirty="0"/>
              <a:t>11</a:t>
            </a:r>
            <a:r>
              <a:rPr lang="en-CA" altLang="ja-JP" sz="1800" dirty="0"/>
              <a:t>(x</a:t>
            </a:r>
            <a:r>
              <a:rPr lang="en-CA" altLang="ja-JP" sz="1800" dirty="0">
                <a:sym typeface="Symbol" panose="05050102010706020507" pitchFamily="18" charset="2"/>
              </a:rPr>
              <a:t></a:t>
            </a:r>
            <a:r>
              <a:rPr lang="en-CA" altLang="ja-JP" sz="1800" dirty="0"/>
              <a:t>0)(2</a:t>
            </a:r>
            <a:r>
              <a:rPr lang="en-CA" altLang="ja-JP" sz="1800" dirty="0">
                <a:sym typeface="Symbol" panose="05050102010706020507" pitchFamily="18" charset="2"/>
              </a:rPr>
              <a:t></a:t>
            </a:r>
            <a:r>
              <a:rPr lang="en-CA" altLang="ja-JP" sz="1800" dirty="0"/>
              <a:t>y)+ </a:t>
            </a:r>
            <a:r>
              <a:rPr lang="en-CA" altLang="ja-JP" sz="1800" dirty="0">
                <a:sym typeface="Symbol" panose="05050102010706020507" pitchFamily="18" charset="2"/>
              </a:rPr>
              <a:t></a:t>
            </a:r>
            <a:r>
              <a:rPr lang="en-CA" altLang="ja-JP" sz="1800" baseline="-25000" dirty="0"/>
              <a:t>02</a:t>
            </a:r>
            <a:r>
              <a:rPr lang="en-CA" altLang="ja-JP" sz="1800" dirty="0"/>
              <a:t>(1</a:t>
            </a:r>
            <a:r>
              <a:rPr lang="en-CA" altLang="ja-JP" sz="1800" dirty="0">
                <a:sym typeface="Symbol" panose="05050102010706020507" pitchFamily="18" charset="2"/>
              </a:rPr>
              <a:t></a:t>
            </a:r>
            <a:r>
              <a:rPr lang="en-CA" altLang="ja-JP" sz="1800" dirty="0"/>
              <a:t>x)(y</a:t>
            </a:r>
            <a:r>
              <a:rPr lang="en-CA" altLang="ja-JP" sz="1800" dirty="0">
                <a:sym typeface="Symbol" panose="05050102010706020507" pitchFamily="18" charset="2"/>
              </a:rPr>
              <a:t></a:t>
            </a:r>
            <a:r>
              <a:rPr lang="en-CA" altLang="ja-JP" sz="1800" dirty="0"/>
              <a:t>1)+ </a:t>
            </a:r>
            <a:r>
              <a:rPr lang="en-CA" altLang="ja-JP" sz="1800" dirty="0">
                <a:sym typeface="Symbol" panose="05050102010706020507" pitchFamily="18" charset="2"/>
              </a:rPr>
              <a:t></a:t>
            </a:r>
            <a:r>
              <a:rPr lang="en-CA" altLang="ja-JP" sz="1800" baseline="-25000" dirty="0"/>
              <a:t>12</a:t>
            </a:r>
            <a:r>
              <a:rPr lang="en-CA" altLang="ja-JP" sz="1800" dirty="0"/>
              <a:t>xy]</a:t>
            </a:r>
            <a:endParaRPr lang="ja-JP" altLang="ja-JP" sz="1800" dirty="0"/>
          </a:p>
          <a:p>
            <a:pPr marL="0" indent="0">
              <a:buNone/>
            </a:pPr>
            <a:r>
              <a:rPr lang="en-CA" altLang="ja-JP" sz="1800" dirty="0"/>
              <a:t>                    + D</a:t>
            </a:r>
            <a:r>
              <a:rPr lang="en-CA" altLang="ja-JP" sz="1800" baseline="-25000" dirty="0"/>
              <a:t>22</a:t>
            </a:r>
            <a:r>
              <a:rPr lang="en-CA" altLang="ja-JP" sz="1800" dirty="0"/>
              <a:t>(x,y)[</a:t>
            </a:r>
            <a:r>
              <a:rPr lang="en-CA" altLang="ja-JP" sz="1800" dirty="0">
                <a:sym typeface="Symbol" panose="05050102010706020507" pitchFamily="18" charset="2"/>
              </a:rPr>
              <a:t></a:t>
            </a:r>
            <a:r>
              <a:rPr lang="en-CA" altLang="ja-JP" sz="1800" baseline="-25000" dirty="0"/>
              <a:t>11</a:t>
            </a:r>
            <a:r>
              <a:rPr lang="en-CA" altLang="ja-JP" sz="1800" dirty="0"/>
              <a:t>(2</a:t>
            </a:r>
            <a:r>
              <a:rPr lang="en-CA" altLang="ja-JP" sz="1800" dirty="0">
                <a:sym typeface="Symbol" panose="05050102010706020507" pitchFamily="18" charset="2"/>
              </a:rPr>
              <a:t></a:t>
            </a:r>
            <a:r>
              <a:rPr lang="en-CA" altLang="ja-JP" sz="1800" dirty="0"/>
              <a:t>x)(2</a:t>
            </a:r>
            <a:r>
              <a:rPr lang="en-CA" altLang="ja-JP" sz="1800" dirty="0">
                <a:sym typeface="Symbol" panose="05050102010706020507" pitchFamily="18" charset="2"/>
              </a:rPr>
              <a:t></a:t>
            </a:r>
            <a:r>
              <a:rPr lang="en-CA" altLang="ja-JP" sz="1800" dirty="0"/>
              <a:t>y)+</a:t>
            </a:r>
            <a:r>
              <a:rPr lang="en-CA" altLang="ja-JP" sz="1800" dirty="0">
                <a:sym typeface="Symbol" panose="05050102010706020507" pitchFamily="18" charset="2"/>
              </a:rPr>
              <a:t></a:t>
            </a:r>
            <a:r>
              <a:rPr lang="en-CA" altLang="ja-JP" sz="1800" baseline="-25000" dirty="0"/>
              <a:t>21</a:t>
            </a:r>
            <a:r>
              <a:rPr lang="en-CA" altLang="ja-JP" sz="1800" dirty="0"/>
              <a:t>(x</a:t>
            </a:r>
            <a:r>
              <a:rPr lang="en-CA" altLang="ja-JP" sz="1800" dirty="0">
                <a:sym typeface="Symbol" panose="05050102010706020507" pitchFamily="18" charset="2"/>
              </a:rPr>
              <a:t></a:t>
            </a:r>
            <a:r>
              <a:rPr lang="en-CA" altLang="ja-JP" sz="1800" dirty="0"/>
              <a:t>1)(2</a:t>
            </a:r>
            <a:r>
              <a:rPr lang="en-CA" altLang="ja-JP" sz="1800" dirty="0">
                <a:sym typeface="Symbol" panose="05050102010706020507" pitchFamily="18" charset="2"/>
              </a:rPr>
              <a:t></a:t>
            </a:r>
            <a:r>
              <a:rPr lang="en-CA" altLang="ja-JP" sz="1800" dirty="0"/>
              <a:t>y)+ </a:t>
            </a:r>
            <a:r>
              <a:rPr lang="en-CA" altLang="ja-JP" sz="1800" dirty="0">
                <a:sym typeface="Symbol" panose="05050102010706020507" pitchFamily="18" charset="2"/>
              </a:rPr>
              <a:t></a:t>
            </a:r>
            <a:r>
              <a:rPr lang="en-CA" altLang="ja-JP" sz="1800" baseline="-25000" dirty="0"/>
              <a:t>12</a:t>
            </a:r>
            <a:r>
              <a:rPr lang="en-CA" altLang="ja-JP" sz="1800" dirty="0"/>
              <a:t>(2</a:t>
            </a:r>
            <a:r>
              <a:rPr lang="en-CA" altLang="ja-JP" sz="1800" dirty="0">
                <a:sym typeface="Symbol" panose="05050102010706020507" pitchFamily="18" charset="2"/>
              </a:rPr>
              <a:t></a:t>
            </a:r>
            <a:r>
              <a:rPr lang="en-CA" altLang="ja-JP" sz="1800" dirty="0"/>
              <a:t>x)(y</a:t>
            </a:r>
            <a:r>
              <a:rPr lang="en-CA" altLang="ja-JP" sz="1800" dirty="0">
                <a:sym typeface="Symbol" panose="05050102010706020507" pitchFamily="18" charset="2"/>
              </a:rPr>
              <a:t></a:t>
            </a:r>
            <a:r>
              <a:rPr lang="en-CA" altLang="ja-JP" sz="1800" dirty="0"/>
              <a:t>1)+ </a:t>
            </a:r>
            <a:r>
              <a:rPr lang="en-CA" altLang="ja-JP" sz="1800" dirty="0">
                <a:sym typeface="Symbol" panose="05050102010706020507" pitchFamily="18" charset="2"/>
              </a:rPr>
              <a:t></a:t>
            </a:r>
            <a:r>
              <a:rPr lang="en-CA" altLang="ja-JP" sz="1800" baseline="-25000" dirty="0"/>
              <a:t>22</a:t>
            </a:r>
            <a:r>
              <a:rPr lang="en-CA" altLang="ja-JP" sz="1800" dirty="0"/>
              <a:t>xy]</a:t>
            </a:r>
            <a:endParaRPr lang="ja-JP" altLang="ja-JP" sz="1800" dirty="0"/>
          </a:p>
          <a:p>
            <a:pPr marL="0" indent="0">
              <a:buNone/>
            </a:pPr>
            <a:r>
              <a:rPr lang="en-CA" altLang="ja-JP" sz="1800" dirty="0"/>
              <a:t>                    + D</a:t>
            </a:r>
            <a:r>
              <a:rPr lang="en-CA" altLang="ja-JP" sz="1800" baseline="-25000" dirty="0"/>
              <a:t>32</a:t>
            </a:r>
            <a:r>
              <a:rPr lang="en-CA" altLang="ja-JP" sz="1800" dirty="0"/>
              <a:t>(x,y)[</a:t>
            </a:r>
            <a:r>
              <a:rPr lang="en-CA" altLang="ja-JP" sz="1800" dirty="0">
                <a:sym typeface="Symbol" panose="05050102010706020507" pitchFamily="18" charset="2"/>
              </a:rPr>
              <a:t></a:t>
            </a:r>
            <a:r>
              <a:rPr lang="en-CA" altLang="ja-JP" sz="1800" baseline="-25000" dirty="0"/>
              <a:t>21</a:t>
            </a:r>
            <a:r>
              <a:rPr lang="en-CA" altLang="ja-JP" sz="1800" dirty="0"/>
              <a:t>(3</a:t>
            </a:r>
            <a:r>
              <a:rPr lang="en-CA" altLang="ja-JP" sz="1800" dirty="0">
                <a:sym typeface="Symbol" panose="05050102010706020507" pitchFamily="18" charset="2"/>
              </a:rPr>
              <a:t></a:t>
            </a:r>
            <a:r>
              <a:rPr lang="en-CA" altLang="ja-JP" sz="1800" dirty="0"/>
              <a:t>x)(2</a:t>
            </a:r>
            <a:r>
              <a:rPr lang="en-CA" altLang="ja-JP" sz="1800" dirty="0">
                <a:sym typeface="Symbol" panose="05050102010706020507" pitchFamily="18" charset="2"/>
              </a:rPr>
              <a:t></a:t>
            </a:r>
            <a:r>
              <a:rPr lang="en-CA" altLang="ja-JP" sz="1800" dirty="0"/>
              <a:t>y)+</a:t>
            </a:r>
            <a:r>
              <a:rPr lang="en-CA" altLang="ja-JP" sz="1800" dirty="0">
                <a:sym typeface="Symbol" panose="05050102010706020507" pitchFamily="18" charset="2"/>
              </a:rPr>
              <a:t></a:t>
            </a:r>
            <a:r>
              <a:rPr lang="en-CA" altLang="ja-JP" sz="1800" baseline="-25000" dirty="0"/>
              <a:t>31</a:t>
            </a:r>
            <a:r>
              <a:rPr lang="en-CA" altLang="ja-JP" sz="1800" dirty="0"/>
              <a:t>(x</a:t>
            </a:r>
            <a:r>
              <a:rPr lang="en-CA" altLang="ja-JP" sz="1800" dirty="0">
                <a:sym typeface="Symbol" panose="05050102010706020507" pitchFamily="18" charset="2"/>
              </a:rPr>
              <a:t></a:t>
            </a:r>
            <a:r>
              <a:rPr lang="en-CA" altLang="ja-JP" sz="1800" dirty="0"/>
              <a:t>2)(2</a:t>
            </a:r>
            <a:r>
              <a:rPr lang="en-CA" altLang="ja-JP" sz="1800" dirty="0">
                <a:sym typeface="Symbol" panose="05050102010706020507" pitchFamily="18" charset="2"/>
              </a:rPr>
              <a:t></a:t>
            </a:r>
            <a:r>
              <a:rPr lang="en-CA" altLang="ja-JP" sz="1800" dirty="0"/>
              <a:t>y)+ </a:t>
            </a:r>
            <a:r>
              <a:rPr lang="en-CA" altLang="ja-JP" sz="1800" dirty="0">
                <a:sym typeface="Symbol" panose="05050102010706020507" pitchFamily="18" charset="2"/>
              </a:rPr>
              <a:t></a:t>
            </a:r>
            <a:r>
              <a:rPr lang="en-CA" altLang="ja-JP" sz="1800" baseline="-25000" dirty="0"/>
              <a:t>22</a:t>
            </a:r>
            <a:r>
              <a:rPr lang="en-CA" altLang="ja-JP" sz="1800" dirty="0"/>
              <a:t>(3</a:t>
            </a:r>
            <a:r>
              <a:rPr lang="en-CA" altLang="ja-JP" sz="1800" dirty="0">
                <a:sym typeface="Symbol" panose="05050102010706020507" pitchFamily="18" charset="2"/>
              </a:rPr>
              <a:t></a:t>
            </a:r>
            <a:r>
              <a:rPr lang="en-CA" altLang="ja-JP" sz="1800" dirty="0"/>
              <a:t>x)(y</a:t>
            </a:r>
            <a:r>
              <a:rPr lang="en-CA" altLang="ja-JP" sz="1800" dirty="0">
                <a:sym typeface="Symbol" panose="05050102010706020507" pitchFamily="18" charset="2"/>
              </a:rPr>
              <a:t></a:t>
            </a:r>
            <a:r>
              <a:rPr lang="en-CA" altLang="ja-JP" sz="1800" dirty="0"/>
              <a:t>1)+ </a:t>
            </a:r>
            <a:r>
              <a:rPr lang="en-CA" altLang="ja-JP" sz="1800" dirty="0">
                <a:sym typeface="Symbol" panose="05050102010706020507" pitchFamily="18" charset="2"/>
              </a:rPr>
              <a:t></a:t>
            </a:r>
            <a:r>
              <a:rPr lang="en-CA" altLang="ja-JP" sz="1800" baseline="-25000" dirty="0"/>
              <a:t>32</a:t>
            </a:r>
            <a:r>
              <a:rPr lang="en-CA" altLang="ja-JP" sz="1800" dirty="0"/>
              <a:t>xy]</a:t>
            </a:r>
            <a:endParaRPr lang="ja-JP" altLang="ja-JP" sz="1800" dirty="0"/>
          </a:p>
          <a:p>
            <a:pPr marL="0" indent="0">
              <a:buNone/>
            </a:pPr>
            <a:r>
              <a:rPr lang="en-CA" altLang="ja-JP" sz="1800" dirty="0"/>
              <a:t>                    + D</a:t>
            </a:r>
            <a:r>
              <a:rPr lang="en-CA" altLang="ja-JP" sz="1800" baseline="-25000" dirty="0"/>
              <a:t>13</a:t>
            </a:r>
            <a:r>
              <a:rPr lang="en-CA" altLang="ja-JP" sz="1800" dirty="0"/>
              <a:t>(x,y)[</a:t>
            </a:r>
            <a:r>
              <a:rPr lang="en-CA" altLang="ja-JP" sz="1800" dirty="0">
                <a:sym typeface="Symbol" panose="05050102010706020507" pitchFamily="18" charset="2"/>
              </a:rPr>
              <a:t></a:t>
            </a:r>
            <a:r>
              <a:rPr lang="en-CA" altLang="ja-JP" sz="1800" baseline="-25000" dirty="0"/>
              <a:t>02</a:t>
            </a:r>
            <a:r>
              <a:rPr lang="en-CA" altLang="ja-JP" sz="1800" dirty="0"/>
              <a:t>(1</a:t>
            </a:r>
            <a:r>
              <a:rPr lang="en-CA" altLang="ja-JP" sz="1800" dirty="0">
                <a:sym typeface="Symbol" panose="05050102010706020507" pitchFamily="18" charset="2"/>
              </a:rPr>
              <a:t></a:t>
            </a:r>
            <a:r>
              <a:rPr lang="en-CA" altLang="ja-JP" sz="1800" dirty="0"/>
              <a:t>x)(3</a:t>
            </a:r>
            <a:r>
              <a:rPr lang="en-CA" altLang="ja-JP" sz="1800" dirty="0">
                <a:sym typeface="Symbol" panose="05050102010706020507" pitchFamily="18" charset="2"/>
              </a:rPr>
              <a:t></a:t>
            </a:r>
            <a:r>
              <a:rPr lang="en-CA" altLang="ja-JP" sz="1800" dirty="0"/>
              <a:t>y)+</a:t>
            </a:r>
            <a:r>
              <a:rPr lang="en-CA" altLang="ja-JP" sz="1800" dirty="0">
                <a:sym typeface="Symbol" panose="05050102010706020507" pitchFamily="18" charset="2"/>
              </a:rPr>
              <a:t></a:t>
            </a:r>
            <a:r>
              <a:rPr lang="en-CA" altLang="ja-JP" sz="1800" baseline="-25000" dirty="0"/>
              <a:t>12</a:t>
            </a:r>
            <a:r>
              <a:rPr lang="en-CA" altLang="ja-JP" sz="1800" dirty="0"/>
              <a:t>(x</a:t>
            </a:r>
            <a:r>
              <a:rPr lang="en-CA" altLang="ja-JP" sz="1800" dirty="0">
                <a:sym typeface="Symbol" panose="05050102010706020507" pitchFamily="18" charset="2"/>
              </a:rPr>
              <a:t></a:t>
            </a:r>
            <a:r>
              <a:rPr lang="en-CA" altLang="ja-JP" sz="1800" dirty="0"/>
              <a:t>0)(3</a:t>
            </a:r>
            <a:r>
              <a:rPr lang="en-CA" altLang="ja-JP" sz="1800" dirty="0">
                <a:sym typeface="Symbol" panose="05050102010706020507" pitchFamily="18" charset="2"/>
              </a:rPr>
              <a:t></a:t>
            </a:r>
            <a:r>
              <a:rPr lang="en-CA" altLang="ja-JP" sz="1800" dirty="0"/>
              <a:t>y)+ </a:t>
            </a:r>
            <a:r>
              <a:rPr lang="en-CA" altLang="ja-JP" sz="1800" dirty="0">
                <a:sym typeface="Symbol" panose="05050102010706020507" pitchFamily="18" charset="2"/>
              </a:rPr>
              <a:t></a:t>
            </a:r>
            <a:r>
              <a:rPr lang="en-CA" altLang="ja-JP" sz="1800" baseline="-25000" dirty="0"/>
              <a:t>03</a:t>
            </a:r>
            <a:r>
              <a:rPr lang="en-CA" altLang="ja-JP" sz="1800" dirty="0"/>
              <a:t>(1</a:t>
            </a:r>
            <a:r>
              <a:rPr lang="en-CA" altLang="ja-JP" sz="1800" dirty="0">
                <a:sym typeface="Symbol" panose="05050102010706020507" pitchFamily="18" charset="2"/>
              </a:rPr>
              <a:t></a:t>
            </a:r>
            <a:r>
              <a:rPr lang="en-CA" altLang="ja-JP" sz="1800" dirty="0"/>
              <a:t>x)(y</a:t>
            </a:r>
            <a:r>
              <a:rPr lang="en-CA" altLang="ja-JP" sz="1800" dirty="0">
                <a:sym typeface="Symbol" panose="05050102010706020507" pitchFamily="18" charset="2"/>
              </a:rPr>
              <a:t></a:t>
            </a:r>
            <a:r>
              <a:rPr lang="en-CA" altLang="ja-JP" sz="1800" dirty="0"/>
              <a:t>2)+ </a:t>
            </a:r>
            <a:r>
              <a:rPr lang="en-CA" altLang="ja-JP" sz="1800" dirty="0">
                <a:sym typeface="Symbol" panose="05050102010706020507" pitchFamily="18" charset="2"/>
              </a:rPr>
              <a:t></a:t>
            </a:r>
            <a:r>
              <a:rPr lang="en-CA" altLang="ja-JP" sz="1800" baseline="-25000" dirty="0"/>
              <a:t>13</a:t>
            </a:r>
            <a:r>
              <a:rPr lang="en-CA" altLang="ja-JP" sz="1800" dirty="0"/>
              <a:t>xy]</a:t>
            </a:r>
            <a:endParaRPr lang="ja-JP" altLang="ja-JP" sz="1800" dirty="0"/>
          </a:p>
          <a:p>
            <a:pPr marL="0" indent="0">
              <a:buNone/>
            </a:pPr>
            <a:r>
              <a:rPr lang="en-CA" altLang="ja-JP" sz="1800" dirty="0"/>
              <a:t>                    + D</a:t>
            </a:r>
            <a:r>
              <a:rPr lang="en-CA" altLang="ja-JP" sz="1800" baseline="-25000" dirty="0"/>
              <a:t>23</a:t>
            </a:r>
            <a:r>
              <a:rPr lang="en-CA" altLang="ja-JP" sz="1800" dirty="0"/>
              <a:t>(x,y)[</a:t>
            </a:r>
            <a:r>
              <a:rPr lang="en-CA" altLang="ja-JP" sz="1800" dirty="0">
                <a:sym typeface="Symbol" panose="05050102010706020507" pitchFamily="18" charset="2"/>
              </a:rPr>
              <a:t></a:t>
            </a:r>
            <a:r>
              <a:rPr lang="en-CA" altLang="ja-JP" sz="1800" baseline="-25000" dirty="0"/>
              <a:t>12</a:t>
            </a:r>
            <a:r>
              <a:rPr lang="en-CA" altLang="ja-JP" sz="1800" dirty="0"/>
              <a:t>(2</a:t>
            </a:r>
            <a:r>
              <a:rPr lang="en-CA" altLang="ja-JP" sz="1800" dirty="0">
                <a:sym typeface="Symbol" panose="05050102010706020507" pitchFamily="18" charset="2"/>
              </a:rPr>
              <a:t></a:t>
            </a:r>
            <a:r>
              <a:rPr lang="en-CA" altLang="ja-JP" sz="1800" dirty="0"/>
              <a:t>x)(3</a:t>
            </a:r>
            <a:r>
              <a:rPr lang="en-CA" altLang="ja-JP" sz="1800" dirty="0">
                <a:sym typeface="Symbol" panose="05050102010706020507" pitchFamily="18" charset="2"/>
              </a:rPr>
              <a:t></a:t>
            </a:r>
            <a:r>
              <a:rPr lang="en-CA" altLang="ja-JP" sz="1800" dirty="0"/>
              <a:t>y)+</a:t>
            </a:r>
            <a:r>
              <a:rPr lang="en-CA" altLang="ja-JP" sz="1800" dirty="0">
                <a:sym typeface="Symbol" panose="05050102010706020507" pitchFamily="18" charset="2"/>
              </a:rPr>
              <a:t></a:t>
            </a:r>
            <a:r>
              <a:rPr lang="en-CA" altLang="ja-JP" sz="1800" baseline="-25000" dirty="0"/>
              <a:t>22</a:t>
            </a:r>
            <a:r>
              <a:rPr lang="en-CA" altLang="ja-JP" sz="1800" dirty="0"/>
              <a:t>(x</a:t>
            </a:r>
            <a:r>
              <a:rPr lang="en-CA" altLang="ja-JP" sz="1800" dirty="0">
                <a:sym typeface="Symbol" panose="05050102010706020507" pitchFamily="18" charset="2"/>
              </a:rPr>
              <a:t></a:t>
            </a:r>
            <a:r>
              <a:rPr lang="en-CA" altLang="ja-JP" sz="1800" dirty="0"/>
              <a:t>1)(3</a:t>
            </a:r>
            <a:r>
              <a:rPr lang="en-CA" altLang="ja-JP" sz="1800" dirty="0">
                <a:sym typeface="Symbol" panose="05050102010706020507" pitchFamily="18" charset="2"/>
              </a:rPr>
              <a:t></a:t>
            </a:r>
            <a:r>
              <a:rPr lang="en-CA" altLang="ja-JP" sz="1800" dirty="0"/>
              <a:t>y)+ </a:t>
            </a:r>
            <a:r>
              <a:rPr lang="en-CA" altLang="ja-JP" sz="1800" dirty="0">
                <a:sym typeface="Symbol" panose="05050102010706020507" pitchFamily="18" charset="2"/>
              </a:rPr>
              <a:t></a:t>
            </a:r>
            <a:r>
              <a:rPr lang="en-CA" altLang="ja-JP" sz="1800" baseline="-25000" dirty="0"/>
              <a:t>13</a:t>
            </a:r>
            <a:r>
              <a:rPr lang="en-CA" altLang="ja-JP" sz="1800" dirty="0"/>
              <a:t>(2</a:t>
            </a:r>
            <a:r>
              <a:rPr lang="en-CA" altLang="ja-JP" sz="1800" dirty="0">
                <a:sym typeface="Symbol" panose="05050102010706020507" pitchFamily="18" charset="2"/>
              </a:rPr>
              <a:t></a:t>
            </a:r>
            <a:r>
              <a:rPr lang="en-CA" altLang="ja-JP" sz="1800" dirty="0"/>
              <a:t>x)(y</a:t>
            </a:r>
            <a:r>
              <a:rPr lang="en-CA" altLang="ja-JP" sz="1800" dirty="0">
                <a:sym typeface="Symbol" panose="05050102010706020507" pitchFamily="18" charset="2"/>
              </a:rPr>
              <a:t></a:t>
            </a:r>
            <a:r>
              <a:rPr lang="en-CA" altLang="ja-JP" sz="1800" dirty="0"/>
              <a:t>2)+ </a:t>
            </a:r>
            <a:r>
              <a:rPr lang="en-CA" altLang="ja-JP" sz="1800" dirty="0">
                <a:sym typeface="Symbol" panose="05050102010706020507" pitchFamily="18" charset="2"/>
              </a:rPr>
              <a:t></a:t>
            </a:r>
            <a:r>
              <a:rPr lang="en-CA" altLang="ja-JP" sz="1800" baseline="-25000" dirty="0"/>
              <a:t>23</a:t>
            </a:r>
            <a:r>
              <a:rPr lang="en-CA" altLang="ja-JP" sz="1800" dirty="0"/>
              <a:t>xy]</a:t>
            </a:r>
            <a:endParaRPr lang="ja-JP" altLang="ja-JP" sz="1800" dirty="0"/>
          </a:p>
          <a:p>
            <a:pPr marL="0" indent="0">
              <a:buNone/>
            </a:pPr>
            <a:r>
              <a:rPr lang="en-CA" altLang="ja-JP" sz="1800" dirty="0"/>
              <a:t>                    + D</a:t>
            </a:r>
            <a:r>
              <a:rPr lang="en-CA" altLang="ja-JP" sz="1800" baseline="-25000" dirty="0"/>
              <a:t>33</a:t>
            </a:r>
            <a:r>
              <a:rPr lang="en-CA" altLang="ja-JP" sz="1800" dirty="0"/>
              <a:t>(x,y)[</a:t>
            </a:r>
            <a:r>
              <a:rPr lang="en-CA" altLang="ja-JP" sz="1800" dirty="0">
                <a:sym typeface="Symbol" panose="05050102010706020507" pitchFamily="18" charset="2"/>
              </a:rPr>
              <a:t></a:t>
            </a:r>
            <a:r>
              <a:rPr lang="en-CA" altLang="ja-JP" sz="1800" baseline="-25000" dirty="0"/>
              <a:t>22</a:t>
            </a:r>
            <a:r>
              <a:rPr lang="en-CA" altLang="ja-JP" sz="1800" dirty="0"/>
              <a:t>(3</a:t>
            </a:r>
            <a:r>
              <a:rPr lang="en-CA" altLang="ja-JP" sz="1800" dirty="0">
                <a:sym typeface="Symbol" panose="05050102010706020507" pitchFamily="18" charset="2"/>
              </a:rPr>
              <a:t></a:t>
            </a:r>
            <a:r>
              <a:rPr lang="en-CA" altLang="ja-JP" sz="1800" dirty="0"/>
              <a:t>x)(3</a:t>
            </a:r>
            <a:r>
              <a:rPr lang="en-CA" altLang="ja-JP" sz="1800" dirty="0">
                <a:sym typeface="Symbol" panose="05050102010706020507" pitchFamily="18" charset="2"/>
              </a:rPr>
              <a:t></a:t>
            </a:r>
            <a:r>
              <a:rPr lang="en-CA" altLang="ja-JP" sz="1800" dirty="0"/>
              <a:t>y)+</a:t>
            </a:r>
            <a:r>
              <a:rPr lang="en-CA" altLang="ja-JP" sz="1800" dirty="0">
                <a:sym typeface="Symbol" panose="05050102010706020507" pitchFamily="18" charset="2"/>
              </a:rPr>
              <a:t></a:t>
            </a:r>
            <a:r>
              <a:rPr lang="en-CA" altLang="ja-JP" sz="1800" baseline="-25000" dirty="0"/>
              <a:t>32</a:t>
            </a:r>
            <a:r>
              <a:rPr lang="en-CA" altLang="ja-JP" sz="1800" dirty="0"/>
              <a:t>(x</a:t>
            </a:r>
            <a:r>
              <a:rPr lang="en-CA" altLang="ja-JP" sz="1800" dirty="0">
                <a:sym typeface="Symbol" panose="05050102010706020507" pitchFamily="18" charset="2"/>
              </a:rPr>
              <a:t></a:t>
            </a:r>
            <a:r>
              <a:rPr lang="en-CA" altLang="ja-JP" sz="1800" dirty="0"/>
              <a:t>2)(3</a:t>
            </a:r>
            <a:r>
              <a:rPr lang="en-CA" altLang="ja-JP" sz="1800" dirty="0">
                <a:sym typeface="Symbol" panose="05050102010706020507" pitchFamily="18" charset="2"/>
              </a:rPr>
              <a:t></a:t>
            </a:r>
            <a:r>
              <a:rPr lang="en-CA" altLang="ja-JP" sz="1800" dirty="0"/>
              <a:t>y)+ </a:t>
            </a:r>
            <a:r>
              <a:rPr lang="en-CA" altLang="ja-JP" sz="1800" dirty="0">
                <a:sym typeface="Symbol" panose="05050102010706020507" pitchFamily="18" charset="2"/>
              </a:rPr>
              <a:t></a:t>
            </a:r>
            <a:r>
              <a:rPr lang="en-CA" altLang="ja-JP" sz="1800" baseline="-25000" dirty="0"/>
              <a:t>23</a:t>
            </a:r>
            <a:r>
              <a:rPr lang="en-CA" altLang="ja-JP" sz="1800" dirty="0"/>
              <a:t>(3</a:t>
            </a:r>
            <a:r>
              <a:rPr lang="en-CA" altLang="ja-JP" sz="1800" dirty="0">
                <a:sym typeface="Symbol" panose="05050102010706020507" pitchFamily="18" charset="2"/>
              </a:rPr>
              <a:t></a:t>
            </a:r>
            <a:r>
              <a:rPr lang="en-CA" altLang="ja-JP" sz="1800" dirty="0"/>
              <a:t>x)(y</a:t>
            </a:r>
            <a:r>
              <a:rPr lang="en-CA" altLang="ja-JP" sz="1800" dirty="0">
                <a:sym typeface="Symbol" panose="05050102010706020507" pitchFamily="18" charset="2"/>
              </a:rPr>
              <a:t></a:t>
            </a:r>
            <a:r>
              <a:rPr lang="en-CA" altLang="ja-JP" sz="1800" dirty="0"/>
              <a:t>2)+ </a:t>
            </a:r>
            <a:r>
              <a:rPr lang="en-CA" altLang="ja-JP" sz="1800" dirty="0">
                <a:sym typeface="Symbol" panose="05050102010706020507" pitchFamily="18" charset="2"/>
              </a:rPr>
              <a:t></a:t>
            </a:r>
            <a:r>
              <a:rPr lang="en-CA" altLang="ja-JP" sz="1800" baseline="-25000" dirty="0"/>
              <a:t>33</a:t>
            </a:r>
            <a:r>
              <a:rPr lang="en-CA" altLang="ja-JP" sz="1800" dirty="0"/>
              <a:t>xy].</a:t>
            </a:r>
            <a:endParaRPr lang="ja-JP" altLang="ja-JP" dirty="0"/>
          </a:p>
          <a:p>
            <a:endParaRPr lang="ja-JP"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9AB3568F-885D-47F0-B7FA-0BD8D97E0110}"/>
              </a:ext>
            </a:extLst>
          </p:cNvPr>
          <p:cNvSpPr>
            <a:spLocks noGrp="1"/>
          </p:cNvSpPr>
          <p:nvPr>
            <p:ph type="sldNum" sz="quarter" idx="11"/>
          </p:nvPr>
        </p:nvSpPr>
        <p:spPr/>
        <p:txBody>
          <a:bodyPr/>
          <a:lstStyle/>
          <a:p>
            <a:pPr>
              <a:defRPr/>
            </a:pPr>
            <a:fld id="{DB05CE72-4149-4858-8879-D677CB49550F}" type="slidenum">
              <a:rPr lang="en-US" altLang="ja-JP" smtClean="0"/>
              <a:pPr>
                <a:defRPr/>
              </a:pPr>
              <a:t>10</a:t>
            </a:fld>
            <a:endParaRPr lang="en-US" altLang="ja-JP" dirty="0"/>
          </a:p>
        </p:txBody>
      </p:sp>
    </p:spTree>
    <p:extLst>
      <p:ext uri="{BB962C8B-B14F-4D97-AF65-F5344CB8AC3E}">
        <p14:creationId xmlns:p14="http://schemas.microsoft.com/office/powerpoint/2010/main" val="1720706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A54F8A3-BF18-448E-86D2-7314692233B7}"/>
              </a:ext>
            </a:extLst>
          </p:cNvPr>
          <p:cNvSpPr>
            <a:spLocks noGrp="1"/>
          </p:cNvSpPr>
          <p:nvPr>
            <p:ph idx="1"/>
          </p:nvPr>
        </p:nvSpPr>
        <p:spPr>
          <a:xfrm>
            <a:off x="588402" y="384656"/>
            <a:ext cx="8153400" cy="5847928"/>
          </a:xfrm>
        </p:spPr>
        <p:txBody>
          <a:bodyPr/>
          <a:lstStyle/>
          <a:p>
            <a:pPr algn="just"/>
            <a:r>
              <a:rPr lang="en-CA" altLang="ja-JP" dirty="0"/>
              <a:t>It can be verified that g</a:t>
            </a:r>
            <a:r>
              <a:rPr lang="en-CA" altLang="ja-JP" baseline="-25000" dirty="0"/>
              <a:t>3</a:t>
            </a:r>
            <a:r>
              <a:rPr lang="en-CA" altLang="ja-JP" dirty="0"/>
              <a:t>(x,y) is a </a:t>
            </a:r>
            <a:r>
              <a:rPr lang="en-CA" altLang="ja-JP" dirty="0">
                <a:solidFill>
                  <a:srgbClr val="FF0000"/>
                </a:solidFill>
              </a:rPr>
              <a:t>continuous function of x and y over S</a:t>
            </a:r>
            <a:r>
              <a:rPr lang="en-CA" altLang="ja-JP" baseline="-25000" dirty="0">
                <a:solidFill>
                  <a:srgbClr val="FF0000"/>
                </a:solidFill>
              </a:rPr>
              <a:t>3</a:t>
            </a:r>
            <a:r>
              <a:rPr lang="en-CA" altLang="ja-JP" dirty="0">
                <a:solidFill>
                  <a:srgbClr val="FF0000"/>
                </a:solidFill>
              </a:rPr>
              <a:t> and g</a:t>
            </a:r>
            <a:r>
              <a:rPr lang="en-CA" altLang="ja-JP" baseline="-25000" dirty="0">
                <a:solidFill>
                  <a:srgbClr val="FF0000"/>
                </a:solidFill>
              </a:rPr>
              <a:t>3</a:t>
            </a:r>
            <a:r>
              <a:rPr lang="en-CA" altLang="ja-JP" dirty="0">
                <a:solidFill>
                  <a:srgbClr val="FF0000"/>
                </a:solidFill>
              </a:rPr>
              <a:t>(x,y) is equal to the underlying function f(x,y) when (x,y) is a vertex point of the grid</a:t>
            </a:r>
            <a:r>
              <a:rPr lang="en-CA" altLang="ja-JP" dirty="0"/>
              <a:t>; i.e., we have the following equalities for the 16 vertex points in S</a:t>
            </a:r>
            <a:r>
              <a:rPr lang="en-CA" altLang="ja-JP" baseline="-25000" dirty="0"/>
              <a:t>3</a:t>
            </a:r>
            <a:r>
              <a:rPr lang="en-CA" altLang="ja-JP" dirty="0"/>
              <a:t>:</a:t>
            </a:r>
          </a:p>
          <a:p>
            <a:pPr marL="0" indent="0" algn="just">
              <a:buNone/>
            </a:pPr>
            <a:r>
              <a:rPr lang="en-CA" altLang="ja-JP" b="1" dirty="0"/>
              <a:t>(10) g</a:t>
            </a:r>
            <a:r>
              <a:rPr lang="en-CA" altLang="ja-JP" b="1" baseline="-25000" dirty="0"/>
              <a:t>3</a:t>
            </a:r>
            <a:r>
              <a:rPr lang="en-CA" altLang="ja-JP" b="1" dirty="0"/>
              <a:t>(i,j) = </a:t>
            </a:r>
            <a:r>
              <a:rPr lang="en-CA" altLang="ja-JP" b="1" dirty="0">
                <a:sym typeface="Symbol" panose="05050102010706020507" pitchFamily="18" charset="2"/>
              </a:rPr>
              <a:t></a:t>
            </a:r>
            <a:r>
              <a:rPr lang="en-CA" altLang="ja-JP" b="1" baseline="-25000" dirty="0"/>
              <a:t>ij</a:t>
            </a:r>
            <a:r>
              <a:rPr lang="en-CA" altLang="ja-JP" b="1" dirty="0"/>
              <a:t> </a:t>
            </a:r>
            <a:r>
              <a:rPr lang="en-CA" altLang="ja-JP" b="1" dirty="0">
                <a:sym typeface="Symbol" panose="05050102010706020507" pitchFamily="18" charset="2"/>
              </a:rPr>
              <a:t></a:t>
            </a:r>
            <a:r>
              <a:rPr lang="en-CA" altLang="ja-JP" b="1" dirty="0"/>
              <a:t> f(i,j); i = 0,1,2,3; j = 0,1,2,3.    </a:t>
            </a:r>
            <a:r>
              <a:rPr lang="en-CA" altLang="ja-JP" dirty="0"/>
              <a:t>                   </a:t>
            </a:r>
            <a:endParaRPr lang="ja-JP" altLang="ja-JP" dirty="0"/>
          </a:p>
        </p:txBody>
      </p:sp>
      <p:sp>
        <p:nvSpPr>
          <p:cNvPr id="4" name="スライド番号プレースホルダー 3">
            <a:extLst>
              <a:ext uri="{FF2B5EF4-FFF2-40B4-BE49-F238E27FC236}">
                <a16:creationId xmlns:a16="http://schemas.microsoft.com/office/drawing/2014/main" id="{E35F1097-FD3A-47E2-9C56-9F1D7BE4F7BD}"/>
              </a:ext>
            </a:extLst>
          </p:cNvPr>
          <p:cNvSpPr>
            <a:spLocks noGrp="1"/>
          </p:cNvSpPr>
          <p:nvPr>
            <p:ph type="sldNum" sz="quarter" idx="11"/>
          </p:nvPr>
        </p:nvSpPr>
        <p:spPr/>
        <p:txBody>
          <a:bodyPr/>
          <a:lstStyle/>
          <a:p>
            <a:pPr>
              <a:defRPr/>
            </a:pPr>
            <a:fld id="{DB05CE72-4149-4858-8879-D677CB49550F}" type="slidenum">
              <a:rPr lang="en-US" altLang="ja-JP" smtClean="0"/>
              <a:pPr>
                <a:defRPr/>
              </a:pPr>
              <a:t>11</a:t>
            </a:fld>
            <a:endParaRPr lang="en-US" altLang="ja-JP" dirty="0"/>
          </a:p>
        </p:txBody>
      </p:sp>
      <p:pic>
        <p:nvPicPr>
          <p:cNvPr id="5" name="図 4">
            <a:extLst>
              <a:ext uri="{FF2B5EF4-FFF2-40B4-BE49-F238E27FC236}">
                <a16:creationId xmlns:a16="http://schemas.microsoft.com/office/drawing/2014/main" id="{F4B64172-7220-4E18-BAC7-64F8028A1ADA}"/>
              </a:ext>
            </a:extLst>
          </p:cNvPr>
          <p:cNvPicPr>
            <a:picLocks noChangeAspect="1"/>
          </p:cNvPicPr>
          <p:nvPr/>
        </p:nvPicPr>
        <p:blipFill>
          <a:blip r:embed="rId2"/>
          <a:stretch>
            <a:fillRect/>
          </a:stretch>
        </p:blipFill>
        <p:spPr>
          <a:xfrm>
            <a:off x="2843808" y="2780928"/>
            <a:ext cx="3114785" cy="2935774"/>
          </a:xfrm>
          <a:prstGeom prst="rect">
            <a:avLst/>
          </a:prstGeom>
        </p:spPr>
      </p:pic>
      <p:sp>
        <p:nvSpPr>
          <p:cNvPr id="6" name="フローチャート: 結合子 5">
            <a:extLst>
              <a:ext uri="{FF2B5EF4-FFF2-40B4-BE49-F238E27FC236}">
                <a16:creationId xmlns:a16="http://schemas.microsoft.com/office/drawing/2014/main" id="{FBC45556-43AB-4680-94D5-172BA4C193A8}"/>
              </a:ext>
            </a:extLst>
          </p:cNvPr>
          <p:cNvSpPr/>
          <p:nvPr/>
        </p:nvSpPr>
        <p:spPr>
          <a:xfrm>
            <a:off x="2843808" y="2821272"/>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7" name="フローチャート: 結合子 6">
            <a:extLst>
              <a:ext uri="{FF2B5EF4-FFF2-40B4-BE49-F238E27FC236}">
                <a16:creationId xmlns:a16="http://schemas.microsoft.com/office/drawing/2014/main" id="{18B72D9A-F2BA-4886-BD07-65952AFA47F2}"/>
              </a:ext>
            </a:extLst>
          </p:cNvPr>
          <p:cNvSpPr/>
          <p:nvPr/>
        </p:nvSpPr>
        <p:spPr>
          <a:xfrm>
            <a:off x="3779912" y="2792960"/>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8" name="フローチャート: 結合子 7">
            <a:extLst>
              <a:ext uri="{FF2B5EF4-FFF2-40B4-BE49-F238E27FC236}">
                <a16:creationId xmlns:a16="http://schemas.microsoft.com/office/drawing/2014/main" id="{6157F557-7CA8-469E-8EF1-E868D8283CEF}"/>
              </a:ext>
            </a:extLst>
          </p:cNvPr>
          <p:cNvSpPr/>
          <p:nvPr/>
        </p:nvSpPr>
        <p:spPr>
          <a:xfrm>
            <a:off x="4716016" y="2824572"/>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9" name="フローチャート: 結合子 8">
            <a:extLst>
              <a:ext uri="{FF2B5EF4-FFF2-40B4-BE49-F238E27FC236}">
                <a16:creationId xmlns:a16="http://schemas.microsoft.com/office/drawing/2014/main" id="{8B122CB7-A540-4FF4-B78D-2C68E38E5F97}"/>
              </a:ext>
            </a:extLst>
          </p:cNvPr>
          <p:cNvSpPr/>
          <p:nvPr/>
        </p:nvSpPr>
        <p:spPr>
          <a:xfrm>
            <a:off x="5652120" y="2824572"/>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10" name="フローチャート: 結合子 9">
            <a:extLst>
              <a:ext uri="{FF2B5EF4-FFF2-40B4-BE49-F238E27FC236}">
                <a16:creationId xmlns:a16="http://schemas.microsoft.com/office/drawing/2014/main" id="{E8ED391A-7E1D-4B38-8931-E65936DCD66F}"/>
              </a:ext>
            </a:extLst>
          </p:cNvPr>
          <p:cNvSpPr/>
          <p:nvPr/>
        </p:nvSpPr>
        <p:spPr>
          <a:xfrm>
            <a:off x="2838901" y="3700478"/>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11" name="フローチャート: 結合子 10">
            <a:extLst>
              <a:ext uri="{FF2B5EF4-FFF2-40B4-BE49-F238E27FC236}">
                <a16:creationId xmlns:a16="http://schemas.microsoft.com/office/drawing/2014/main" id="{F8C96D57-B262-46E6-B600-A1CA72021AA9}"/>
              </a:ext>
            </a:extLst>
          </p:cNvPr>
          <p:cNvSpPr/>
          <p:nvPr/>
        </p:nvSpPr>
        <p:spPr>
          <a:xfrm>
            <a:off x="3770098" y="3706803"/>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12" name="フローチャート: 結合子 11">
            <a:extLst>
              <a:ext uri="{FF2B5EF4-FFF2-40B4-BE49-F238E27FC236}">
                <a16:creationId xmlns:a16="http://schemas.microsoft.com/office/drawing/2014/main" id="{6C4538A5-4BE2-4919-828B-1F109377AB63}"/>
              </a:ext>
            </a:extLst>
          </p:cNvPr>
          <p:cNvSpPr/>
          <p:nvPr/>
        </p:nvSpPr>
        <p:spPr>
          <a:xfrm>
            <a:off x="4701106" y="3716428"/>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13" name="フローチャート: 結合子 12">
            <a:extLst>
              <a:ext uri="{FF2B5EF4-FFF2-40B4-BE49-F238E27FC236}">
                <a16:creationId xmlns:a16="http://schemas.microsoft.com/office/drawing/2014/main" id="{F787F7E1-664B-4184-B48C-ECF9C9A89090}"/>
              </a:ext>
            </a:extLst>
          </p:cNvPr>
          <p:cNvSpPr/>
          <p:nvPr/>
        </p:nvSpPr>
        <p:spPr>
          <a:xfrm>
            <a:off x="5652120" y="3700478"/>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14" name="フローチャート: 結合子 13">
            <a:extLst>
              <a:ext uri="{FF2B5EF4-FFF2-40B4-BE49-F238E27FC236}">
                <a16:creationId xmlns:a16="http://schemas.microsoft.com/office/drawing/2014/main" id="{F057CC6E-A535-409D-9080-F64EBE3FCEA0}"/>
              </a:ext>
            </a:extLst>
          </p:cNvPr>
          <p:cNvSpPr/>
          <p:nvPr/>
        </p:nvSpPr>
        <p:spPr>
          <a:xfrm>
            <a:off x="2838901" y="4579684"/>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15" name="フローチャート: 結合子 14">
            <a:extLst>
              <a:ext uri="{FF2B5EF4-FFF2-40B4-BE49-F238E27FC236}">
                <a16:creationId xmlns:a16="http://schemas.microsoft.com/office/drawing/2014/main" id="{FF810812-C8AB-485B-980A-9319365C004F}"/>
              </a:ext>
            </a:extLst>
          </p:cNvPr>
          <p:cNvSpPr/>
          <p:nvPr/>
        </p:nvSpPr>
        <p:spPr>
          <a:xfrm>
            <a:off x="3779723" y="4566758"/>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16" name="フローチャート: 結合子 15">
            <a:extLst>
              <a:ext uri="{FF2B5EF4-FFF2-40B4-BE49-F238E27FC236}">
                <a16:creationId xmlns:a16="http://schemas.microsoft.com/office/drawing/2014/main" id="{11BB6B69-43A0-408C-86ED-A61922A753FE}"/>
              </a:ext>
            </a:extLst>
          </p:cNvPr>
          <p:cNvSpPr/>
          <p:nvPr/>
        </p:nvSpPr>
        <p:spPr>
          <a:xfrm>
            <a:off x="4715449" y="4616830"/>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17" name="フローチャート: 結合子 16">
            <a:extLst>
              <a:ext uri="{FF2B5EF4-FFF2-40B4-BE49-F238E27FC236}">
                <a16:creationId xmlns:a16="http://schemas.microsoft.com/office/drawing/2014/main" id="{07E38294-4B7E-4CAD-9FBD-DDB93C43801D}"/>
              </a:ext>
            </a:extLst>
          </p:cNvPr>
          <p:cNvSpPr/>
          <p:nvPr/>
        </p:nvSpPr>
        <p:spPr>
          <a:xfrm>
            <a:off x="5630483" y="4639896"/>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18" name="フローチャート: 結合子 17">
            <a:extLst>
              <a:ext uri="{FF2B5EF4-FFF2-40B4-BE49-F238E27FC236}">
                <a16:creationId xmlns:a16="http://schemas.microsoft.com/office/drawing/2014/main" id="{BC8D8EE7-C70E-4688-B922-FB4A5F6033A9}"/>
              </a:ext>
            </a:extLst>
          </p:cNvPr>
          <p:cNvSpPr/>
          <p:nvPr/>
        </p:nvSpPr>
        <p:spPr>
          <a:xfrm>
            <a:off x="2847085" y="5517232"/>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19" name="フローチャート: 結合子 18">
            <a:extLst>
              <a:ext uri="{FF2B5EF4-FFF2-40B4-BE49-F238E27FC236}">
                <a16:creationId xmlns:a16="http://schemas.microsoft.com/office/drawing/2014/main" id="{9D117184-0E17-4034-ACEC-A2C12B82DF1A}"/>
              </a:ext>
            </a:extLst>
          </p:cNvPr>
          <p:cNvSpPr/>
          <p:nvPr/>
        </p:nvSpPr>
        <p:spPr>
          <a:xfrm>
            <a:off x="3749406" y="5525964"/>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20" name="フローチャート: 結合子 19">
            <a:extLst>
              <a:ext uri="{FF2B5EF4-FFF2-40B4-BE49-F238E27FC236}">
                <a16:creationId xmlns:a16="http://schemas.microsoft.com/office/drawing/2014/main" id="{468D97F7-3CB2-433A-8555-C397982A2F14}"/>
              </a:ext>
            </a:extLst>
          </p:cNvPr>
          <p:cNvSpPr/>
          <p:nvPr/>
        </p:nvSpPr>
        <p:spPr>
          <a:xfrm>
            <a:off x="4720168" y="5505386"/>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21" name="フローチャート: 結合子 20">
            <a:extLst>
              <a:ext uri="{FF2B5EF4-FFF2-40B4-BE49-F238E27FC236}">
                <a16:creationId xmlns:a16="http://schemas.microsoft.com/office/drawing/2014/main" id="{360B8AEB-E120-475C-97A2-C7362D7CE6DD}"/>
              </a:ext>
            </a:extLst>
          </p:cNvPr>
          <p:cNvSpPr/>
          <p:nvPr/>
        </p:nvSpPr>
        <p:spPr>
          <a:xfrm>
            <a:off x="5639920" y="5505386"/>
            <a:ext cx="216024" cy="199470"/>
          </a:xfrm>
          <a:prstGeom prst="flowChartConnector">
            <a:avLst/>
          </a:prstGeom>
          <a:solidFill>
            <a:schemeClr val="tx1"/>
          </a:solidFill>
        </p:spPr>
        <p:txBody>
          <a:bodyPr wrap="square" rtlCol="0" anchor="ctr">
            <a:spAutoFit/>
          </a:bodyPr>
          <a:lstStyle/>
          <a:p>
            <a:pPr algn="l"/>
            <a:endParaRPr kumimoji="1" lang="ja-JP" altLang="en-US" sz="1800" b="1" i="1" dirty="0">
              <a:solidFill>
                <a:srgbClr val="000000"/>
              </a:solidFill>
              <a:latin typeface="Cambria Math" panose="02040503050406030204" pitchFamily="18" charset="0"/>
              <a:ea typeface="ＭＳ 明朝" panose="02020609040205080304" pitchFamily="17" charset="-128"/>
            </a:endParaRPr>
          </a:p>
        </p:txBody>
      </p:sp>
      <p:sp>
        <p:nvSpPr>
          <p:cNvPr id="22" name="テキスト ボックス 21">
            <a:extLst>
              <a:ext uri="{FF2B5EF4-FFF2-40B4-BE49-F238E27FC236}">
                <a16:creationId xmlns:a16="http://schemas.microsoft.com/office/drawing/2014/main" id="{E4D0E6BE-7EE6-403B-AD14-954FE89B28A4}"/>
              </a:ext>
            </a:extLst>
          </p:cNvPr>
          <p:cNvSpPr txBox="1"/>
          <p:nvPr/>
        </p:nvSpPr>
        <p:spPr>
          <a:xfrm>
            <a:off x="3155641" y="4937367"/>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C</a:t>
            </a:r>
            <a:r>
              <a:rPr kumimoji="1" lang="en-US" altLang="ja-JP" sz="1800" b="1" baseline="-25000" dirty="0">
                <a:latin typeface="Times New Roman" panose="02020603050405020304" pitchFamily="18" charset="0"/>
                <a:cs typeface="Times New Roman" panose="02020603050405020304" pitchFamily="18" charset="0"/>
              </a:rPr>
              <a:t>11</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23" name="テキスト ボックス 22">
            <a:extLst>
              <a:ext uri="{FF2B5EF4-FFF2-40B4-BE49-F238E27FC236}">
                <a16:creationId xmlns:a16="http://schemas.microsoft.com/office/drawing/2014/main" id="{F04E4E99-4482-4292-B0FF-3B27370EC303}"/>
              </a:ext>
            </a:extLst>
          </p:cNvPr>
          <p:cNvSpPr txBox="1"/>
          <p:nvPr/>
        </p:nvSpPr>
        <p:spPr>
          <a:xfrm>
            <a:off x="4018812" y="4937367"/>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C</a:t>
            </a:r>
            <a:r>
              <a:rPr kumimoji="1" lang="en-US" altLang="ja-JP" sz="1800" b="1" baseline="-25000" dirty="0">
                <a:latin typeface="Times New Roman" panose="02020603050405020304" pitchFamily="18" charset="0"/>
                <a:cs typeface="Times New Roman" panose="02020603050405020304" pitchFamily="18" charset="0"/>
              </a:rPr>
              <a:t>12</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29EB3C8A-AAB8-458C-9194-CDBC1211F37A}"/>
              </a:ext>
            </a:extLst>
          </p:cNvPr>
          <p:cNvSpPr txBox="1"/>
          <p:nvPr/>
        </p:nvSpPr>
        <p:spPr>
          <a:xfrm>
            <a:off x="4988702" y="4939969"/>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C</a:t>
            </a:r>
            <a:r>
              <a:rPr kumimoji="1" lang="en-US" altLang="ja-JP" sz="1800" b="1" baseline="-25000" dirty="0">
                <a:latin typeface="Times New Roman" panose="02020603050405020304" pitchFamily="18" charset="0"/>
                <a:cs typeface="Times New Roman" panose="02020603050405020304" pitchFamily="18" charset="0"/>
              </a:rPr>
              <a:t>13</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5BF607C6-BF01-4972-B3A1-75D622A4F259}"/>
              </a:ext>
            </a:extLst>
          </p:cNvPr>
          <p:cNvSpPr txBox="1"/>
          <p:nvPr/>
        </p:nvSpPr>
        <p:spPr>
          <a:xfrm>
            <a:off x="3169080" y="4064149"/>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C</a:t>
            </a:r>
            <a:r>
              <a:rPr kumimoji="1" lang="en-US" altLang="ja-JP" sz="1800" b="1" baseline="-25000" dirty="0">
                <a:latin typeface="Times New Roman" panose="02020603050405020304" pitchFamily="18" charset="0"/>
                <a:cs typeface="Times New Roman" panose="02020603050405020304" pitchFamily="18" charset="0"/>
              </a:rPr>
              <a:t>21</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8ED9FC22-A55E-48F8-9836-CE188390CFAE}"/>
              </a:ext>
            </a:extLst>
          </p:cNvPr>
          <p:cNvSpPr txBox="1"/>
          <p:nvPr/>
        </p:nvSpPr>
        <p:spPr>
          <a:xfrm>
            <a:off x="4067139" y="4064149"/>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C</a:t>
            </a:r>
            <a:r>
              <a:rPr kumimoji="1" lang="en-US" altLang="ja-JP" sz="1800" b="1" baseline="-25000" dirty="0">
                <a:latin typeface="Times New Roman" panose="02020603050405020304" pitchFamily="18" charset="0"/>
                <a:cs typeface="Times New Roman" panose="02020603050405020304" pitchFamily="18" charset="0"/>
              </a:rPr>
              <a:t>22</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12B8EDA0-1FFB-4684-AA57-D5509BE20B49}"/>
              </a:ext>
            </a:extLst>
          </p:cNvPr>
          <p:cNvSpPr txBox="1"/>
          <p:nvPr/>
        </p:nvSpPr>
        <p:spPr>
          <a:xfrm>
            <a:off x="4965198" y="4064149"/>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C</a:t>
            </a:r>
            <a:r>
              <a:rPr lang="en-US" altLang="ja-JP" sz="1800" b="1" baseline="-25000" dirty="0">
                <a:latin typeface="Times New Roman" panose="02020603050405020304" pitchFamily="18" charset="0"/>
                <a:cs typeface="Times New Roman" panose="02020603050405020304" pitchFamily="18" charset="0"/>
              </a:rPr>
              <a:t>2</a:t>
            </a:r>
            <a:r>
              <a:rPr kumimoji="1" lang="en-US" altLang="ja-JP" sz="1800" b="1" baseline="-25000" dirty="0">
                <a:latin typeface="Times New Roman" panose="02020603050405020304" pitchFamily="18" charset="0"/>
                <a:cs typeface="Times New Roman" panose="02020603050405020304" pitchFamily="18" charset="0"/>
              </a:rPr>
              <a:t>3</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28" name="テキスト ボックス 27">
            <a:extLst>
              <a:ext uri="{FF2B5EF4-FFF2-40B4-BE49-F238E27FC236}">
                <a16:creationId xmlns:a16="http://schemas.microsoft.com/office/drawing/2014/main" id="{2F171233-D8CD-4891-913B-63A9D825E1C3}"/>
              </a:ext>
            </a:extLst>
          </p:cNvPr>
          <p:cNvSpPr txBox="1"/>
          <p:nvPr/>
        </p:nvSpPr>
        <p:spPr>
          <a:xfrm>
            <a:off x="3153644" y="3190931"/>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C</a:t>
            </a:r>
            <a:r>
              <a:rPr lang="en-US" altLang="ja-JP" sz="1800" b="1" baseline="-25000" dirty="0">
                <a:latin typeface="Times New Roman" panose="02020603050405020304" pitchFamily="18" charset="0"/>
                <a:cs typeface="Times New Roman" panose="02020603050405020304" pitchFamily="18" charset="0"/>
              </a:rPr>
              <a:t>3</a:t>
            </a:r>
            <a:r>
              <a:rPr kumimoji="1" lang="en-US" altLang="ja-JP" sz="1800" b="1" baseline="-25000" dirty="0">
                <a:latin typeface="Times New Roman" panose="02020603050405020304" pitchFamily="18" charset="0"/>
                <a:cs typeface="Times New Roman" panose="02020603050405020304" pitchFamily="18" charset="0"/>
              </a:rPr>
              <a:t>1</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29" name="テキスト ボックス 28">
            <a:extLst>
              <a:ext uri="{FF2B5EF4-FFF2-40B4-BE49-F238E27FC236}">
                <a16:creationId xmlns:a16="http://schemas.microsoft.com/office/drawing/2014/main" id="{271B6BBA-11A7-4D5E-8A02-0801AA3BA5E6}"/>
              </a:ext>
            </a:extLst>
          </p:cNvPr>
          <p:cNvSpPr txBox="1"/>
          <p:nvPr/>
        </p:nvSpPr>
        <p:spPr>
          <a:xfrm>
            <a:off x="4036267" y="3213154"/>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C</a:t>
            </a:r>
            <a:r>
              <a:rPr lang="en-US" altLang="ja-JP" sz="1800" b="1" baseline="-25000" dirty="0">
                <a:latin typeface="Times New Roman" panose="02020603050405020304" pitchFamily="18" charset="0"/>
                <a:cs typeface="Times New Roman" panose="02020603050405020304" pitchFamily="18" charset="0"/>
              </a:rPr>
              <a:t>32</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30" name="テキスト ボックス 29">
            <a:extLst>
              <a:ext uri="{FF2B5EF4-FFF2-40B4-BE49-F238E27FC236}">
                <a16:creationId xmlns:a16="http://schemas.microsoft.com/office/drawing/2014/main" id="{9343A4B6-1E52-4B3F-A761-4E4EC246BDFD}"/>
              </a:ext>
            </a:extLst>
          </p:cNvPr>
          <p:cNvSpPr txBox="1"/>
          <p:nvPr/>
        </p:nvSpPr>
        <p:spPr>
          <a:xfrm>
            <a:off x="4965197" y="3190931"/>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C</a:t>
            </a:r>
            <a:r>
              <a:rPr lang="en-US" altLang="ja-JP" sz="1800" b="1" baseline="-25000" dirty="0">
                <a:latin typeface="Times New Roman" panose="02020603050405020304" pitchFamily="18" charset="0"/>
                <a:cs typeface="Times New Roman" panose="02020603050405020304" pitchFamily="18" charset="0"/>
              </a:rPr>
              <a:t>33</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31" name="テキスト ボックス 30">
            <a:extLst>
              <a:ext uri="{FF2B5EF4-FFF2-40B4-BE49-F238E27FC236}">
                <a16:creationId xmlns:a16="http://schemas.microsoft.com/office/drawing/2014/main" id="{6524AFF9-3CC5-438B-B5FF-10B60D3740BB}"/>
              </a:ext>
            </a:extLst>
          </p:cNvPr>
          <p:cNvSpPr txBox="1"/>
          <p:nvPr/>
        </p:nvSpPr>
        <p:spPr>
          <a:xfrm>
            <a:off x="2536156" y="5804234"/>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0</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32" name="テキスト ボックス 31">
            <a:extLst>
              <a:ext uri="{FF2B5EF4-FFF2-40B4-BE49-F238E27FC236}">
                <a16:creationId xmlns:a16="http://schemas.microsoft.com/office/drawing/2014/main" id="{838748A8-1BE5-410E-B1D5-6B079933BFEB}"/>
              </a:ext>
            </a:extLst>
          </p:cNvPr>
          <p:cNvSpPr txBox="1"/>
          <p:nvPr/>
        </p:nvSpPr>
        <p:spPr>
          <a:xfrm>
            <a:off x="3601341" y="5782024"/>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1</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33" name="テキスト ボックス 32">
            <a:extLst>
              <a:ext uri="{FF2B5EF4-FFF2-40B4-BE49-F238E27FC236}">
                <a16:creationId xmlns:a16="http://schemas.microsoft.com/office/drawing/2014/main" id="{79614D7B-2169-4932-927F-1D143E267AA7}"/>
              </a:ext>
            </a:extLst>
          </p:cNvPr>
          <p:cNvSpPr txBox="1"/>
          <p:nvPr/>
        </p:nvSpPr>
        <p:spPr>
          <a:xfrm>
            <a:off x="4591599" y="5772867"/>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2</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34" name="テキスト ボックス 33">
            <a:extLst>
              <a:ext uri="{FF2B5EF4-FFF2-40B4-BE49-F238E27FC236}">
                <a16:creationId xmlns:a16="http://schemas.microsoft.com/office/drawing/2014/main" id="{422777FA-5ECA-4F10-A461-C28CBF96C3BB}"/>
              </a:ext>
            </a:extLst>
          </p:cNvPr>
          <p:cNvSpPr txBox="1"/>
          <p:nvPr/>
        </p:nvSpPr>
        <p:spPr>
          <a:xfrm>
            <a:off x="5517929" y="5782024"/>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3</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35" name="テキスト ボックス 34">
            <a:extLst>
              <a:ext uri="{FF2B5EF4-FFF2-40B4-BE49-F238E27FC236}">
                <a16:creationId xmlns:a16="http://schemas.microsoft.com/office/drawing/2014/main" id="{A800804A-C361-4FB6-B135-668E26DF11B7}"/>
              </a:ext>
            </a:extLst>
          </p:cNvPr>
          <p:cNvSpPr txBox="1"/>
          <p:nvPr/>
        </p:nvSpPr>
        <p:spPr>
          <a:xfrm>
            <a:off x="2536155" y="4494753"/>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1</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36" name="テキスト ボックス 35">
            <a:extLst>
              <a:ext uri="{FF2B5EF4-FFF2-40B4-BE49-F238E27FC236}">
                <a16:creationId xmlns:a16="http://schemas.microsoft.com/office/drawing/2014/main" id="{7E756CF8-CA34-4FE5-86C8-A4CB88500803}"/>
              </a:ext>
            </a:extLst>
          </p:cNvPr>
          <p:cNvSpPr txBox="1"/>
          <p:nvPr/>
        </p:nvSpPr>
        <p:spPr>
          <a:xfrm>
            <a:off x="2543328" y="3643353"/>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2</a:t>
            </a:r>
            <a:endParaRPr kumimoji="1" lang="ja-JP" altLang="en-US" sz="1800" b="1" baseline="-25000" dirty="0">
              <a:latin typeface="Times New Roman" panose="02020603050405020304" pitchFamily="18" charset="0"/>
              <a:cs typeface="Times New Roman" panose="02020603050405020304" pitchFamily="18" charset="0"/>
            </a:endParaRPr>
          </a:p>
        </p:txBody>
      </p:sp>
      <p:sp>
        <p:nvSpPr>
          <p:cNvPr id="37" name="テキスト ボックス 36">
            <a:extLst>
              <a:ext uri="{FF2B5EF4-FFF2-40B4-BE49-F238E27FC236}">
                <a16:creationId xmlns:a16="http://schemas.microsoft.com/office/drawing/2014/main" id="{D0A191B3-25FC-4EAB-8D6E-22367AF7D9A8}"/>
              </a:ext>
            </a:extLst>
          </p:cNvPr>
          <p:cNvSpPr txBox="1"/>
          <p:nvPr/>
        </p:nvSpPr>
        <p:spPr>
          <a:xfrm>
            <a:off x="2504395" y="2724763"/>
            <a:ext cx="572787" cy="369332"/>
          </a:xfrm>
          <a:prstGeom prst="rect">
            <a:avLst/>
          </a:prstGeom>
          <a:noFill/>
        </p:spPr>
        <p:txBody>
          <a:bodyPr wrap="square" rtlCol="0">
            <a:spAutoFit/>
          </a:bodyPr>
          <a:lstStyle/>
          <a:p>
            <a:r>
              <a:rPr kumimoji="1" lang="en-US" altLang="ja-JP" sz="1800" b="1" dirty="0">
                <a:latin typeface="Times New Roman" panose="02020603050405020304" pitchFamily="18" charset="0"/>
                <a:cs typeface="Times New Roman" panose="02020603050405020304" pitchFamily="18" charset="0"/>
              </a:rPr>
              <a:t> 3</a:t>
            </a:r>
            <a:endParaRPr kumimoji="1" lang="ja-JP" altLang="en-US" sz="1800" b="1"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9609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BA8F6E9-F411-4371-8803-31677C3FF22F}"/>
              </a:ext>
            </a:extLst>
          </p:cNvPr>
          <p:cNvSpPr>
            <a:spLocks noGrp="1"/>
          </p:cNvSpPr>
          <p:nvPr>
            <p:ph idx="1"/>
          </p:nvPr>
        </p:nvSpPr>
        <p:spPr>
          <a:xfrm>
            <a:off x="533400" y="692696"/>
            <a:ext cx="8153400" cy="5631904"/>
          </a:xfrm>
        </p:spPr>
        <p:txBody>
          <a:bodyPr/>
          <a:lstStyle/>
          <a:p>
            <a:pPr algn="just"/>
            <a:r>
              <a:rPr lang="en-CA" altLang="ja-JP" dirty="0"/>
              <a:t>For each square of unit area in the grid, it can be seen that g</a:t>
            </a:r>
            <a:r>
              <a:rPr lang="en-CA" altLang="ja-JP" baseline="-25000" dirty="0"/>
              <a:t>3</a:t>
            </a:r>
            <a:r>
              <a:rPr lang="en-CA" altLang="ja-JP" dirty="0"/>
              <a:t>(x,y) behaves like the bilinear interpolating function g(x,y) that was defined by (2) in the previous section. Thus if (x,y) belongs to the cell C</a:t>
            </a:r>
            <a:r>
              <a:rPr lang="en-CA" altLang="ja-JP" baseline="-25000" dirty="0"/>
              <a:t>ij</a:t>
            </a:r>
            <a:r>
              <a:rPr lang="en-CA" altLang="ja-JP" dirty="0"/>
              <a:t> where i and j are equal to 1, 2 or 3, then g</a:t>
            </a:r>
            <a:r>
              <a:rPr lang="en-CA" altLang="ja-JP" baseline="-25000" dirty="0"/>
              <a:t>3</a:t>
            </a:r>
            <a:r>
              <a:rPr lang="en-CA" altLang="ja-JP" dirty="0"/>
              <a:t>(x,y) is bounded from below by the minimum of the 4 vertex point values </a:t>
            </a:r>
            <a:r>
              <a:rPr lang="en-CA" altLang="ja-JP" dirty="0">
                <a:sym typeface="Symbol" panose="05050102010706020507" pitchFamily="18" charset="2"/>
              </a:rPr>
              <a:t></a:t>
            </a:r>
            <a:r>
              <a:rPr lang="en-CA" altLang="ja-JP" baseline="-25000" dirty="0"/>
              <a:t>i</a:t>
            </a:r>
            <a:r>
              <a:rPr lang="en-CA" altLang="ja-JP" baseline="-25000" dirty="0">
                <a:sym typeface="Symbol" panose="05050102010706020507" pitchFamily="18" charset="2"/>
              </a:rPr>
              <a:t></a:t>
            </a:r>
            <a:r>
              <a:rPr lang="en-CA" altLang="ja-JP" baseline="-25000" dirty="0"/>
              <a:t>1,j</a:t>
            </a:r>
            <a:r>
              <a:rPr lang="en-CA" altLang="ja-JP" baseline="-25000" dirty="0">
                <a:sym typeface="Symbol" panose="05050102010706020507" pitchFamily="18" charset="2"/>
              </a:rPr>
              <a:t></a:t>
            </a:r>
            <a:r>
              <a:rPr lang="en-CA" altLang="ja-JP" baseline="-25000" dirty="0"/>
              <a:t>1</a:t>
            </a:r>
            <a:r>
              <a:rPr lang="en-CA" altLang="ja-JP" dirty="0"/>
              <a:t>, </a:t>
            </a:r>
            <a:r>
              <a:rPr lang="en-CA" altLang="ja-JP" dirty="0">
                <a:sym typeface="Symbol" panose="05050102010706020507" pitchFamily="18" charset="2"/>
              </a:rPr>
              <a:t></a:t>
            </a:r>
            <a:r>
              <a:rPr lang="en-CA" altLang="ja-JP" baseline="-25000" dirty="0"/>
              <a:t>i,j</a:t>
            </a:r>
            <a:r>
              <a:rPr lang="en-CA" altLang="ja-JP" baseline="-25000" dirty="0">
                <a:sym typeface="Symbol" panose="05050102010706020507" pitchFamily="18" charset="2"/>
              </a:rPr>
              <a:t></a:t>
            </a:r>
            <a:r>
              <a:rPr lang="en-CA" altLang="ja-JP" baseline="-25000" dirty="0"/>
              <a:t>1</a:t>
            </a:r>
            <a:r>
              <a:rPr lang="en-CA" altLang="ja-JP" dirty="0"/>
              <a:t>, </a:t>
            </a:r>
            <a:r>
              <a:rPr lang="en-CA" altLang="ja-JP" dirty="0">
                <a:sym typeface="Symbol" panose="05050102010706020507" pitchFamily="18" charset="2"/>
              </a:rPr>
              <a:t></a:t>
            </a:r>
            <a:r>
              <a:rPr lang="en-CA" altLang="ja-JP" baseline="-25000" dirty="0"/>
              <a:t>i</a:t>
            </a:r>
            <a:r>
              <a:rPr lang="en-CA" altLang="ja-JP" baseline="-25000" dirty="0">
                <a:sym typeface="Symbol" panose="05050102010706020507" pitchFamily="18" charset="2"/>
              </a:rPr>
              <a:t></a:t>
            </a:r>
            <a:r>
              <a:rPr lang="en-CA" altLang="ja-JP" baseline="-25000" dirty="0"/>
              <a:t>1,j</a:t>
            </a:r>
            <a:r>
              <a:rPr lang="en-CA" altLang="ja-JP" dirty="0"/>
              <a:t>, </a:t>
            </a:r>
            <a:r>
              <a:rPr lang="en-CA" altLang="ja-JP" dirty="0">
                <a:sym typeface="Symbol" panose="05050102010706020507" pitchFamily="18" charset="2"/>
              </a:rPr>
              <a:t></a:t>
            </a:r>
            <a:r>
              <a:rPr lang="en-CA" altLang="ja-JP" baseline="-25000" dirty="0"/>
              <a:t>i,j</a:t>
            </a:r>
            <a:r>
              <a:rPr lang="en-CA" altLang="ja-JP" dirty="0"/>
              <a:t> and bounded from above by the maximum of the 4 vertex point values </a:t>
            </a:r>
            <a:r>
              <a:rPr lang="en-CA" altLang="ja-JP" dirty="0">
                <a:sym typeface="Symbol" panose="05050102010706020507" pitchFamily="18" charset="2"/>
              </a:rPr>
              <a:t></a:t>
            </a:r>
            <a:r>
              <a:rPr lang="en-CA" altLang="ja-JP" baseline="-25000" dirty="0"/>
              <a:t>i</a:t>
            </a:r>
            <a:r>
              <a:rPr lang="en-CA" altLang="ja-JP" baseline="-25000" dirty="0">
                <a:sym typeface="Symbol" panose="05050102010706020507" pitchFamily="18" charset="2"/>
              </a:rPr>
              <a:t></a:t>
            </a:r>
            <a:r>
              <a:rPr lang="en-CA" altLang="ja-JP" baseline="-25000" dirty="0"/>
              <a:t>1,j</a:t>
            </a:r>
            <a:r>
              <a:rPr lang="en-CA" altLang="ja-JP" baseline="-25000" dirty="0">
                <a:sym typeface="Symbol" panose="05050102010706020507" pitchFamily="18" charset="2"/>
              </a:rPr>
              <a:t></a:t>
            </a:r>
            <a:r>
              <a:rPr lang="en-CA" altLang="ja-JP" baseline="-25000" dirty="0"/>
              <a:t>1</a:t>
            </a:r>
            <a:r>
              <a:rPr lang="en-CA" altLang="ja-JP" dirty="0"/>
              <a:t>, </a:t>
            </a:r>
            <a:r>
              <a:rPr lang="en-CA" altLang="ja-JP" dirty="0">
                <a:sym typeface="Symbol" panose="05050102010706020507" pitchFamily="18" charset="2"/>
              </a:rPr>
              <a:t></a:t>
            </a:r>
            <a:r>
              <a:rPr lang="en-CA" altLang="ja-JP" baseline="-25000" dirty="0"/>
              <a:t>i,j</a:t>
            </a:r>
            <a:r>
              <a:rPr lang="en-CA" altLang="ja-JP" baseline="-25000" dirty="0">
                <a:sym typeface="Symbol" panose="05050102010706020507" pitchFamily="18" charset="2"/>
              </a:rPr>
              <a:t></a:t>
            </a:r>
            <a:r>
              <a:rPr lang="en-CA" altLang="ja-JP" baseline="-25000" dirty="0"/>
              <a:t>1</a:t>
            </a:r>
            <a:r>
              <a:rPr lang="en-CA" altLang="ja-JP" dirty="0"/>
              <a:t>, </a:t>
            </a:r>
            <a:r>
              <a:rPr lang="en-CA" altLang="ja-JP" dirty="0">
                <a:sym typeface="Symbol" panose="05050102010706020507" pitchFamily="18" charset="2"/>
              </a:rPr>
              <a:t></a:t>
            </a:r>
            <a:r>
              <a:rPr lang="en-CA" altLang="ja-JP" baseline="-25000" dirty="0"/>
              <a:t>i</a:t>
            </a:r>
            <a:r>
              <a:rPr lang="en-CA" altLang="ja-JP" baseline="-25000" dirty="0">
                <a:sym typeface="Symbol" panose="05050102010706020507" pitchFamily="18" charset="2"/>
              </a:rPr>
              <a:t></a:t>
            </a:r>
            <a:r>
              <a:rPr lang="en-CA" altLang="ja-JP" baseline="-25000" dirty="0"/>
              <a:t>1,j</a:t>
            </a:r>
            <a:r>
              <a:rPr lang="en-CA" altLang="ja-JP" dirty="0"/>
              <a:t>, </a:t>
            </a:r>
            <a:r>
              <a:rPr lang="en-CA" altLang="ja-JP" dirty="0">
                <a:sym typeface="Symbol" panose="05050102010706020507" pitchFamily="18" charset="2"/>
              </a:rPr>
              <a:t></a:t>
            </a:r>
            <a:r>
              <a:rPr lang="en-CA" altLang="ja-JP" baseline="-25000" dirty="0"/>
              <a:t>i,j</a:t>
            </a:r>
            <a:r>
              <a:rPr lang="en-CA" altLang="ja-JP" dirty="0"/>
              <a:t>. </a:t>
            </a:r>
          </a:p>
          <a:p>
            <a:pPr algn="just"/>
            <a:endParaRPr lang="en-CA" altLang="ja-JP" dirty="0">
              <a:solidFill>
                <a:schemeClr val="accent6"/>
              </a:solidFill>
            </a:endParaRPr>
          </a:p>
          <a:p>
            <a:pPr algn="just"/>
            <a:r>
              <a:rPr lang="en-CA" altLang="ja-JP" b="1" dirty="0">
                <a:solidFill>
                  <a:schemeClr val="accent6"/>
                </a:solidFill>
              </a:rPr>
              <a:t>Following Poirier (1976; 11-12) and Colwell (1998), we can move from the interpolation model defined by (9) to an econometric estimation model.</a:t>
            </a:r>
            <a:endParaRPr lang="ja-JP" altLang="ja-JP" b="1" dirty="0">
              <a:solidFill>
                <a:schemeClr val="accent6"/>
              </a:solidFill>
            </a:endParaRPr>
          </a:p>
          <a:p>
            <a:endParaRPr kumimoji="1" lang="ja-JP" altLang="en-US" dirty="0"/>
          </a:p>
        </p:txBody>
      </p:sp>
      <p:sp>
        <p:nvSpPr>
          <p:cNvPr id="4" name="スライド番号プレースホルダー 3">
            <a:extLst>
              <a:ext uri="{FF2B5EF4-FFF2-40B4-BE49-F238E27FC236}">
                <a16:creationId xmlns:a16="http://schemas.microsoft.com/office/drawing/2014/main" id="{C8A98EEB-C67B-4A68-88ED-B73FADEE9240}"/>
              </a:ext>
            </a:extLst>
          </p:cNvPr>
          <p:cNvSpPr>
            <a:spLocks noGrp="1"/>
          </p:cNvSpPr>
          <p:nvPr>
            <p:ph type="sldNum" sz="quarter" idx="11"/>
          </p:nvPr>
        </p:nvSpPr>
        <p:spPr/>
        <p:txBody>
          <a:bodyPr/>
          <a:lstStyle/>
          <a:p>
            <a:pPr>
              <a:defRPr/>
            </a:pPr>
            <a:fld id="{DB05CE72-4149-4858-8879-D677CB49550F}" type="slidenum">
              <a:rPr lang="en-US" altLang="ja-JP" smtClean="0"/>
              <a:pPr>
                <a:defRPr/>
              </a:pPr>
              <a:t>12</a:t>
            </a:fld>
            <a:endParaRPr lang="en-US" altLang="ja-JP" dirty="0"/>
          </a:p>
        </p:txBody>
      </p:sp>
    </p:spTree>
    <p:extLst>
      <p:ext uri="{BB962C8B-B14F-4D97-AF65-F5344CB8AC3E}">
        <p14:creationId xmlns:p14="http://schemas.microsoft.com/office/powerpoint/2010/main" val="1337299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984CCDE-4D12-4FA1-9247-97F84E475628}"/>
              </a:ext>
            </a:extLst>
          </p:cNvPr>
          <p:cNvSpPr>
            <a:spLocks noGrp="1"/>
          </p:cNvSpPr>
          <p:nvPr>
            <p:ph idx="1"/>
          </p:nvPr>
        </p:nvSpPr>
        <p:spPr>
          <a:xfrm>
            <a:off x="533400" y="476672"/>
            <a:ext cx="8153400" cy="5847928"/>
          </a:xfrm>
        </p:spPr>
        <p:txBody>
          <a:bodyPr/>
          <a:lstStyle/>
          <a:p>
            <a:pPr algn="just"/>
            <a:r>
              <a:rPr lang="en-CA" altLang="ja-JP" dirty="0"/>
              <a:t>Thus suppose that we can observe x and y for N observations, say (x</a:t>
            </a:r>
            <a:r>
              <a:rPr lang="en-CA" altLang="ja-JP" baseline="-25000" dirty="0"/>
              <a:t>n</a:t>
            </a:r>
            <a:r>
              <a:rPr lang="en-CA" altLang="ja-JP" dirty="0"/>
              <a:t>,y</a:t>
            </a:r>
            <a:r>
              <a:rPr lang="en-CA" altLang="ja-JP" baseline="-25000" dirty="0"/>
              <a:t>n</a:t>
            </a:r>
            <a:r>
              <a:rPr lang="en-CA" altLang="ja-JP" dirty="0"/>
              <a:t>) for n = 1,...,N. Suppose also that we can observe f(x</a:t>
            </a:r>
            <a:r>
              <a:rPr lang="en-CA" altLang="ja-JP" baseline="-25000" dirty="0"/>
              <a:t>n</a:t>
            </a:r>
            <a:r>
              <a:rPr lang="en-CA" altLang="ja-JP" dirty="0"/>
              <a:t>,y</a:t>
            </a:r>
            <a:r>
              <a:rPr lang="en-CA" altLang="ja-JP" baseline="-25000" dirty="0"/>
              <a:t>n</a:t>
            </a:r>
            <a:r>
              <a:rPr lang="en-CA" altLang="ja-JP" dirty="0"/>
              <a:t>) for n = 1,...,N. Finally, suppose that we can approximate the function f(x,y) by g</a:t>
            </a:r>
            <a:r>
              <a:rPr lang="en-CA" altLang="ja-JP" baseline="-25000" dirty="0"/>
              <a:t>3</a:t>
            </a:r>
            <a:r>
              <a:rPr lang="en-CA" altLang="ja-JP" dirty="0"/>
              <a:t>(x,y) over S</a:t>
            </a:r>
            <a:r>
              <a:rPr lang="en-CA" altLang="ja-JP" baseline="-25000" dirty="0"/>
              <a:t>3</a:t>
            </a:r>
            <a:r>
              <a:rPr lang="en-CA" altLang="ja-JP" dirty="0"/>
              <a:t>. </a:t>
            </a:r>
          </a:p>
          <a:p>
            <a:pPr algn="just"/>
            <a:r>
              <a:rPr lang="en-CA" altLang="ja-JP" dirty="0"/>
              <a:t>Let </a:t>
            </a:r>
            <a:r>
              <a:rPr lang="en-CA" altLang="ja-JP" b="1" dirty="0">
                <a:solidFill>
                  <a:srgbClr val="FF0000"/>
                </a:solidFill>
                <a:sym typeface="Symbol" panose="05050102010706020507" pitchFamily="18" charset="2"/>
              </a:rPr>
              <a:t></a:t>
            </a:r>
            <a:r>
              <a:rPr lang="en-CA" altLang="ja-JP" b="1" dirty="0">
                <a:solidFill>
                  <a:srgbClr val="FF0000"/>
                </a:solidFill>
              </a:rPr>
              <a:t> </a:t>
            </a:r>
            <a:r>
              <a:rPr lang="en-CA" altLang="ja-JP" b="1" dirty="0">
                <a:solidFill>
                  <a:srgbClr val="FF0000"/>
                </a:solidFill>
                <a:sym typeface="Symbol" panose="05050102010706020507" pitchFamily="18" charset="2"/>
              </a:rPr>
              <a:t></a:t>
            </a:r>
            <a:r>
              <a:rPr lang="en-CA" altLang="ja-JP" b="1" dirty="0">
                <a:solidFill>
                  <a:srgbClr val="FF0000"/>
                </a:solidFill>
              </a:rPr>
              <a:t> [</a:t>
            </a:r>
            <a:r>
              <a:rPr lang="en-CA" altLang="ja-JP" b="1" dirty="0">
                <a:solidFill>
                  <a:srgbClr val="FF0000"/>
                </a:solidFill>
                <a:sym typeface="Symbol" panose="05050102010706020507" pitchFamily="18" charset="2"/>
              </a:rPr>
              <a:t></a:t>
            </a:r>
            <a:r>
              <a:rPr lang="en-CA" altLang="ja-JP" b="1" baseline="-25000" dirty="0">
                <a:solidFill>
                  <a:srgbClr val="FF0000"/>
                </a:solidFill>
              </a:rPr>
              <a:t>00</a:t>
            </a:r>
            <a:r>
              <a:rPr lang="en-CA" altLang="ja-JP" b="1" dirty="0">
                <a:solidFill>
                  <a:srgbClr val="FF0000"/>
                </a:solidFill>
              </a:rPr>
              <a:t>, </a:t>
            </a:r>
            <a:r>
              <a:rPr lang="en-CA" altLang="ja-JP" b="1" dirty="0">
                <a:solidFill>
                  <a:srgbClr val="FF0000"/>
                </a:solidFill>
                <a:sym typeface="Symbol" panose="05050102010706020507" pitchFamily="18" charset="2"/>
              </a:rPr>
              <a:t></a:t>
            </a:r>
            <a:r>
              <a:rPr lang="en-CA" altLang="ja-JP" b="1" baseline="-25000" dirty="0">
                <a:solidFill>
                  <a:srgbClr val="FF0000"/>
                </a:solidFill>
              </a:rPr>
              <a:t>10</a:t>
            </a:r>
            <a:r>
              <a:rPr lang="en-CA" altLang="ja-JP" b="1" dirty="0">
                <a:solidFill>
                  <a:srgbClr val="FF0000"/>
                </a:solidFill>
              </a:rPr>
              <a:t>,...,</a:t>
            </a:r>
            <a:r>
              <a:rPr lang="en-CA" altLang="ja-JP" b="1" dirty="0">
                <a:solidFill>
                  <a:srgbClr val="FF0000"/>
                </a:solidFill>
                <a:sym typeface="Symbol" panose="05050102010706020507" pitchFamily="18" charset="2"/>
              </a:rPr>
              <a:t></a:t>
            </a:r>
            <a:r>
              <a:rPr lang="en-CA" altLang="ja-JP" b="1" baseline="-25000" dirty="0">
                <a:solidFill>
                  <a:srgbClr val="FF0000"/>
                </a:solidFill>
              </a:rPr>
              <a:t>33</a:t>
            </a:r>
            <a:r>
              <a:rPr lang="en-CA" altLang="ja-JP" b="1" dirty="0">
                <a:solidFill>
                  <a:srgbClr val="FF0000"/>
                </a:solidFill>
              </a:rPr>
              <a:t>] </a:t>
            </a:r>
            <a:r>
              <a:rPr lang="en-CA" altLang="ja-JP" dirty="0">
                <a:solidFill>
                  <a:srgbClr val="FF0000"/>
                </a:solidFill>
              </a:rPr>
              <a:t>be the vector of the 16 </a:t>
            </a:r>
            <a:r>
              <a:rPr lang="en-CA" altLang="ja-JP" b="1" dirty="0">
                <a:solidFill>
                  <a:srgbClr val="FF0000"/>
                </a:solidFill>
                <a:sym typeface="Symbol" panose="05050102010706020507" pitchFamily="18" charset="2"/>
              </a:rPr>
              <a:t></a:t>
            </a:r>
            <a:r>
              <a:rPr lang="en-CA" altLang="ja-JP" b="1" baseline="-25000" dirty="0">
                <a:solidFill>
                  <a:srgbClr val="FF0000"/>
                </a:solidFill>
              </a:rPr>
              <a:t>ij</a:t>
            </a:r>
            <a:r>
              <a:rPr lang="en-CA" altLang="ja-JP" b="1" dirty="0">
                <a:solidFill>
                  <a:srgbClr val="FF0000"/>
                </a:solidFill>
              </a:rPr>
              <a:t> </a:t>
            </a:r>
            <a:r>
              <a:rPr lang="en-CA" altLang="ja-JP" dirty="0"/>
              <a:t>which appear in (9) and </a:t>
            </a:r>
            <a:r>
              <a:rPr lang="en-CA" altLang="ja-JP" dirty="0">
                <a:solidFill>
                  <a:srgbClr val="FF0000"/>
                </a:solidFill>
              </a:rPr>
              <a:t>rewrite g</a:t>
            </a:r>
            <a:r>
              <a:rPr lang="en-CA" altLang="ja-JP" baseline="-25000" dirty="0">
                <a:solidFill>
                  <a:srgbClr val="FF0000"/>
                </a:solidFill>
              </a:rPr>
              <a:t>3</a:t>
            </a:r>
            <a:r>
              <a:rPr lang="en-CA" altLang="ja-JP" dirty="0">
                <a:solidFill>
                  <a:srgbClr val="FF0000"/>
                </a:solidFill>
              </a:rPr>
              <a:t>(x,y) as g</a:t>
            </a:r>
            <a:r>
              <a:rPr lang="en-CA" altLang="ja-JP" baseline="-25000" dirty="0">
                <a:solidFill>
                  <a:srgbClr val="FF0000"/>
                </a:solidFill>
              </a:rPr>
              <a:t>3</a:t>
            </a:r>
            <a:r>
              <a:rPr lang="en-CA" altLang="ja-JP" dirty="0">
                <a:solidFill>
                  <a:srgbClr val="FF0000"/>
                </a:solidFill>
              </a:rPr>
              <a:t>(x,y,</a:t>
            </a:r>
            <a:r>
              <a:rPr lang="en-CA" altLang="ja-JP" b="1" dirty="0">
                <a:solidFill>
                  <a:srgbClr val="FF0000"/>
                </a:solidFill>
                <a:sym typeface="Symbol" panose="05050102010706020507" pitchFamily="18" charset="2"/>
              </a:rPr>
              <a:t></a:t>
            </a:r>
            <a:r>
              <a:rPr lang="en-CA" altLang="ja-JP" dirty="0">
                <a:solidFill>
                  <a:srgbClr val="FF0000"/>
                </a:solidFill>
              </a:rPr>
              <a:t>). Now view </a:t>
            </a:r>
            <a:r>
              <a:rPr lang="en-CA" altLang="ja-JP" b="1" dirty="0">
                <a:solidFill>
                  <a:srgbClr val="FF0000"/>
                </a:solidFill>
                <a:sym typeface="Symbol" panose="05050102010706020507" pitchFamily="18" charset="2"/>
              </a:rPr>
              <a:t></a:t>
            </a:r>
            <a:r>
              <a:rPr lang="en-CA" altLang="ja-JP" dirty="0">
                <a:solidFill>
                  <a:srgbClr val="FF0000"/>
                </a:solidFill>
              </a:rPr>
              <a:t> as a vector of parameters which appear in the following linear regression model</a:t>
            </a:r>
            <a:r>
              <a:rPr lang="en-CA" altLang="ja-JP" dirty="0"/>
              <a:t>:</a:t>
            </a:r>
            <a:endParaRPr lang="ja-JP" altLang="ja-JP" dirty="0"/>
          </a:p>
          <a:p>
            <a:pPr marL="0" indent="0">
              <a:buNone/>
            </a:pPr>
            <a:endParaRPr lang="ja-JP" altLang="ja-JP" dirty="0"/>
          </a:p>
          <a:p>
            <a:pPr marL="0" indent="0">
              <a:buNone/>
            </a:pPr>
            <a:r>
              <a:rPr lang="en-CA" altLang="ja-JP" b="1" dirty="0"/>
              <a:t>(11) </a:t>
            </a:r>
            <a:r>
              <a:rPr lang="en-CA" altLang="ja-JP" b="1" dirty="0">
                <a:solidFill>
                  <a:srgbClr val="FF0000"/>
                </a:solidFill>
              </a:rPr>
              <a:t>z</a:t>
            </a:r>
            <a:r>
              <a:rPr lang="en-CA" altLang="ja-JP" b="1" baseline="-25000" dirty="0">
                <a:solidFill>
                  <a:srgbClr val="FF0000"/>
                </a:solidFill>
              </a:rPr>
              <a:t>n</a:t>
            </a:r>
            <a:r>
              <a:rPr lang="en-CA" altLang="ja-JP" b="1" dirty="0">
                <a:solidFill>
                  <a:srgbClr val="FF0000"/>
                </a:solidFill>
              </a:rPr>
              <a:t> = g</a:t>
            </a:r>
            <a:r>
              <a:rPr lang="en-CA" altLang="ja-JP" b="1" baseline="-25000" dirty="0">
                <a:solidFill>
                  <a:srgbClr val="FF0000"/>
                </a:solidFill>
              </a:rPr>
              <a:t>3</a:t>
            </a:r>
            <a:r>
              <a:rPr lang="en-CA" altLang="ja-JP" b="1" dirty="0">
                <a:solidFill>
                  <a:srgbClr val="FF0000"/>
                </a:solidFill>
              </a:rPr>
              <a:t>(x</a:t>
            </a:r>
            <a:r>
              <a:rPr lang="en-CA" altLang="ja-JP" b="1" baseline="-25000" dirty="0">
                <a:solidFill>
                  <a:srgbClr val="FF0000"/>
                </a:solidFill>
              </a:rPr>
              <a:t>n</a:t>
            </a:r>
            <a:r>
              <a:rPr lang="en-CA" altLang="ja-JP" b="1" dirty="0">
                <a:solidFill>
                  <a:srgbClr val="FF0000"/>
                </a:solidFill>
              </a:rPr>
              <a:t>,y</a:t>
            </a:r>
            <a:r>
              <a:rPr lang="en-CA" altLang="ja-JP" b="1" baseline="-25000" dirty="0">
                <a:solidFill>
                  <a:srgbClr val="FF0000"/>
                </a:solidFill>
              </a:rPr>
              <a:t>n</a:t>
            </a:r>
            <a:r>
              <a:rPr lang="en-CA" altLang="ja-JP" b="1" dirty="0">
                <a:solidFill>
                  <a:srgbClr val="FF0000"/>
                </a:solidFill>
              </a:rPr>
              <a:t>,</a:t>
            </a:r>
            <a:r>
              <a:rPr lang="en-CA" altLang="ja-JP" b="1" dirty="0">
                <a:solidFill>
                  <a:srgbClr val="FF0000"/>
                </a:solidFill>
                <a:sym typeface="Symbol" panose="05050102010706020507" pitchFamily="18" charset="2"/>
              </a:rPr>
              <a:t></a:t>
            </a:r>
            <a:r>
              <a:rPr lang="en-CA" altLang="ja-JP" b="1" dirty="0">
                <a:solidFill>
                  <a:srgbClr val="FF0000"/>
                </a:solidFill>
              </a:rPr>
              <a:t>) + </a:t>
            </a:r>
            <a:r>
              <a:rPr lang="en-CA" altLang="ja-JP" b="1" dirty="0">
                <a:solidFill>
                  <a:srgbClr val="FF0000"/>
                </a:solidFill>
                <a:sym typeface="Symbol" panose="05050102010706020507" pitchFamily="18" charset="2"/>
              </a:rPr>
              <a:t></a:t>
            </a:r>
            <a:r>
              <a:rPr lang="en-CA" altLang="ja-JP" b="1" baseline="-25000" dirty="0">
                <a:solidFill>
                  <a:srgbClr val="FF0000"/>
                </a:solidFill>
              </a:rPr>
              <a:t>n</a:t>
            </a:r>
            <a:r>
              <a:rPr lang="en-CA" altLang="ja-JP" b="1" dirty="0">
                <a:solidFill>
                  <a:srgbClr val="FF0000"/>
                </a:solidFill>
              </a:rPr>
              <a:t> ;      n = 1,...,N. </a:t>
            </a:r>
            <a:endParaRPr lang="ja-JP" altLang="ja-JP" b="1" dirty="0">
              <a:solidFill>
                <a:srgbClr val="FF0000"/>
              </a:solidFill>
            </a:endParaRPr>
          </a:p>
          <a:p>
            <a:endParaRPr kumimoji="1" lang="ja-JP" altLang="en-US" dirty="0"/>
          </a:p>
        </p:txBody>
      </p:sp>
      <p:sp>
        <p:nvSpPr>
          <p:cNvPr id="4" name="スライド番号プレースホルダー 3">
            <a:extLst>
              <a:ext uri="{FF2B5EF4-FFF2-40B4-BE49-F238E27FC236}">
                <a16:creationId xmlns:a16="http://schemas.microsoft.com/office/drawing/2014/main" id="{7AE692BC-9CE8-4DB2-A9C9-23296ACB8174}"/>
              </a:ext>
            </a:extLst>
          </p:cNvPr>
          <p:cNvSpPr>
            <a:spLocks noGrp="1"/>
          </p:cNvSpPr>
          <p:nvPr>
            <p:ph type="sldNum" sz="quarter" idx="11"/>
          </p:nvPr>
        </p:nvSpPr>
        <p:spPr/>
        <p:txBody>
          <a:bodyPr/>
          <a:lstStyle/>
          <a:p>
            <a:pPr>
              <a:defRPr/>
            </a:pPr>
            <a:fld id="{DB05CE72-4149-4858-8879-D677CB49550F}" type="slidenum">
              <a:rPr lang="en-US" altLang="ja-JP" smtClean="0"/>
              <a:pPr>
                <a:defRPr/>
              </a:pPr>
              <a:t>13</a:t>
            </a:fld>
            <a:endParaRPr lang="en-US" altLang="ja-JP" dirty="0"/>
          </a:p>
        </p:txBody>
      </p:sp>
    </p:spTree>
    <p:extLst>
      <p:ext uri="{BB962C8B-B14F-4D97-AF65-F5344CB8AC3E}">
        <p14:creationId xmlns:p14="http://schemas.microsoft.com/office/powerpoint/2010/main" val="712648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799AD8C-2462-4C10-A765-FE51CC4EBE4F}"/>
              </a:ext>
            </a:extLst>
          </p:cNvPr>
          <p:cNvSpPr>
            <a:spLocks noGrp="1"/>
          </p:cNvSpPr>
          <p:nvPr>
            <p:ph idx="1"/>
          </p:nvPr>
        </p:nvSpPr>
        <p:spPr>
          <a:xfrm>
            <a:off x="533400" y="1052736"/>
            <a:ext cx="8153400" cy="5271864"/>
          </a:xfrm>
        </p:spPr>
        <p:txBody>
          <a:bodyPr/>
          <a:lstStyle/>
          <a:p>
            <a:pPr algn="just"/>
            <a:r>
              <a:rPr lang="en-CA" altLang="ja-JP" dirty="0">
                <a:solidFill>
                  <a:schemeClr val="accent6"/>
                </a:solidFill>
              </a:rPr>
              <a:t>If we are willing to assume that the approximation errors </a:t>
            </a:r>
            <a:r>
              <a:rPr lang="en-CA" altLang="ja-JP" dirty="0">
                <a:solidFill>
                  <a:schemeClr val="accent6"/>
                </a:solidFill>
                <a:sym typeface="Symbol" panose="05050102010706020507" pitchFamily="18" charset="2"/>
              </a:rPr>
              <a:t></a:t>
            </a:r>
            <a:r>
              <a:rPr lang="en-CA" altLang="ja-JP" baseline="-25000" dirty="0">
                <a:solidFill>
                  <a:schemeClr val="accent6"/>
                </a:solidFill>
              </a:rPr>
              <a:t>n</a:t>
            </a:r>
            <a:r>
              <a:rPr lang="en-CA" altLang="ja-JP" dirty="0">
                <a:solidFill>
                  <a:schemeClr val="accent6"/>
                </a:solidFill>
              </a:rPr>
              <a:t> are independently distributed with 0 means and constant variances, the unknown parameters </a:t>
            </a:r>
            <a:r>
              <a:rPr lang="en-CA" altLang="ja-JP" dirty="0">
                <a:solidFill>
                  <a:schemeClr val="accent6"/>
                </a:solidFill>
                <a:sym typeface="Symbol" panose="05050102010706020507" pitchFamily="18" charset="2"/>
              </a:rPr>
              <a:t></a:t>
            </a:r>
            <a:r>
              <a:rPr lang="en-CA" altLang="ja-JP" baseline="-25000" dirty="0">
                <a:solidFill>
                  <a:schemeClr val="accent6"/>
                </a:solidFill>
              </a:rPr>
              <a:t>ij</a:t>
            </a:r>
            <a:r>
              <a:rPr lang="en-CA" altLang="ja-JP" dirty="0">
                <a:solidFill>
                  <a:schemeClr val="accent6"/>
                </a:solidFill>
              </a:rPr>
              <a:t> in (11) (which are the heights of the “true” function f(x,y) at the vertices in the grid) can be estimated by a least squares regression. </a:t>
            </a:r>
          </a:p>
          <a:p>
            <a:pPr algn="just"/>
            <a:r>
              <a:rPr lang="en-CA" altLang="ja-JP" dirty="0">
                <a:solidFill>
                  <a:schemeClr val="accent6"/>
                </a:solidFill>
              </a:rPr>
              <a:t>It can be seen that this method for fitting a two dimensional surface over a bounded set is essentially a nonparametric method. </a:t>
            </a:r>
          </a:p>
          <a:p>
            <a:pPr algn="just"/>
            <a:r>
              <a:rPr lang="en-CA" altLang="ja-JP" dirty="0">
                <a:solidFill>
                  <a:schemeClr val="accent6"/>
                </a:solidFill>
              </a:rPr>
              <a:t>If the number of observations N is sufficiently large and the observations are more or less uniformly distributed over the grid, then we can make the grid finer and finer and obtain ever closer approximations to the true underlying function if it is continuous.</a:t>
            </a:r>
            <a:endParaRPr kumimoji="1" lang="ja-JP" altLang="en-US" dirty="0">
              <a:solidFill>
                <a:schemeClr val="accent6"/>
              </a:solidFill>
            </a:endParaRPr>
          </a:p>
        </p:txBody>
      </p:sp>
      <p:sp>
        <p:nvSpPr>
          <p:cNvPr id="4" name="スライド番号プレースホルダー 3">
            <a:extLst>
              <a:ext uri="{FF2B5EF4-FFF2-40B4-BE49-F238E27FC236}">
                <a16:creationId xmlns:a16="http://schemas.microsoft.com/office/drawing/2014/main" id="{4629FCE3-C716-4246-A6B2-81C8260E6B31}"/>
              </a:ext>
            </a:extLst>
          </p:cNvPr>
          <p:cNvSpPr>
            <a:spLocks noGrp="1"/>
          </p:cNvSpPr>
          <p:nvPr>
            <p:ph type="sldNum" sz="quarter" idx="11"/>
          </p:nvPr>
        </p:nvSpPr>
        <p:spPr/>
        <p:txBody>
          <a:bodyPr/>
          <a:lstStyle/>
          <a:p>
            <a:pPr>
              <a:defRPr/>
            </a:pPr>
            <a:fld id="{DB05CE72-4149-4858-8879-D677CB49550F}" type="slidenum">
              <a:rPr lang="en-US" altLang="ja-JP" smtClean="0"/>
              <a:pPr>
                <a:defRPr/>
              </a:pPr>
              <a:t>14</a:t>
            </a:fld>
            <a:endParaRPr lang="en-US" altLang="ja-JP" dirty="0"/>
          </a:p>
        </p:txBody>
      </p:sp>
    </p:spTree>
    <p:extLst>
      <p:ext uri="{BB962C8B-B14F-4D97-AF65-F5344CB8AC3E}">
        <p14:creationId xmlns:p14="http://schemas.microsoft.com/office/powerpoint/2010/main" val="98203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59160"/>
          </a:xfrm>
        </p:spPr>
        <p:txBody>
          <a:bodyPr/>
          <a:lstStyle/>
          <a:p>
            <a:r>
              <a:rPr lang="en-US" altLang="ja-JP" sz="2400" b="1" dirty="0"/>
              <a:t>4. Colwell’s Nonparametric Method versus Penalized Least Squares </a:t>
            </a:r>
            <a:r>
              <a:rPr lang="en-US" altLang="ja-JP" sz="2400" dirty="0"/>
              <a:t>(the method used by Hill and Scholz).</a:t>
            </a:r>
            <a:endParaRPr kumimoji="1" lang="ja-JP" altLang="en-US" sz="2400" b="1" dirty="0"/>
          </a:p>
        </p:txBody>
      </p:sp>
      <p:sp>
        <p:nvSpPr>
          <p:cNvPr id="3" name="コンテンツ プレースホルダー 2"/>
          <p:cNvSpPr>
            <a:spLocks noGrp="1"/>
          </p:cNvSpPr>
          <p:nvPr>
            <p:ph idx="1"/>
          </p:nvPr>
        </p:nvSpPr>
        <p:spPr>
          <a:xfrm>
            <a:off x="539552" y="1484784"/>
            <a:ext cx="8153400" cy="5105400"/>
          </a:xfrm>
        </p:spPr>
        <p:txBody>
          <a:bodyPr/>
          <a:lstStyle/>
          <a:p>
            <a:pPr algn="just"/>
            <a:r>
              <a:rPr lang="en-CA" altLang="ja-JP" dirty="0"/>
              <a:t>Using the notation surrounding (11) above, a simplified version of this approach works as follows: find a function g(x,y) which is a solution to the following </a:t>
            </a:r>
            <a:r>
              <a:rPr lang="en-CA" altLang="ja-JP" b="1" i="1" dirty="0">
                <a:solidFill>
                  <a:srgbClr val="FF0000"/>
                </a:solidFill>
              </a:rPr>
              <a:t>penalized least squares minimization problem</a:t>
            </a:r>
            <a:r>
              <a:rPr lang="en-CA" altLang="ja-JP" dirty="0"/>
              <a:t>:</a:t>
            </a:r>
            <a:endParaRPr lang="ja-JP" altLang="ja-JP" dirty="0"/>
          </a:p>
          <a:p>
            <a:pPr marL="0" indent="0" algn="just">
              <a:buNone/>
            </a:pPr>
            <a:r>
              <a:rPr lang="en-CA" altLang="ja-JP" b="1" dirty="0"/>
              <a:t>(13) min </a:t>
            </a:r>
            <a:r>
              <a:rPr lang="en-CA" altLang="ja-JP" b="1" baseline="-25000" dirty="0"/>
              <a:t>g</a:t>
            </a:r>
            <a:r>
              <a:rPr lang="en-CA" altLang="ja-JP" b="1" dirty="0"/>
              <a:t> </a:t>
            </a:r>
            <a:r>
              <a:rPr lang="en-CA" altLang="ja-JP" b="1" dirty="0">
                <a:sym typeface="Symbol" panose="05050102010706020507" pitchFamily="18" charset="2"/>
              </a:rPr>
              <a:t></a:t>
            </a:r>
            <a:r>
              <a:rPr lang="en-CA" altLang="ja-JP" b="1" baseline="-25000" dirty="0"/>
              <a:t>n=1</a:t>
            </a:r>
            <a:r>
              <a:rPr lang="en-CA" altLang="ja-JP" b="1" baseline="30000" dirty="0"/>
              <a:t>N</a:t>
            </a:r>
            <a:r>
              <a:rPr lang="en-CA" altLang="ja-JP" b="1" dirty="0"/>
              <a:t> [z</a:t>
            </a:r>
            <a:r>
              <a:rPr lang="en-CA" altLang="ja-JP" b="1" baseline="-25000" dirty="0"/>
              <a:t>n</a:t>
            </a:r>
            <a:r>
              <a:rPr lang="en-CA" altLang="ja-JP" b="1" dirty="0"/>
              <a:t> </a:t>
            </a:r>
            <a:r>
              <a:rPr lang="en-CA" altLang="ja-JP" b="1" dirty="0">
                <a:sym typeface="Symbol" panose="05050102010706020507" pitchFamily="18" charset="2"/>
              </a:rPr>
              <a:t></a:t>
            </a:r>
            <a:r>
              <a:rPr lang="en-CA" altLang="ja-JP" b="1" dirty="0"/>
              <a:t> g(x</a:t>
            </a:r>
            <a:r>
              <a:rPr lang="en-CA" altLang="ja-JP" b="1" baseline="-25000" dirty="0"/>
              <a:t>n</a:t>
            </a:r>
            <a:r>
              <a:rPr lang="en-CA" altLang="ja-JP" b="1" dirty="0"/>
              <a:t>,y</a:t>
            </a:r>
            <a:r>
              <a:rPr lang="en-CA" altLang="ja-JP" b="1" baseline="-25000" dirty="0"/>
              <a:t>n</a:t>
            </a:r>
            <a:r>
              <a:rPr lang="en-CA" altLang="ja-JP" b="1" dirty="0"/>
              <a:t>)]</a:t>
            </a:r>
            <a:r>
              <a:rPr lang="en-CA" altLang="ja-JP" b="1" baseline="30000" dirty="0"/>
              <a:t>2</a:t>
            </a:r>
            <a:r>
              <a:rPr lang="en-CA" altLang="ja-JP" b="1" dirty="0"/>
              <a:t> + </a:t>
            </a:r>
            <a:r>
              <a:rPr lang="en-CA" altLang="ja-JP" b="1" dirty="0">
                <a:sym typeface="Symbol" panose="05050102010706020507" pitchFamily="18" charset="2"/>
              </a:rPr>
              <a:t></a:t>
            </a:r>
            <a:r>
              <a:rPr lang="en-CA" altLang="ja-JP" b="1" dirty="0">
                <a:solidFill>
                  <a:srgbClr val="FF0000"/>
                </a:solidFill>
              </a:rPr>
              <a:t>J(g)</a:t>
            </a:r>
            <a:endParaRPr lang="ja-JP" altLang="en-US" b="1" dirty="0">
              <a:solidFill>
                <a:srgbClr val="FF0000"/>
              </a:solidFill>
            </a:endParaRPr>
          </a:p>
          <a:p>
            <a:pPr algn="just"/>
            <a:r>
              <a:rPr lang="en-CA" altLang="ja-JP" dirty="0"/>
              <a:t>where it is assumed that </a:t>
            </a:r>
            <a:r>
              <a:rPr lang="en-CA" altLang="ja-JP" dirty="0">
                <a:solidFill>
                  <a:srgbClr val="FF0000"/>
                </a:solidFill>
              </a:rPr>
              <a:t>g(x,y) is twice continuously differentiable and J(g) is some function of the second order partial derivatives of g evaluated at the N observed (x</a:t>
            </a:r>
            <a:r>
              <a:rPr lang="en-CA" altLang="ja-JP" baseline="-25000" dirty="0">
                <a:solidFill>
                  <a:srgbClr val="FF0000"/>
                </a:solidFill>
              </a:rPr>
              <a:t>n</a:t>
            </a:r>
            <a:r>
              <a:rPr lang="en-CA" altLang="ja-JP" dirty="0">
                <a:solidFill>
                  <a:srgbClr val="FF0000"/>
                </a:solidFill>
              </a:rPr>
              <a:t>,y</a:t>
            </a:r>
            <a:r>
              <a:rPr lang="en-CA" altLang="ja-JP" baseline="-25000" dirty="0">
                <a:solidFill>
                  <a:srgbClr val="FF0000"/>
                </a:solidFill>
              </a:rPr>
              <a:t>n</a:t>
            </a:r>
            <a:r>
              <a:rPr lang="en-CA" altLang="ja-JP" dirty="0">
                <a:solidFill>
                  <a:srgbClr val="FF0000"/>
                </a:solidFill>
              </a:rPr>
              <a:t>).</a:t>
            </a:r>
            <a:endParaRPr lang="ja-JP" altLang="en-US" dirty="0">
              <a:solidFill>
                <a:srgbClr val="FF0000"/>
              </a:solidFill>
            </a:endParaRPr>
          </a:p>
          <a:p>
            <a:r>
              <a:rPr kumimoji="1" lang="en-CA" altLang="ja-JP" dirty="0"/>
              <a:t>It is difficult to explain how the penalized least squares approach works in the two dimensional case. There are many problems with this method. In the paper, we go into some of the difficulties. </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DB05CE72-4149-4858-8879-D677CB49550F}" type="slidenum">
              <a:rPr lang="en-US" altLang="ja-JP" smtClean="0"/>
              <a:pPr>
                <a:defRPr/>
              </a:pPr>
              <a:t>15</a:t>
            </a:fld>
            <a:endParaRPr lang="en-US" altLang="ja-JP" dirty="0"/>
          </a:p>
        </p:txBody>
      </p:sp>
    </p:spTree>
    <p:extLst>
      <p:ext uri="{BB962C8B-B14F-4D97-AF65-F5344CB8AC3E}">
        <p14:creationId xmlns:p14="http://schemas.microsoft.com/office/powerpoint/2010/main" val="1835153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br>
              <a:rPr lang="en-US" altLang="ja-JP" dirty="0"/>
            </a:br>
            <a:r>
              <a:rPr lang="en-US" altLang="ja-JP" b="1" dirty="0"/>
              <a:t>5. The Tokyo Residential Property Sales Data</a:t>
            </a:r>
            <a:br>
              <a:rPr lang="en-US" altLang="ja-JP" dirty="0"/>
            </a:br>
            <a:endParaRPr kumimoji="1" lang="ja-JP" altLang="en-US" dirty="0"/>
          </a:p>
        </p:txBody>
      </p:sp>
      <p:sp>
        <p:nvSpPr>
          <p:cNvPr id="3" name="コンテンツ プレースホルダー 2"/>
          <p:cNvSpPr>
            <a:spLocks noGrp="1"/>
          </p:cNvSpPr>
          <p:nvPr>
            <p:ph idx="1"/>
          </p:nvPr>
        </p:nvSpPr>
        <p:spPr/>
        <p:txBody>
          <a:bodyPr/>
          <a:lstStyle/>
          <a:p>
            <a:r>
              <a:rPr lang="en-US" altLang="ja-JP" dirty="0"/>
              <a:t>There were a total of </a:t>
            </a:r>
            <a:r>
              <a:rPr lang="en-US" altLang="ja-JP" dirty="0">
                <a:solidFill>
                  <a:srgbClr val="FF0000"/>
                </a:solidFill>
              </a:rPr>
              <a:t>5580 observations with structures on the property</a:t>
            </a:r>
            <a:r>
              <a:rPr lang="en-US" altLang="ja-JP" dirty="0"/>
              <a:t> in our sample of sales of residential property sales in the Tokyo area over the 44 quarters covering 2000-2010. (Diewert and Shimizu (2015)).</a:t>
            </a:r>
          </a:p>
          <a:p>
            <a:endParaRPr lang="en-US" altLang="ja-JP" dirty="0"/>
          </a:p>
          <a:p>
            <a:r>
              <a:rPr lang="en-US" altLang="ja-JP" dirty="0"/>
              <a:t>In addition, we had </a:t>
            </a:r>
            <a:r>
              <a:rPr lang="en-US" altLang="ja-JP" dirty="0">
                <a:solidFill>
                  <a:srgbClr val="FF0000"/>
                </a:solidFill>
              </a:rPr>
              <a:t>8493 observations </a:t>
            </a:r>
            <a:r>
              <a:rPr lang="en-US" altLang="ja-JP" dirty="0"/>
              <a:t>on residential properties with </a:t>
            </a:r>
            <a:r>
              <a:rPr lang="en-US" altLang="ja-JP" b="1" i="1" dirty="0">
                <a:solidFill>
                  <a:srgbClr val="FF0000"/>
                </a:solidFill>
              </a:rPr>
              <a:t>no structure on the land plot</a:t>
            </a:r>
            <a:r>
              <a:rPr lang="en-US" altLang="ja-JP" dirty="0"/>
              <a:t>.</a:t>
            </a:r>
          </a:p>
          <a:p>
            <a:endParaRPr lang="en-US" altLang="ja-JP" dirty="0"/>
          </a:p>
          <a:p>
            <a:r>
              <a:rPr lang="en-US" altLang="ja-JP" dirty="0"/>
              <a:t>Thus there was a total of 14,073 properties in our sample. </a:t>
            </a:r>
          </a:p>
          <a:p>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DB05CE72-4149-4858-8879-D677CB49550F}" type="slidenum">
              <a:rPr lang="en-US" altLang="ja-JP" smtClean="0"/>
              <a:pPr>
                <a:defRPr/>
              </a:pPr>
              <a:t>16</a:t>
            </a:fld>
            <a:endParaRPr lang="en-US" altLang="ja-JP" dirty="0"/>
          </a:p>
        </p:txBody>
      </p:sp>
    </p:spTree>
    <p:extLst>
      <p:ext uri="{BB962C8B-B14F-4D97-AF65-F5344CB8AC3E}">
        <p14:creationId xmlns:p14="http://schemas.microsoft.com/office/powerpoint/2010/main" val="32661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93BF31D-B3CE-4F16-B365-473F9778C307}"/>
              </a:ext>
            </a:extLst>
          </p:cNvPr>
          <p:cNvSpPr>
            <a:spLocks noGrp="1"/>
          </p:cNvSpPr>
          <p:nvPr>
            <p:ph idx="1"/>
          </p:nvPr>
        </p:nvSpPr>
        <p:spPr>
          <a:xfrm>
            <a:off x="395536" y="548680"/>
            <a:ext cx="8153400" cy="5616624"/>
          </a:xfrm>
        </p:spPr>
        <p:txBody>
          <a:bodyPr/>
          <a:lstStyle/>
          <a:p>
            <a:r>
              <a:rPr lang="en-US" altLang="ja-JP" dirty="0"/>
              <a:t>The variables used in our regression analysis to follow and their units of measurement are as follows:</a:t>
            </a:r>
          </a:p>
          <a:p>
            <a:pPr lvl="1"/>
            <a:r>
              <a:rPr lang="en-US" altLang="ja-JP" b="1" dirty="0">
                <a:solidFill>
                  <a:srgbClr val="FF0000"/>
                </a:solidFill>
              </a:rPr>
              <a:t>V</a:t>
            </a:r>
            <a:r>
              <a:rPr lang="en-US" altLang="ja-JP" dirty="0">
                <a:solidFill>
                  <a:srgbClr val="FF0000"/>
                </a:solidFill>
              </a:rPr>
              <a:t>    = The </a:t>
            </a:r>
            <a:r>
              <a:rPr lang="en-US" altLang="ja-JP" b="1" dirty="0">
                <a:solidFill>
                  <a:srgbClr val="FF0000"/>
                </a:solidFill>
              </a:rPr>
              <a:t>value</a:t>
            </a:r>
            <a:r>
              <a:rPr lang="en-US" altLang="ja-JP" dirty="0">
                <a:solidFill>
                  <a:srgbClr val="FF0000"/>
                </a:solidFill>
              </a:rPr>
              <a:t> of the sale of the house in 10,000,000 Yen;</a:t>
            </a:r>
          </a:p>
          <a:p>
            <a:pPr lvl="1"/>
            <a:r>
              <a:rPr lang="en-US" altLang="ja-JP" b="1" dirty="0">
                <a:solidFill>
                  <a:srgbClr val="FF0000"/>
                </a:solidFill>
              </a:rPr>
              <a:t>S</a:t>
            </a:r>
            <a:r>
              <a:rPr lang="en-US" altLang="ja-JP" dirty="0">
                <a:solidFill>
                  <a:srgbClr val="FF0000"/>
                </a:solidFill>
              </a:rPr>
              <a:t>     = </a:t>
            </a:r>
            <a:r>
              <a:rPr lang="en-US" altLang="ja-JP" b="1" dirty="0">
                <a:solidFill>
                  <a:srgbClr val="FF0000"/>
                </a:solidFill>
              </a:rPr>
              <a:t>Structure area </a:t>
            </a:r>
            <a:r>
              <a:rPr lang="en-US" altLang="ja-JP" dirty="0">
                <a:solidFill>
                  <a:srgbClr val="FF0000"/>
                </a:solidFill>
              </a:rPr>
              <a:t>(floor space area) in units of 100 m squared;</a:t>
            </a:r>
          </a:p>
          <a:p>
            <a:pPr lvl="1"/>
            <a:r>
              <a:rPr lang="en-US" altLang="ja-JP" b="1" dirty="0">
                <a:solidFill>
                  <a:srgbClr val="FF0000"/>
                </a:solidFill>
              </a:rPr>
              <a:t>L</a:t>
            </a:r>
            <a:r>
              <a:rPr lang="en-US" altLang="ja-JP" dirty="0">
                <a:solidFill>
                  <a:srgbClr val="FF0000"/>
                </a:solidFill>
              </a:rPr>
              <a:t>     = </a:t>
            </a:r>
            <a:r>
              <a:rPr lang="en-US" altLang="ja-JP" b="1" dirty="0">
                <a:solidFill>
                  <a:srgbClr val="FF0000"/>
                </a:solidFill>
              </a:rPr>
              <a:t>Lot area </a:t>
            </a:r>
            <a:r>
              <a:rPr lang="en-US" altLang="ja-JP" dirty="0">
                <a:solidFill>
                  <a:srgbClr val="FF0000"/>
                </a:solidFill>
              </a:rPr>
              <a:t>in units of 100 meters squared;</a:t>
            </a:r>
          </a:p>
          <a:p>
            <a:pPr lvl="1"/>
            <a:r>
              <a:rPr lang="en-US" altLang="ja-JP" b="1" dirty="0">
                <a:solidFill>
                  <a:srgbClr val="FF0000"/>
                </a:solidFill>
              </a:rPr>
              <a:t>A</a:t>
            </a:r>
            <a:r>
              <a:rPr lang="en-US" altLang="ja-JP" dirty="0">
                <a:solidFill>
                  <a:srgbClr val="FF0000"/>
                </a:solidFill>
              </a:rPr>
              <a:t>     = Approximate </a:t>
            </a:r>
            <a:r>
              <a:rPr lang="en-US" altLang="ja-JP" b="1" dirty="0">
                <a:solidFill>
                  <a:srgbClr val="FF0000"/>
                </a:solidFill>
              </a:rPr>
              <a:t>age</a:t>
            </a:r>
            <a:r>
              <a:rPr lang="en-US" altLang="ja-JP" dirty="0">
                <a:solidFill>
                  <a:srgbClr val="FF0000"/>
                </a:solidFill>
              </a:rPr>
              <a:t> of the structure in years;</a:t>
            </a:r>
          </a:p>
          <a:p>
            <a:pPr lvl="1"/>
            <a:r>
              <a:rPr lang="en-US" altLang="ja-JP" b="1" dirty="0"/>
              <a:t>NB</a:t>
            </a:r>
            <a:r>
              <a:rPr lang="en-US" altLang="ja-JP" dirty="0"/>
              <a:t>   = </a:t>
            </a:r>
            <a:r>
              <a:rPr lang="en-US" altLang="ja-JP" b="1" dirty="0"/>
              <a:t>Number of bed</a:t>
            </a:r>
            <a:r>
              <a:rPr lang="en-US" altLang="ja-JP" dirty="0"/>
              <a:t>rooms;</a:t>
            </a:r>
          </a:p>
          <a:p>
            <a:pPr lvl="1"/>
            <a:r>
              <a:rPr lang="en-US" altLang="ja-JP" b="1" dirty="0"/>
              <a:t>W</a:t>
            </a:r>
            <a:r>
              <a:rPr lang="en-US" altLang="ja-JP" dirty="0"/>
              <a:t>     = </a:t>
            </a:r>
            <a:r>
              <a:rPr lang="en-US" altLang="ja-JP" b="1" dirty="0"/>
              <a:t>Width</a:t>
            </a:r>
            <a:r>
              <a:rPr lang="en-US" altLang="ja-JP" dirty="0"/>
              <a:t> of the lot in 1/10 meters;</a:t>
            </a:r>
          </a:p>
          <a:p>
            <a:pPr lvl="1"/>
            <a:r>
              <a:rPr lang="en-US" altLang="ja-JP" b="1" dirty="0"/>
              <a:t>TW</a:t>
            </a:r>
            <a:r>
              <a:rPr lang="en-US" altLang="ja-JP" dirty="0"/>
              <a:t>   = </a:t>
            </a:r>
            <a:r>
              <a:rPr lang="en-US" altLang="ja-JP" b="1" dirty="0"/>
              <a:t>Walking time </a:t>
            </a:r>
            <a:r>
              <a:rPr lang="en-US" altLang="ja-JP" dirty="0"/>
              <a:t>in minutes to the nearest subway station;</a:t>
            </a:r>
          </a:p>
          <a:p>
            <a:pPr lvl="1"/>
            <a:r>
              <a:rPr lang="en-US" altLang="ja-JP" b="1" dirty="0"/>
              <a:t>TT</a:t>
            </a:r>
            <a:r>
              <a:rPr lang="en-US" altLang="ja-JP" dirty="0"/>
              <a:t>    = </a:t>
            </a:r>
            <a:r>
              <a:rPr lang="en-US" altLang="ja-JP" b="1" dirty="0"/>
              <a:t>Subway running time </a:t>
            </a:r>
            <a:r>
              <a:rPr lang="en-US" altLang="ja-JP" dirty="0"/>
              <a:t>in minutes to the Tokyo station from the nearest station during the day (not early morning or night);</a:t>
            </a:r>
          </a:p>
          <a:p>
            <a:pPr lvl="1"/>
            <a:r>
              <a:rPr lang="en-US" altLang="ja-JP" b="1" dirty="0">
                <a:solidFill>
                  <a:srgbClr val="FF0000"/>
                </a:solidFill>
              </a:rPr>
              <a:t>X</a:t>
            </a:r>
            <a:r>
              <a:rPr lang="en-US" altLang="ja-JP" dirty="0">
                <a:solidFill>
                  <a:srgbClr val="FF0000"/>
                </a:solidFill>
              </a:rPr>
              <a:t>      = </a:t>
            </a:r>
            <a:r>
              <a:rPr lang="en-US" altLang="ja-JP" b="1" dirty="0">
                <a:solidFill>
                  <a:srgbClr val="FF0000"/>
                </a:solidFill>
              </a:rPr>
              <a:t>Longitude</a:t>
            </a:r>
            <a:r>
              <a:rPr lang="en-US" altLang="ja-JP" dirty="0">
                <a:solidFill>
                  <a:srgbClr val="FF0000"/>
                </a:solidFill>
              </a:rPr>
              <a:t> of the property;     [Or we can use </a:t>
            </a:r>
            <a:r>
              <a:rPr lang="en-US" altLang="ja-JP" b="1" dirty="0">
                <a:solidFill>
                  <a:srgbClr val="FF0000"/>
                </a:solidFill>
              </a:rPr>
              <a:t>Ward</a:t>
            </a:r>
            <a:r>
              <a:rPr lang="en-US" altLang="ja-JP" dirty="0">
                <a:solidFill>
                  <a:srgbClr val="FF0000"/>
                </a:solidFill>
              </a:rPr>
              <a:t> or</a:t>
            </a:r>
          </a:p>
          <a:p>
            <a:pPr lvl="1"/>
            <a:r>
              <a:rPr lang="en-US" altLang="ja-JP" b="1" dirty="0">
                <a:solidFill>
                  <a:srgbClr val="FF0000"/>
                </a:solidFill>
              </a:rPr>
              <a:t>Y</a:t>
            </a:r>
            <a:r>
              <a:rPr lang="en-US" altLang="ja-JP" dirty="0">
                <a:solidFill>
                  <a:srgbClr val="FF0000"/>
                </a:solidFill>
              </a:rPr>
              <a:t>      = </a:t>
            </a:r>
            <a:r>
              <a:rPr lang="en-US" altLang="ja-JP" b="1" dirty="0">
                <a:solidFill>
                  <a:srgbClr val="FF0000"/>
                </a:solidFill>
              </a:rPr>
              <a:t>Latitude</a:t>
            </a:r>
            <a:r>
              <a:rPr lang="en-US" altLang="ja-JP" dirty="0">
                <a:solidFill>
                  <a:srgbClr val="FF0000"/>
                </a:solidFill>
              </a:rPr>
              <a:t> of the property;       </a:t>
            </a:r>
            <a:r>
              <a:rPr lang="en-US" altLang="ja-JP" b="1" dirty="0">
                <a:solidFill>
                  <a:srgbClr val="FF0000"/>
                </a:solidFill>
              </a:rPr>
              <a:t>Postal Code Dummy Variables</a:t>
            </a:r>
            <a:r>
              <a:rPr lang="en-US" altLang="ja-JP" dirty="0">
                <a:solidFill>
                  <a:srgbClr val="FF0000"/>
                </a:solidFill>
              </a:rPr>
              <a:t>]</a:t>
            </a:r>
          </a:p>
          <a:p>
            <a:pPr lvl="1"/>
            <a:r>
              <a:rPr lang="en-US" altLang="ja-JP" b="1" dirty="0">
                <a:solidFill>
                  <a:srgbClr val="FF0000"/>
                </a:solidFill>
              </a:rPr>
              <a:t>PS</a:t>
            </a:r>
            <a:r>
              <a:rPr lang="en-US" altLang="ja-JP" dirty="0">
                <a:solidFill>
                  <a:srgbClr val="FF0000"/>
                </a:solidFill>
              </a:rPr>
              <a:t>     =  </a:t>
            </a:r>
            <a:r>
              <a:rPr lang="en-US" altLang="ja-JP" b="1" dirty="0">
                <a:solidFill>
                  <a:srgbClr val="FF0000"/>
                </a:solidFill>
              </a:rPr>
              <a:t>Construction cost </a:t>
            </a:r>
            <a:r>
              <a:rPr lang="en-US" altLang="ja-JP" dirty="0">
                <a:solidFill>
                  <a:srgbClr val="FF0000"/>
                </a:solidFill>
              </a:rPr>
              <a:t>for a new structure in 100,000 Yen per </a:t>
            </a:r>
            <a:r>
              <a:rPr lang="ja-JP" altLang="en-US" dirty="0">
                <a:solidFill>
                  <a:srgbClr val="FF0000"/>
                </a:solidFill>
              </a:rPr>
              <a:t>　　</a:t>
            </a:r>
            <a:r>
              <a:rPr lang="en-US" altLang="ja-JP" dirty="0">
                <a:solidFill>
                  <a:srgbClr val="FF0000"/>
                </a:solidFill>
              </a:rPr>
              <a:t>meter squared</a:t>
            </a:r>
            <a:r>
              <a:rPr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FB90C2EB-0D35-46A7-9FC5-47BC434733D9}"/>
              </a:ext>
            </a:extLst>
          </p:cNvPr>
          <p:cNvSpPr>
            <a:spLocks noGrp="1"/>
          </p:cNvSpPr>
          <p:nvPr>
            <p:ph type="sldNum" sz="quarter" idx="11"/>
          </p:nvPr>
        </p:nvSpPr>
        <p:spPr/>
        <p:txBody>
          <a:bodyPr/>
          <a:lstStyle/>
          <a:p>
            <a:pPr>
              <a:defRPr/>
            </a:pPr>
            <a:fld id="{DB05CE72-4149-4858-8879-D677CB49550F}" type="slidenum">
              <a:rPr lang="en-US" altLang="ja-JP" smtClean="0"/>
              <a:pPr>
                <a:defRPr/>
              </a:pPr>
              <a:t>17</a:t>
            </a:fld>
            <a:endParaRPr lang="en-US" altLang="ja-JP" dirty="0"/>
          </a:p>
        </p:txBody>
      </p:sp>
    </p:spTree>
    <p:extLst>
      <p:ext uri="{BB962C8B-B14F-4D97-AF65-F5344CB8AC3E}">
        <p14:creationId xmlns:p14="http://schemas.microsoft.com/office/powerpoint/2010/main" val="1973181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A13D96-A75E-4656-8BCF-4C33082A58DA}"/>
              </a:ext>
            </a:extLst>
          </p:cNvPr>
          <p:cNvSpPr>
            <a:spLocks noGrp="1"/>
          </p:cNvSpPr>
          <p:nvPr>
            <p:ph type="title"/>
          </p:nvPr>
        </p:nvSpPr>
        <p:spPr/>
        <p:txBody>
          <a:bodyPr/>
          <a:lstStyle/>
          <a:p>
            <a:r>
              <a:rPr lang="en-US" altLang="ja-JP" b="1" dirty="0"/>
              <a:t>Table 1: Descriptive Statistics for the Variables.</a:t>
            </a:r>
            <a:endParaRPr kumimoji="1" lang="ja-JP" altLang="en-US" b="1" dirty="0"/>
          </a:p>
        </p:txBody>
      </p:sp>
      <p:sp>
        <p:nvSpPr>
          <p:cNvPr id="4" name="スライド番号プレースホルダー 3">
            <a:extLst>
              <a:ext uri="{FF2B5EF4-FFF2-40B4-BE49-F238E27FC236}">
                <a16:creationId xmlns:a16="http://schemas.microsoft.com/office/drawing/2014/main" id="{496EEBCB-0C8A-43D5-971D-DC67D100BE18}"/>
              </a:ext>
            </a:extLst>
          </p:cNvPr>
          <p:cNvSpPr>
            <a:spLocks noGrp="1"/>
          </p:cNvSpPr>
          <p:nvPr>
            <p:ph type="sldNum" sz="quarter" idx="11"/>
          </p:nvPr>
        </p:nvSpPr>
        <p:spPr/>
        <p:txBody>
          <a:bodyPr/>
          <a:lstStyle/>
          <a:p>
            <a:pPr>
              <a:defRPr/>
            </a:pPr>
            <a:fld id="{DB05CE72-4149-4858-8879-D677CB49550F}" type="slidenum">
              <a:rPr lang="en-US" altLang="ja-JP" smtClean="0"/>
              <a:pPr>
                <a:defRPr/>
              </a:pPr>
              <a:t>18</a:t>
            </a:fld>
            <a:endParaRPr lang="en-US" altLang="ja-JP" dirty="0"/>
          </a:p>
        </p:txBody>
      </p:sp>
      <p:pic>
        <p:nvPicPr>
          <p:cNvPr id="8" name="図 7">
            <a:extLst>
              <a:ext uri="{FF2B5EF4-FFF2-40B4-BE49-F238E27FC236}">
                <a16:creationId xmlns:a16="http://schemas.microsoft.com/office/drawing/2014/main" id="{9C093EDE-1D96-40A3-B117-441A969AF086}"/>
              </a:ext>
            </a:extLst>
          </p:cNvPr>
          <p:cNvPicPr>
            <a:picLocks noChangeAspect="1"/>
          </p:cNvPicPr>
          <p:nvPr/>
        </p:nvPicPr>
        <p:blipFill>
          <a:blip r:embed="rId2"/>
          <a:stretch>
            <a:fillRect/>
          </a:stretch>
        </p:blipFill>
        <p:spPr>
          <a:xfrm>
            <a:off x="1256330" y="1268760"/>
            <a:ext cx="6771658" cy="4824536"/>
          </a:xfrm>
          <a:prstGeom prst="rect">
            <a:avLst/>
          </a:prstGeom>
        </p:spPr>
      </p:pic>
    </p:spTree>
    <p:extLst>
      <p:ext uri="{BB962C8B-B14F-4D97-AF65-F5344CB8AC3E}">
        <p14:creationId xmlns:p14="http://schemas.microsoft.com/office/powerpoint/2010/main" val="412305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6. The Basic Builder’s Model using Spatial Coordinates to Model Land Prices</a:t>
            </a:r>
            <a:endParaRPr kumimoji="1" lang="ja-JP" altLang="en-US" b="1" dirty="0"/>
          </a:p>
        </p:txBody>
      </p:sp>
      <p:sp>
        <p:nvSpPr>
          <p:cNvPr id="3" name="コンテンツ プレースホルダー 2"/>
          <p:cNvSpPr>
            <a:spLocks noGrp="1"/>
          </p:cNvSpPr>
          <p:nvPr>
            <p:ph idx="1"/>
          </p:nvPr>
        </p:nvSpPr>
        <p:spPr/>
        <p:txBody>
          <a:bodyPr/>
          <a:lstStyle/>
          <a:p>
            <a:endParaRPr lang="ja-JP" altLang="en-US" dirty="0"/>
          </a:p>
          <a:p>
            <a:r>
              <a:rPr lang="en-US" altLang="ja-JP" dirty="0"/>
              <a:t>The </a:t>
            </a:r>
            <a:r>
              <a:rPr lang="en-US" altLang="ja-JP" b="1" i="1" dirty="0">
                <a:solidFill>
                  <a:srgbClr val="FF0000"/>
                </a:solidFill>
              </a:rPr>
              <a:t>builder’s model</a:t>
            </a:r>
            <a:r>
              <a:rPr lang="en-US" altLang="ja-JP" b="1" dirty="0">
                <a:solidFill>
                  <a:srgbClr val="FF0000"/>
                </a:solidFill>
              </a:rPr>
              <a:t> </a:t>
            </a:r>
            <a:r>
              <a:rPr lang="en-US" altLang="ja-JP" dirty="0"/>
              <a:t>for valuing a residential property postulates that the value of a residential property is the sum of two components: the value of the land which the structure sits on plus the value of the residential structure.</a:t>
            </a:r>
            <a:endParaRPr lang="ja-JP" altLang="ja-JP" dirty="0"/>
          </a:p>
          <a:p>
            <a:r>
              <a:rPr lang="en-US" altLang="ja-JP" dirty="0"/>
              <a:t>This leads to the following </a:t>
            </a:r>
            <a:r>
              <a:rPr lang="en-US" altLang="ja-JP" b="1" i="1" dirty="0">
                <a:solidFill>
                  <a:srgbClr val="FF0000"/>
                </a:solidFill>
              </a:rPr>
              <a:t>hedonic regression model</a:t>
            </a:r>
            <a:r>
              <a:rPr lang="en-US" altLang="ja-JP" b="1" dirty="0">
                <a:solidFill>
                  <a:srgbClr val="FF0000"/>
                </a:solidFill>
              </a:rPr>
              <a:t> </a:t>
            </a:r>
            <a:r>
              <a:rPr lang="en-US" altLang="ja-JP" dirty="0"/>
              <a:t>for period t where the </a:t>
            </a:r>
            <a:r>
              <a:rPr lang="en-US" altLang="ja-JP" dirty="0">
                <a:sym typeface="Symbol" panose="05050102010706020507" pitchFamily="18" charset="2"/>
              </a:rPr>
              <a:t></a:t>
            </a:r>
            <a:r>
              <a:rPr lang="en-US" altLang="ja-JP" baseline="-25000" dirty="0"/>
              <a:t>t</a:t>
            </a:r>
            <a:r>
              <a:rPr lang="en-US" altLang="ja-JP" dirty="0"/>
              <a:t> and </a:t>
            </a:r>
            <a:r>
              <a:rPr lang="en-US" altLang="ja-JP" dirty="0">
                <a:sym typeface="Symbol" panose="05050102010706020507" pitchFamily="18" charset="2"/>
              </a:rPr>
              <a:t></a:t>
            </a:r>
            <a:r>
              <a:rPr lang="en-US" altLang="ja-JP" baseline="-25000" dirty="0"/>
              <a:t>t</a:t>
            </a:r>
            <a:r>
              <a:rPr lang="en-US" altLang="ja-JP" dirty="0"/>
              <a:t> are the parameters to be estimated in the regression:</a:t>
            </a:r>
            <a:endParaRPr lang="ja-JP" altLang="en-US" dirty="0"/>
          </a:p>
          <a:p>
            <a:pPr marL="0" indent="0">
              <a:buNone/>
            </a:pPr>
            <a:endParaRPr lang="en-US" altLang="ja-JP" dirty="0"/>
          </a:p>
          <a:p>
            <a:pPr marL="0" indent="0">
              <a:buNone/>
            </a:pPr>
            <a:r>
              <a:rPr lang="en-US" altLang="ja-JP" b="1" dirty="0"/>
              <a:t>(19) 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a:t>
            </a:r>
            <a:r>
              <a:rPr lang="en-US" altLang="ja-JP" b="1" dirty="0"/>
              <a:t>L</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a:t>
            </a:r>
            <a:r>
              <a:rPr lang="en-US" altLang="ja-JP" b="1" dirty="0"/>
              <a:t>S</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tn</a:t>
            </a:r>
            <a:r>
              <a:rPr lang="en-US" altLang="ja-JP" b="1" dirty="0"/>
              <a:t> ; t = 1,...,44; n = 1,...,N(t).</a:t>
            </a:r>
            <a:endParaRPr lang="ja-JP" altLang="ja-JP" b="1" dirty="0"/>
          </a:p>
          <a:p>
            <a:endParaRPr kumimoji="1" lang="ja-JP" altLang="en-US" dirty="0"/>
          </a:p>
          <a:p>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DB05CE72-4149-4858-8879-D677CB49550F}" type="slidenum">
              <a:rPr lang="en-US" altLang="ja-JP" smtClean="0"/>
              <a:pPr>
                <a:defRPr/>
              </a:pPr>
              <a:t>19</a:t>
            </a:fld>
            <a:endParaRPr lang="en-US" altLang="ja-JP" dirty="0"/>
          </a:p>
        </p:txBody>
      </p:sp>
    </p:spTree>
    <p:extLst>
      <p:ext uri="{BB962C8B-B14F-4D97-AF65-F5344CB8AC3E}">
        <p14:creationId xmlns:p14="http://schemas.microsoft.com/office/powerpoint/2010/main" val="52823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16F53F-D952-4561-BACD-388C3201828F}"/>
              </a:ext>
            </a:extLst>
          </p:cNvPr>
          <p:cNvSpPr>
            <a:spLocks noGrp="1"/>
          </p:cNvSpPr>
          <p:nvPr>
            <p:ph type="title"/>
          </p:nvPr>
        </p:nvSpPr>
        <p:spPr/>
        <p:txBody>
          <a:bodyPr/>
          <a:lstStyle/>
          <a:p>
            <a:r>
              <a:rPr lang="en-US" altLang="ja-JP" b="1" dirty="0"/>
              <a:t>1. Introduction</a:t>
            </a:r>
            <a:endParaRPr kumimoji="1" lang="ja-JP" altLang="en-US" b="1" dirty="0"/>
          </a:p>
        </p:txBody>
      </p:sp>
      <p:sp>
        <p:nvSpPr>
          <p:cNvPr id="3" name="コンテンツ プレースホルダー 2">
            <a:extLst>
              <a:ext uri="{FF2B5EF4-FFF2-40B4-BE49-F238E27FC236}">
                <a16:creationId xmlns:a16="http://schemas.microsoft.com/office/drawing/2014/main" id="{A2AD57A8-AC5E-46B2-8C54-74F86DE2F172}"/>
              </a:ext>
            </a:extLst>
          </p:cNvPr>
          <p:cNvSpPr>
            <a:spLocks noGrp="1"/>
          </p:cNvSpPr>
          <p:nvPr>
            <p:ph idx="1"/>
          </p:nvPr>
        </p:nvSpPr>
        <p:spPr>
          <a:xfrm>
            <a:off x="323528" y="1207294"/>
            <a:ext cx="8392008" cy="5105400"/>
          </a:xfrm>
        </p:spPr>
        <p:txBody>
          <a:bodyPr/>
          <a:lstStyle/>
          <a:p>
            <a:pPr algn="just"/>
            <a:r>
              <a:rPr lang="en-US" altLang="ja-JP" dirty="0"/>
              <a:t>It is a difficult task to construct constant quality price indexes for residential (and commercial) properties. Properties with structures on them consist of two main components: </a:t>
            </a:r>
            <a:r>
              <a:rPr lang="en-US" altLang="ja-JP" b="1" u="sng" dirty="0">
                <a:solidFill>
                  <a:srgbClr val="FF0000"/>
                </a:solidFill>
              </a:rPr>
              <a:t>the land component and the structure component</a:t>
            </a:r>
            <a:r>
              <a:rPr lang="en-US" altLang="ja-JP" dirty="0"/>
              <a:t>. </a:t>
            </a:r>
          </a:p>
          <a:p>
            <a:pPr algn="just"/>
            <a:endParaRPr lang="ja-JP" altLang="en-US" dirty="0"/>
          </a:p>
          <a:p>
            <a:pPr algn="just"/>
            <a:r>
              <a:rPr lang="en-US" altLang="ja-JP" dirty="0"/>
              <a:t>The problem is that each property has a unique location (which affects the price of the land component) and given the fact that </a:t>
            </a:r>
            <a:r>
              <a:rPr lang="en-US" altLang="ja-JP" b="1" u="sng" dirty="0">
                <a:solidFill>
                  <a:srgbClr val="FF0000"/>
                </a:solidFill>
              </a:rPr>
              <a:t>the same property is not sold in every period</a:t>
            </a:r>
            <a:r>
              <a:rPr lang="en-US" altLang="ja-JP" dirty="0"/>
              <a:t>, it is difficult to apply the usual matched model methodology when constructing constant quality price indexes. </a:t>
            </a:r>
          </a:p>
          <a:p>
            <a:pPr algn="just"/>
            <a:endParaRPr lang="ja-JP" altLang="en-US" dirty="0"/>
          </a:p>
          <a:p>
            <a:pPr algn="just"/>
            <a:r>
              <a:rPr lang="en-US" altLang="ja-JP" b="1" dirty="0">
                <a:solidFill>
                  <a:schemeClr val="accent2"/>
                </a:solidFill>
              </a:rPr>
              <a:t>Repeat sales methodology: Bailey, Muth and Nourse (1963) .</a:t>
            </a:r>
          </a:p>
          <a:p>
            <a:pPr algn="just"/>
            <a:r>
              <a:rPr lang="en-US" altLang="ja-JP" b="1" dirty="0">
                <a:solidFill>
                  <a:schemeClr val="accent2"/>
                </a:solidFill>
              </a:rPr>
              <a:t>Hedonic regression model approach.</a:t>
            </a:r>
            <a:endParaRPr kumimoji="1" lang="ja-JP" altLang="en-US" b="1" dirty="0">
              <a:solidFill>
                <a:schemeClr val="accent2"/>
              </a:solidFill>
            </a:endParaRPr>
          </a:p>
        </p:txBody>
      </p:sp>
      <p:sp>
        <p:nvSpPr>
          <p:cNvPr id="4" name="スライド番号プレースホルダー 3">
            <a:extLst>
              <a:ext uri="{FF2B5EF4-FFF2-40B4-BE49-F238E27FC236}">
                <a16:creationId xmlns:a16="http://schemas.microsoft.com/office/drawing/2014/main" id="{AD04D76A-8A5A-4678-BB53-6309E77327A7}"/>
              </a:ext>
            </a:extLst>
          </p:cNvPr>
          <p:cNvSpPr>
            <a:spLocks noGrp="1"/>
          </p:cNvSpPr>
          <p:nvPr>
            <p:ph type="sldNum" sz="quarter" idx="11"/>
          </p:nvPr>
        </p:nvSpPr>
        <p:spPr/>
        <p:txBody>
          <a:bodyPr/>
          <a:lstStyle/>
          <a:p>
            <a:pPr>
              <a:defRPr/>
            </a:pPr>
            <a:fld id="{DB05CE72-4149-4858-8879-D677CB49550F}" type="slidenum">
              <a:rPr lang="en-US" altLang="ja-JP" smtClean="0"/>
              <a:pPr>
                <a:defRPr/>
              </a:pPr>
              <a:t>2</a:t>
            </a:fld>
            <a:endParaRPr lang="en-US" altLang="ja-JP" dirty="0"/>
          </a:p>
        </p:txBody>
      </p:sp>
    </p:spTree>
    <p:extLst>
      <p:ext uri="{BB962C8B-B14F-4D97-AF65-F5344CB8AC3E}">
        <p14:creationId xmlns:p14="http://schemas.microsoft.com/office/powerpoint/2010/main" val="226132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D82C135-42B8-47B9-906C-DFDB420E9196}"/>
              </a:ext>
            </a:extLst>
          </p:cNvPr>
          <p:cNvSpPr>
            <a:spLocks noGrp="1"/>
          </p:cNvSpPr>
          <p:nvPr>
            <p:ph idx="1"/>
          </p:nvPr>
        </p:nvSpPr>
        <p:spPr>
          <a:xfrm>
            <a:off x="484188" y="404664"/>
            <a:ext cx="8153400" cy="5976664"/>
          </a:xfrm>
        </p:spPr>
        <p:txBody>
          <a:bodyPr/>
          <a:lstStyle/>
          <a:p>
            <a:pPr algn="just"/>
            <a:r>
              <a:rPr lang="en-US" altLang="ja-JP" dirty="0"/>
              <a:t>The hedonic regression model defined by (19) applies to </a:t>
            </a:r>
            <a:r>
              <a:rPr lang="en-US" altLang="ja-JP" dirty="0">
                <a:solidFill>
                  <a:srgbClr val="FF0000"/>
                </a:solidFill>
              </a:rPr>
              <a:t>new structures</a:t>
            </a:r>
            <a:r>
              <a:rPr lang="en-US" altLang="ja-JP" dirty="0"/>
              <a:t>. But it is likely that a model that is similar to (19) applies to </a:t>
            </a:r>
            <a:r>
              <a:rPr lang="en-US" altLang="ja-JP" dirty="0">
                <a:solidFill>
                  <a:srgbClr val="FF0000"/>
                </a:solidFill>
              </a:rPr>
              <a:t>older structures </a:t>
            </a:r>
            <a:r>
              <a:rPr lang="en-US" altLang="ja-JP" dirty="0"/>
              <a:t>as well. Older structures will be worth less than newer structures due to the </a:t>
            </a:r>
            <a:r>
              <a:rPr lang="en-US" altLang="ja-JP" dirty="0">
                <a:solidFill>
                  <a:srgbClr val="FF0000"/>
                </a:solidFill>
              </a:rPr>
              <a:t>depreciation of the structure. </a:t>
            </a:r>
            <a:r>
              <a:rPr lang="en-US" altLang="ja-JP" dirty="0"/>
              <a:t>Assuming that we have information on the age of the structure n at time t, say A</a:t>
            </a:r>
            <a:r>
              <a:rPr lang="en-US" altLang="ja-JP" baseline="-25000" dirty="0"/>
              <a:t>tn</a:t>
            </a:r>
            <a:r>
              <a:rPr lang="en-US" altLang="ja-JP" dirty="0"/>
              <a:t> = A(t,n) and </a:t>
            </a:r>
            <a:r>
              <a:rPr lang="en-US" altLang="ja-JP" dirty="0">
                <a:solidFill>
                  <a:srgbClr val="FF0000"/>
                </a:solidFill>
              </a:rPr>
              <a:t>assuming  a geometric depreciation model</a:t>
            </a:r>
            <a:r>
              <a:rPr lang="en-US" altLang="ja-JP" dirty="0"/>
              <a:t>, a more realistic hedonic regression model than that defined by (19) above is the following </a:t>
            </a:r>
            <a:r>
              <a:rPr lang="en-US" altLang="ja-JP" b="1" i="1" dirty="0">
                <a:solidFill>
                  <a:srgbClr val="FF0000"/>
                </a:solidFill>
              </a:rPr>
              <a:t>basic builder’s model</a:t>
            </a:r>
            <a:r>
              <a:rPr lang="en-US" altLang="ja-JP" dirty="0"/>
              <a:t>:</a:t>
            </a:r>
            <a:endParaRPr lang="ja-JP" altLang="en-US" dirty="0"/>
          </a:p>
          <a:p>
            <a:pPr algn="just"/>
            <a:endParaRPr kumimoji="1" lang="ja-JP" altLang="en-US" dirty="0"/>
          </a:p>
          <a:p>
            <a:pPr marL="0" indent="0" algn="just">
              <a:buNone/>
            </a:pPr>
            <a:r>
              <a:rPr lang="en-US" altLang="ja-JP" b="1" dirty="0"/>
              <a:t>(20) 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a:t>
            </a:r>
            <a:r>
              <a:rPr lang="en-US" altLang="ja-JP" b="1" baseline="30000" dirty="0"/>
              <a:t> </a:t>
            </a:r>
            <a:r>
              <a:rPr lang="en-US" altLang="ja-JP" b="1" dirty="0"/>
              <a:t>L</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a:t>
            </a:r>
            <a:r>
              <a:rPr lang="en-US" altLang="ja-JP" b="1" dirty="0"/>
              <a:t>(1 </a:t>
            </a:r>
            <a:r>
              <a:rPr lang="en-US" altLang="ja-JP" b="1" dirty="0">
                <a:sym typeface="Symbol" panose="05050102010706020507" pitchFamily="18" charset="2"/>
              </a:rPr>
              <a:t></a:t>
            </a:r>
            <a:r>
              <a:rPr lang="en-US" altLang="ja-JP" b="1" dirty="0"/>
              <a:t> </a:t>
            </a:r>
            <a:r>
              <a:rPr lang="en-US" altLang="ja-JP" b="1" dirty="0">
                <a:solidFill>
                  <a:srgbClr val="FF0000"/>
                </a:solidFill>
                <a:sym typeface="Symbol" panose="05050102010706020507" pitchFamily="18" charset="2"/>
              </a:rPr>
              <a:t></a:t>
            </a:r>
            <a:r>
              <a:rPr lang="en-US" altLang="ja-JP" b="1" dirty="0"/>
              <a:t>)</a:t>
            </a:r>
            <a:r>
              <a:rPr lang="en-US" altLang="ja-JP" b="1" baseline="30000" dirty="0">
                <a:solidFill>
                  <a:srgbClr val="FF0000"/>
                </a:solidFill>
              </a:rPr>
              <a:t>A(t,n)</a:t>
            </a:r>
            <a:r>
              <a:rPr lang="en-US" altLang="ja-JP" b="1" dirty="0"/>
              <a:t>S</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tn</a:t>
            </a:r>
            <a:r>
              <a:rPr lang="en-US" altLang="ja-JP" b="1" dirty="0"/>
              <a:t> ;</a:t>
            </a:r>
            <a:r>
              <a:rPr lang="ja-JP" altLang="en-US" b="1" dirty="0"/>
              <a:t>　</a:t>
            </a:r>
            <a:endParaRPr lang="en-US" altLang="ja-JP" b="1" dirty="0"/>
          </a:p>
          <a:p>
            <a:pPr marL="0" indent="0" algn="just">
              <a:buNone/>
            </a:pPr>
            <a:r>
              <a:rPr lang="en-US" altLang="ja-JP" b="1" dirty="0"/>
              <a:t>                                                       t = 1,...,44; n = 1,...,N(t)</a:t>
            </a:r>
            <a:endParaRPr lang="ja-JP" altLang="ja-JP" b="1" dirty="0"/>
          </a:p>
          <a:p>
            <a:pPr algn="just"/>
            <a:endParaRPr kumimoji="1" lang="ja-JP" altLang="en-US" dirty="0"/>
          </a:p>
          <a:p>
            <a:pPr marL="0" indent="0" algn="just">
              <a:buNone/>
            </a:pPr>
            <a:r>
              <a:rPr lang="en-US" altLang="ja-JP" dirty="0"/>
              <a:t>where the parameter </a:t>
            </a:r>
            <a:r>
              <a:rPr lang="en-US" altLang="ja-JP" b="1" dirty="0">
                <a:solidFill>
                  <a:srgbClr val="FF0000"/>
                </a:solidFill>
                <a:sym typeface="Symbol" panose="05050102010706020507" pitchFamily="18" charset="2"/>
              </a:rPr>
              <a:t></a:t>
            </a:r>
            <a:r>
              <a:rPr lang="en-US" altLang="ja-JP" dirty="0"/>
              <a:t> reflects the </a:t>
            </a:r>
            <a:r>
              <a:rPr lang="en-US" altLang="ja-JP" b="1" i="1" dirty="0">
                <a:solidFill>
                  <a:srgbClr val="FF0000"/>
                </a:solidFill>
              </a:rPr>
              <a:t>net</a:t>
            </a:r>
            <a:r>
              <a:rPr lang="en-US" altLang="ja-JP" b="1" dirty="0">
                <a:solidFill>
                  <a:srgbClr val="FF0000"/>
                </a:solidFill>
              </a:rPr>
              <a:t> </a:t>
            </a:r>
            <a:r>
              <a:rPr lang="en-US" altLang="ja-JP" b="1" i="1" dirty="0">
                <a:solidFill>
                  <a:srgbClr val="FF0000"/>
                </a:solidFill>
              </a:rPr>
              <a:t>depreciation rate</a:t>
            </a:r>
            <a:r>
              <a:rPr lang="en-US" altLang="ja-JP" b="1" dirty="0">
                <a:solidFill>
                  <a:srgbClr val="FF0000"/>
                </a:solidFill>
              </a:rPr>
              <a:t> </a:t>
            </a:r>
            <a:r>
              <a:rPr lang="en-US" altLang="ja-JP" dirty="0"/>
              <a:t>as the structure ages one additional period.</a:t>
            </a:r>
            <a:endParaRPr kumimoji="1" lang="ja-JP" altLang="en-US" dirty="0"/>
          </a:p>
        </p:txBody>
      </p:sp>
      <p:sp>
        <p:nvSpPr>
          <p:cNvPr id="4" name="スライド番号プレースホルダー 3">
            <a:extLst>
              <a:ext uri="{FF2B5EF4-FFF2-40B4-BE49-F238E27FC236}">
                <a16:creationId xmlns:a16="http://schemas.microsoft.com/office/drawing/2014/main" id="{E8B79BB5-7319-4241-82B5-FB2CC03EDC24}"/>
              </a:ext>
            </a:extLst>
          </p:cNvPr>
          <p:cNvSpPr>
            <a:spLocks noGrp="1"/>
          </p:cNvSpPr>
          <p:nvPr>
            <p:ph type="sldNum" sz="quarter" idx="11"/>
          </p:nvPr>
        </p:nvSpPr>
        <p:spPr/>
        <p:txBody>
          <a:bodyPr/>
          <a:lstStyle/>
          <a:p>
            <a:pPr>
              <a:defRPr/>
            </a:pPr>
            <a:fld id="{DB05CE72-4149-4858-8879-D677CB49550F}" type="slidenum">
              <a:rPr lang="en-US" altLang="ja-JP" smtClean="0"/>
              <a:pPr>
                <a:defRPr/>
              </a:pPr>
              <a:t>20</a:t>
            </a:fld>
            <a:endParaRPr lang="en-US" altLang="ja-JP" dirty="0"/>
          </a:p>
        </p:txBody>
      </p:sp>
    </p:spTree>
    <p:extLst>
      <p:ext uri="{BB962C8B-B14F-4D97-AF65-F5344CB8AC3E}">
        <p14:creationId xmlns:p14="http://schemas.microsoft.com/office/powerpoint/2010/main" val="986967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7B93FBF-505A-47C5-B8CC-49358C212726}"/>
              </a:ext>
            </a:extLst>
          </p:cNvPr>
          <p:cNvSpPr>
            <a:spLocks noGrp="1"/>
          </p:cNvSpPr>
          <p:nvPr>
            <p:ph idx="1"/>
          </p:nvPr>
        </p:nvSpPr>
        <p:spPr>
          <a:xfrm>
            <a:off x="533400" y="476672"/>
            <a:ext cx="8153400" cy="5847928"/>
          </a:xfrm>
        </p:spPr>
        <p:txBody>
          <a:bodyPr/>
          <a:lstStyle/>
          <a:p>
            <a:pPr algn="just"/>
            <a:r>
              <a:rPr lang="en-US" altLang="ja-JP" dirty="0"/>
              <a:t>Thus equations (20) above could be combined into one big regression and a single depreciation rate </a:t>
            </a:r>
            <a:r>
              <a:rPr lang="en-US" altLang="ja-JP" dirty="0">
                <a:sym typeface="Symbol" panose="05050102010706020507" pitchFamily="18" charset="2"/>
              </a:rPr>
              <a:t></a:t>
            </a:r>
            <a:r>
              <a:rPr lang="en-US" altLang="ja-JP" dirty="0"/>
              <a:t> could be estimated along with 44 land prices </a:t>
            </a:r>
            <a:r>
              <a:rPr lang="en-US" altLang="ja-JP" dirty="0">
                <a:sym typeface="Symbol" panose="05050102010706020507" pitchFamily="18" charset="2"/>
              </a:rPr>
              <a:t></a:t>
            </a:r>
            <a:r>
              <a:rPr lang="en-US" altLang="ja-JP" baseline="-25000" dirty="0"/>
              <a:t>t</a:t>
            </a:r>
            <a:r>
              <a:rPr lang="en-US" altLang="ja-JP" dirty="0"/>
              <a:t> and 44 new structure prices </a:t>
            </a:r>
            <a:r>
              <a:rPr lang="en-US" altLang="ja-JP" dirty="0">
                <a:sym typeface="Symbol" panose="05050102010706020507" pitchFamily="18" charset="2"/>
              </a:rPr>
              <a:t></a:t>
            </a:r>
            <a:r>
              <a:rPr lang="en-US" altLang="ja-JP" baseline="-25000" dirty="0"/>
              <a:t>t</a:t>
            </a:r>
            <a:r>
              <a:rPr lang="en-US" altLang="ja-JP" dirty="0"/>
              <a:t> so that 89 parameters would have to be estimated. However, experience has shown that it is usually not possible to estimate sensible land and structure prices in a hedonic regression like that defined by (20) due to the </a:t>
            </a:r>
            <a:r>
              <a:rPr lang="en-US" altLang="ja-JP" dirty="0">
                <a:solidFill>
                  <a:srgbClr val="FF0000"/>
                </a:solidFill>
              </a:rPr>
              <a:t>multicollinearity</a:t>
            </a:r>
            <a:r>
              <a:rPr lang="en-US" altLang="ja-JP" dirty="0"/>
              <a:t> between lot size and structure size.</a:t>
            </a:r>
          </a:p>
          <a:p>
            <a:pPr algn="just"/>
            <a:r>
              <a:rPr lang="en-US" altLang="ja-JP" dirty="0"/>
              <a:t>Thus in order to deal with the multicollinearity problem, we draw on </a:t>
            </a:r>
            <a:r>
              <a:rPr lang="en-US" altLang="ja-JP" b="1" i="1" dirty="0">
                <a:solidFill>
                  <a:srgbClr val="FF0000"/>
                </a:solidFill>
              </a:rPr>
              <a:t>exogenous information</a:t>
            </a:r>
            <a:r>
              <a:rPr lang="en-US" altLang="ja-JP" b="1" dirty="0">
                <a:solidFill>
                  <a:srgbClr val="FF0000"/>
                </a:solidFill>
              </a:rPr>
              <a:t> on new house building costs </a:t>
            </a:r>
            <a:r>
              <a:rPr lang="en-US" altLang="ja-JP" dirty="0"/>
              <a:t>from the Japanese Ministry of Land, Infrastructure, Transport and Tourism (MLIT). </a:t>
            </a:r>
          </a:p>
          <a:p>
            <a:endParaRPr kumimoji="1" lang="en-US" altLang="ja-JP" dirty="0"/>
          </a:p>
          <a:p>
            <a:r>
              <a:rPr lang="en-US" altLang="ja-JP" b="1" dirty="0"/>
              <a:t>(21) 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a:t>
            </a:r>
            <a:r>
              <a:rPr lang="en-US" altLang="ja-JP" b="1" dirty="0"/>
              <a:t>L</a:t>
            </a:r>
            <a:r>
              <a:rPr lang="en-US" altLang="ja-JP" b="1" baseline="-25000" dirty="0"/>
              <a:t>tn</a:t>
            </a:r>
            <a:r>
              <a:rPr lang="en-US" altLang="ja-JP" b="1" dirty="0"/>
              <a:t> + </a:t>
            </a:r>
            <a:r>
              <a:rPr lang="en-US" altLang="ja-JP" b="1" dirty="0">
                <a:solidFill>
                  <a:srgbClr val="FF0000"/>
                </a:solidFill>
              </a:rPr>
              <a:t>P</a:t>
            </a:r>
            <a:r>
              <a:rPr lang="en-US" altLang="ja-JP" b="1" baseline="-25000" dirty="0">
                <a:solidFill>
                  <a:srgbClr val="FF0000"/>
                </a:solidFill>
              </a:rPr>
              <a:t>St</a:t>
            </a:r>
            <a:r>
              <a:rPr lang="en-US" altLang="ja-JP" b="1" dirty="0"/>
              <a:t>(1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dirty="0"/>
              <a:t>)</a:t>
            </a:r>
            <a:r>
              <a:rPr lang="en-US" altLang="ja-JP" b="1" baseline="30000" dirty="0"/>
              <a:t>A(t,n)</a:t>
            </a:r>
            <a:r>
              <a:rPr lang="en-US" altLang="ja-JP" b="1" dirty="0"/>
              <a:t>S</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tn</a:t>
            </a:r>
            <a:r>
              <a:rPr lang="en-US" altLang="ja-JP" b="1" dirty="0"/>
              <a:t> ;                                        </a:t>
            </a:r>
          </a:p>
          <a:p>
            <a:pPr marL="0" indent="0">
              <a:buNone/>
            </a:pPr>
            <a:r>
              <a:rPr lang="ja-JP" altLang="en-US" b="1" dirty="0"/>
              <a:t>　　　</a:t>
            </a:r>
            <a:r>
              <a:rPr lang="en-US" altLang="ja-JP" b="1" dirty="0"/>
              <a:t>t = 1,...,44; n = 1,...,N(t).</a:t>
            </a:r>
            <a:endParaRPr lang="ja-JP" altLang="ja-JP" b="1" dirty="0"/>
          </a:p>
          <a:p>
            <a:endParaRPr kumimoji="1" lang="ja-JP" altLang="en-US" dirty="0"/>
          </a:p>
        </p:txBody>
      </p:sp>
      <p:sp>
        <p:nvSpPr>
          <p:cNvPr id="4" name="スライド番号プレースホルダー 3">
            <a:extLst>
              <a:ext uri="{FF2B5EF4-FFF2-40B4-BE49-F238E27FC236}">
                <a16:creationId xmlns:a16="http://schemas.microsoft.com/office/drawing/2014/main" id="{A7C65878-9DCF-4089-B9F1-94F057E650E7}"/>
              </a:ext>
            </a:extLst>
          </p:cNvPr>
          <p:cNvSpPr>
            <a:spLocks noGrp="1"/>
          </p:cNvSpPr>
          <p:nvPr>
            <p:ph type="sldNum" sz="quarter" idx="11"/>
          </p:nvPr>
        </p:nvSpPr>
        <p:spPr/>
        <p:txBody>
          <a:bodyPr/>
          <a:lstStyle/>
          <a:p>
            <a:pPr>
              <a:defRPr/>
            </a:pPr>
            <a:fld id="{DB05CE72-4149-4858-8879-D677CB49550F}" type="slidenum">
              <a:rPr lang="en-US" altLang="ja-JP" smtClean="0"/>
              <a:pPr>
                <a:defRPr/>
              </a:pPr>
              <a:t>21</a:t>
            </a:fld>
            <a:endParaRPr lang="en-US" altLang="ja-JP" dirty="0"/>
          </a:p>
        </p:txBody>
      </p:sp>
    </p:spTree>
    <p:extLst>
      <p:ext uri="{BB962C8B-B14F-4D97-AF65-F5344CB8AC3E}">
        <p14:creationId xmlns:p14="http://schemas.microsoft.com/office/powerpoint/2010/main" val="3967206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42281F6-C4B4-43CB-AB87-7994AA0F4907}"/>
              </a:ext>
            </a:extLst>
          </p:cNvPr>
          <p:cNvSpPr>
            <a:spLocks noGrp="1"/>
          </p:cNvSpPr>
          <p:nvPr>
            <p:ph idx="1"/>
          </p:nvPr>
        </p:nvSpPr>
        <p:spPr>
          <a:xfrm>
            <a:off x="251520" y="980728"/>
            <a:ext cx="8496944" cy="5400600"/>
          </a:xfrm>
        </p:spPr>
        <p:txBody>
          <a:bodyPr/>
          <a:lstStyle/>
          <a:p>
            <a:pPr algn="just"/>
            <a:r>
              <a:rPr lang="en-US" altLang="ja-JP" dirty="0"/>
              <a:t>Thus we have </a:t>
            </a:r>
            <a:r>
              <a:rPr lang="en-US" altLang="ja-JP" b="1" dirty="0">
                <a:solidFill>
                  <a:srgbClr val="FF0000"/>
                </a:solidFill>
              </a:rPr>
              <a:t>14,073 degrees of freedom </a:t>
            </a:r>
            <a:r>
              <a:rPr lang="en-US" altLang="ja-JP" dirty="0"/>
              <a:t>to estimate 44 land price parameters </a:t>
            </a:r>
            <a:r>
              <a:rPr lang="en-US" altLang="ja-JP" dirty="0">
                <a:sym typeface="Symbol" panose="05050102010706020507" pitchFamily="18" charset="2"/>
              </a:rPr>
              <a:t></a:t>
            </a:r>
            <a:r>
              <a:rPr lang="en-US" altLang="ja-JP" baseline="-25000" dirty="0"/>
              <a:t>t</a:t>
            </a:r>
            <a:r>
              <a:rPr lang="en-US" altLang="ja-JP" dirty="0"/>
              <a:t> and one annual geometric depreciation rate parameter </a:t>
            </a:r>
            <a:r>
              <a:rPr lang="en-US" altLang="ja-JP" dirty="0">
                <a:sym typeface="Symbol" panose="05050102010706020507" pitchFamily="18" charset="2"/>
              </a:rPr>
              <a:t></a:t>
            </a:r>
            <a:r>
              <a:rPr lang="en-US" altLang="ja-JP" dirty="0"/>
              <a:t>, a total of </a:t>
            </a:r>
            <a:r>
              <a:rPr lang="en-US" altLang="ja-JP" dirty="0">
                <a:solidFill>
                  <a:srgbClr val="FF0000"/>
                </a:solidFill>
              </a:rPr>
              <a:t>45 parameters</a:t>
            </a:r>
            <a:r>
              <a:rPr lang="en-US" altLang="ja-JP" dirty="0"/>
              <a:t>. </a:t>
            </a:r>
          </a:p>
          <a:p>
            <a:pPr algn="just"/>
            <a:r>
              <a:rPr lang="en-US" altLang="ja-JP" dirty="0"/>
              <a:t>We estimated the nonlinear regression model defined by (21) for our Tokyo data set using the econometric programming package Shazam; see White (2004). The R</a:t>
            </a:r>
            <a:r>
              <a:rPr lang="en-US" altLang="ja-JP" baseline="30000" dirty="0"/>
              <a:t>2</a:t>
            </a:r>
            <a:r>
              <a:rPr lang="en-US" altLang="ja-JP" dirty="0"/>
              <a:t> for the resulting preliminary nonlinear regression </a:t>
            </a:r>
            <a:r>
              <a:rPr lang="en-US" altLang="ja-JP" b="1" i="1" dirty="0">
                <a:solidFill>
                  <a:srgbClr val="FF0000"/>
                </a:solidFill>
              </a:rPr>
              <a:t>Model 0</a:t>
            </a:r>
            <a:r>
              <a:rPr lang="en-US" altLang="ja-JP" dirty="0"/>
              <a:t> was only 0.5545, which is </a:t>
            </a:r>
            <a:r>
              <a:rPr lang="en-US" altLang="ja-JP" dirty="0">
                <a:solidFill>
                  <a:srgbClr val="FF0000"/>
                </a:solidFill>
              </a:rPr>
              <a:t>not very satisfactory</a:t>
            </a:r>
            <a:r>
              <a:rPr lang="en-US" altLang="ja-JP" dirty="0"/>
              <a:t>. However, </a:t>
            </a:r>
            <a:r>
              <a:rPr lang="en-US" altLang="ja-JP" dirty="0">
                <a:solidFill>
                  <a:srgbClr val="FF0000"/>
                </a:solidFill>
              </a:rPr>
              <a:t>there are no location variables in Model 0</a:t>
            </a:r>
            <a:r>
              <a:rPr lang="en-US" altLang="ja-JP" dirty="0"/>
              <a:t>. </a:t>
            </a:r>
            <a:endParaRPr lang="ja-JP" altLang="ja-JP" dirty="0"/>
          </a:p>
          <a:p>
            <a:pPr algn="just"/>
            <a:r>
              <a:rPr lang="en-US" altLang="ja-JP" dirty="0"/>
              <a:t>Thus let x</a:t>
            </a:r>
            <a:r>
              <a:rPr lang="en-US" altLang="ja-JP" baseline="-25000" dirty="0"/>
              <a:t>tn</a:t>
            </a:r>
            <a:r>
              <a:rPr lang="en-US" altLang="ja-JP" dirty="0"/>
              <a:t> and y</a:t>
            </a:r>
            <a:r>
              <a:rPr lang="en-US" altLang="ja-JP" baseline="-25000" dirty="0"/>
              <a:t>tn</a:t>
            </a:r>
            <a:r>
              <a:rPr lang="en-US" altLang="ja-JP" dirty="0"/>
              <a:t> equal the </a:t>
            </a:r>
            <a:r>
              <a:rPr lang="en-US" altLang="ja-JP" b="1" dirty="0">
                <a:solidFill>
                  <a:srgbClr val="FF0000"/>
                </a:solidFill>
              </a:rPr>
              <a:t>normalized</a:t>
            </a:r>
            <a:r>
              <a:rPr lang="en-US" altLang="ja-JP" dirty="0"/>
              <a:t> </a:t>
            </a:r>
            <a:r>
              <a:rPr lang="en-US" altLang="ja-JP" b="1" dirty="0">
                <a:solidFill>
                  <a:srgbClr val="FF0000"/>
                </a:solidFill>
              </a:rPr>
              <a:t>longitude</a:t>
            </a:r>
            <a:r>
              <a:rPr lang="en-US" altLang="ja-JP" dirty="0"/>
              <a:t> and </a:t>
            </a:r>
            <a:r>
              <a:rPr lang="en-US" altLang="ja-JP" b="1" dirty="0">
                <a:solidFill>
                  <a:srgbClr val="FF0000"/>
                </a:solidFill>
              </a:rPr>
              <a:t>latitude</a:t>
            </a:r>
            <a:r>
              <a:rPr lang="en-US" altLang="ja-JP" dirty="0"/>
              <a:t> of property n sold in period t. We will initially approximate the true land price surface f(x,y) by the </a:t>
            </a:r>
            <a:r>
              <a:rPr lang="en-US" altLang="ja-JP" b="1" dirty="0">
                <a:solidFill>
                  <a:srgbClr val="FF0000"/>
                </a:solidFill>
              </a:rPr>
              <a:t>4 by 4 Colwell spatial grid function</a:t>
            </a:r>
            <a:r>
              <a:rPr lang="en-US" altLang="ja-JP" dirty="0"/>
              <a:t> g</a:t>
            </a:r>
            <a:r>
              <a:rPr lang="en-US" altLang="ja-JP" baseline="-25000" dirty="0"/>
              <a:t>4</a:t>
            </a:r>
            <a:r>
              <a:rPr lang="en-US" altLang="ja-JP" dirty="0"/>
              <a:t>(x,y) defined above in section 3. </a:t>
            </a:r>
            <a:endParaRPr kumimoji="1" lang="ja-JP" altLang="en-US" dirty="0"/>
          </a:p>
        </p:txBody>
      </p:sp>
      <p:sp>
        <p:nvSpPr>
          <p:cNvPr id="4" name="スライド番号プレースホルダー 3">
            <a:extLst>
              <a:ext uri="{FF2B5EF4-FFF2-40B4-BE49-F238E27FC236}">
                <a16:creationId xmlns:a16="http://schemas.microsoft.com/office/drawing/2014/main" id="{D5B3EF59-477B-44E9-95D2-0A947DC9C965}"/>
              </a:ext>
            </a:extLst>
          </p:cNvPr>
          <p:cNvSpPr>
            <a:spLocks noGrp="1"/>
          </p:cNvSpPr>
          <p:nvPr>
            <p:ph type="sldNum" sz="quarter" idx="11"/>
          </p:nvPr>
        </p:nvSpPr>
        <p:spPr/>
        <p:txBody>
          <a:bodyPr/>
          <a:lstStyle/>
          <a:p>
            <a:pPr>
              <a:defRPr/>
            </a:pPr>
            <a:fld id="{DB05CE72-4149-4858-8879-D677CB49550F}" type="slidenum">
              <a:rPr lang="en-US" altLang="ja-JP" smtClean="0"/>
              <a:pPr>
                <a:defRPr/>
              </a:pPr>
              <a:t>22</a:t>
            </a:fld>
            <a:endParaRPr lang="en-US" altLang="ja-JP" dirty="0"/>
          </a:p>
        </p:txBody>
      </p:sp>
    </p:spTree>
    <p:extLst>
      <p:ext uri="{BB962C8B-B14F-4D97-AF65-F5344CB8AC3E}">
        <p14:creationId xmlns:p14="http://schemas.microsoft.com/office/powerpoint/2010/main" val="1074584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8196E-1295-4ED4-937F-686737DA3EAB}"/>
              </a:ext>
            </a:extLst>
          </p:cNvPr>
          <p:cNvSpPr>
            <a:spLocks noGrp="1"/>
          </p:cNvSpPr>
          <p:nvPr>
            <p:ph type="title"/>
          </p:nvPr>
        </p:nvSpPr>
        <p:spPr/>
        <p:txBody>
          <a:bodyPr/>
          <a:lstStyle/>
          <a:p>
            <a:r>
              <a:rPr kumimoji="1" lang="en-US" altLang="ja-JP" b="1" dirty="0"/>
              <a:t>Model 1.</a:t>
            </a:r>
            <a:endParaRPr kumimoji="1" lang="ja-JP" altLang="en-US" b="1" dirty="0"/>
          </a:p>
        </p:txBody>
      </p:sp>
      <p:sp>
        <p:nvSpPr>
          <p:cNvPr id="3" name="コンテンツ プレースホルダー 2">
            <a:extLst>
              <a:ext uri="{FF2B5EF4-FFF2-40B4-BE49-F238E27FC236}">
                <a16:creationId xmlns:a16="http://schemas.microsoft.com/office/drawing/2014/main" id="{5D3B463E-D5B0-4B1D-B91A-386C099E3049}"/>
              </a:ext>
            </a:extLst>
          </p:cNvPr>
          <p:cNvSpPr>
            <a:spLocks noGrp="1"/>
          </p:cNvSpPr>
          <p:nvPr>
            <p:ph idx="1"/>
          </p:nvPr>
        </p:nvSpPr>
        <p:spPr/>
        <p:txBody>
          <a:bodyPr/>
          <a:lstStyle/>
          <a:p>
            <a:endParaRPr lang="en-US" altLang="ja-JP" dirty="0"/>
          </a:p>
          <a:p>
            <a:pPr marL="0" indent="0">
              <a:buNone/>
            </a:pPr>
            <a:r>
              <a:rPr lang="en-US" altLang="ja-JP" b="1" dirty="0"/>
              <a:t>(22) 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 </a:t>
            </a:r>
            <a:r>
              <a:rPr lang="en-US" altLang="ja-JP" b="1" dirty="0">
                <a:solidFill>
                  <a:srgbClr val="FF0000"/>
                </a:solidFill>
              </a:rPr>
              <a:t>g</a:t>
            </a:r>
            <a:r>
              <a:rPr lang="en-US" altLang="ja-JP" b="1" baseline="-25000" dirty="0">
                <a:solidFill>
                  <a:srgbClr val="FF0000"/>
                </a:solidFill>
              </a:rPr>
              <a:t>4</a:t>
            </a:r>
            <a:r>
              <a:rPr lang="en-US" altLang="ja-JP" b="1" dirty="0">
                <a:solidFill>
                  <a:srgbClr val="FF0000"/>
                </a:solidFill>
              </a:rPr>
              <a:t>(x</a:t>
            </a:r>
            <a:r>
              <a:rPr lang="en-US" altLang="ja-JP" b="1" baseline="-25000" dirty="0">
                <a:solidFill>
                  <a:srgbClr val="FF0000"/>
                </a:solidFill>
              </a:rPr>
              <a:t>tn</a:t>
            </a:r>
            <a:r>
              <a:rPr lang="en-US" altLang="ja-JP" b="1" dirty="0">
                <a:solidFill>
                  <a:srgbClr val="FF0000"/>
                </a:solidFill>
              </a:rPr>
              <a:t>,y</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a:t>
            </a:r>
            <a:r>
              <a:rPr lang="en-US" altLang="ja-JP" b="1" dirty="0"/>
              <a:t>L</a:t>
            </a:r>
            <a:r>
              <a:rPr lang="en-US" altLang="ja-JP" b="1" baseline="-25000" dirty="0"/>
              <a:t>tn</a:t>
            </a:r>
            <a:r>
              <a:rPr lang="en-US" altLang="ja-JP" b="1" dirty="0"/>
              <a:t> + P</a:t>
            </a:r>
            <a:r>
              <a:rPr lang="en-US" altLang="ja-JP" b="1" baseline="-25000" dirty="0"/>
              <a:t>St</a:t>
            </a:r>
            <a:r>
              <a:rPr lang="en-US" altLang="ja-JP" b="1" dirty="0"/>
              <a:t>(1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dirty="0"/>
              <a:t>)</a:t>
            </a:r>
            <a:r>
              <a:rPr lang="en-US" altLang="ja-JP" b="1" baseline="30000" dirty="0"/>
              <a:t>A(t,n)</a:t>
            </a:r>
            <a:r>
              <a:rPr lang="en-US" altLang="ja-JP" b="1" dirty="0"/>
              <a:t>S</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tn</a:t>
            </a:r>
            <a:r>
              <a:rPr lang="en-US" altLang="ja-JP" b="1" dirty="0"/>
              <a:t> ;</a:t>
            </a:r>
          </a:p>
          <a:p>
            <a:pPr marL="0" indent="0">
              <a:buNone/>
            </a:pPr>
            <a:r>
              <a:rPr lang="en-US" altLang="ja-JP" b="1" dirty="0"/>
              <a:t>                                                             t = 1,...,44; n = 1,...,N(t).</a:t>
            </a:r>
          </a:p>
          <a:p>
            <a:endParaRPr lang="en-US" altLang="ja-JP" dirty="0"/>
          </a:p>
          <a:p>
            <a:pPr algn="just"/>
            <a:r>
              <a:rPr lang="en-US" altLang="ja-JP" dirty="0"/>
              <a:t>Note that the </a:t>
            </a:r>
            <a:r>
              <a:rPr lang="en-US" altLang="ja-JP" b="1" dirty="0">
                <a:solidFill>
                  <a:srgbClr val="FF0000"/>
                </a:solidFill>
                <a:sym typeface="Symbol" panose="05050102010706020507" pitchFamily="18" charset="2"/>
              </a:rPr>
              <a:t></a:t>
            </a:r>
            <a:r>
              <a:rPr lang="en-US" altLang="ja-JP" dirty="0"/>
              <a:t> vector of parameters in </a:t>
            </a:r>
            <a:r>
              <a:rPr lang="en-US" altLang="ja-JP" b="1" dirty="0">
                <a:solidFill>
                  <a:srgbClr val="FF0000"/>
                </a:solidFill>
              </a:rPr>
              <a:t>g</a:t>
            </a:r>
            <a:r>
              <a:rPr lang="en-US" altLang="ja-JP" b="1" baseline="-25000" dirty="0">
                <a:solidFill>
                  <a:srgbClr val="FF0000"/>
                </a:solidFill>
              </a:rPr>
              <a:t>4</a:t>
            </a:r>
            <a:r>
              <a:rPr lang="en-US" altLang="ja-JP" b="1" dirty="0">
                <a:solidFill>
                  <a:srgbClr val="FF0000"/>
                </a:solidFill>
              </a:rPr>
              <a:t>(x</a:t>
            </a:r>
            <a:r>
              <a:rPr lang="en-US" altLang="ja-JP" b="1" baseline="-25000" dirty="0">
                <a:solidFill>
                  <a:srgbClr val="FF0000"/>
                </a:solidFill>
              </a:rPr>
              <a:t>tn</a:t>
            </a:r>
            <a:r>
              <a:rPr lang="en-US" altLang="ja-JP" b="1" dirty="0">
                <a:solidFill>
                  <a:srgbClr val="FF0000"/>
                </a:solidFill>
              </a:rPr>
              <a:t>,y</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a:t>
            </a:r>
            <a:r>
              <a:rPr lang="en-US" altLang="ja-JP" dirty="0"/>
              <a:t> consists of  the </a:t>
            </a:r>
            <a:r>
              <a:rPr lang="en-US" altLang="ja-JP" dirty="0">
                <a:solidFill>
                  <a:srgbClr val="FF0000"/>
                </a:solidFill>
              </a:rPr>
              <a:t>25 spatial grid parameters </a:t>
            </a:r>
            <a:r>
              <a:rPr lang="en-US" altLang="ja-JP" b="1" dirty="0">
                <a:solidFill>
                  <a:srgbClr val="FF0000"/>
                </a:solidFill>
                <a:sym typeface="Symbol" panose="05050102010706020507" pitchFamily="18" charset="2"/>
              </a:rPr>
              <a:t></a:t>
            </a:r>
            <a:r>
              <a:rPr lang="en-US" altLang="ja-JP" b="1" baseline="-25000" dirty="0">
                <a:solidFill>
                  <a:srgbClr val="FF0000"/>
                </a:solidFill>
              </a:rPr>
              <a:t>ij</a:t>
            </a:r>
            <a:r>
              <a:rPr lang="en-US" altLang="ja-JP" b="1" dirty="0">
                <a:solidFill>
                  <a:srgbClr val="FF0000"/>
                </a:solidFill>
              </a:rPr>
              <a:t> </a:t>
            </a:r>
            <a:r>
              <a:rPr lang="en-US" altLang="ja-JP" dirty="0"/>
              <a:t>where i, j = 0,1,2,3,4. </a:t>
            </a:r>
          </a:p>
          <a:p>
            <a:pPr algn="just"/>
            <a:r>
              <a:rPr lang="en-US" altLang="ja-JP" dirty="0"/>
              <a:t>Thus equations (22) contain 44 unknown period t land price parameters </a:t>
            </a:r>
            <a:r>
              <a:rPr lang="en-US" altLang="ja-JP" dirty="0">
                <a:sym typeface="Symbol" panose="05050102010706020507" pitchFamily="18" charset="2"/>
              </a:rPr>
              <a:t></a:t>
            </a:r>
            <a:r>
              <a:rPr lang="en-US" altLang="ja-JP" baseline="-25000" dirty="0"/>
              <a:t>t</a:t>
            </a:r>
            <a:r>
              <a:rPr lang="en-US" altLang="ja-JP" dirty="0"/>
              <a:t>, 25 unknown </a:t>
            </a:r>
            <a:r>
              <a:rPr lang="en-US" altLang="ja-JP" dirty="0">
                <a:sym typeface="Symbol" panose="05050102010706020507" pitchFamily="18" charset="2"/>
              </a:rPr>
              <a:t></a:t>
            </a:r>
            <a:r>
              <a:rPr lang="en-US" altLang="ja-JP" baseline="-25000" dirty="0"/>
              <a:t>ij</a:t>
            </a:r>
            <a:r>
              <a:rPr lang="en-US" altLang="ja-JP" dirty="0"/>
              <a:t> spatial grid parameters and 1 depreciation rate parameter </a:t>
            </a:r>
            <a:r>
              <a:rPr lang="en-US" altLang="ja-JP" dirty="0">
                <a:sym typeface="Symbol" panose="05050102010706020507" pitchFamily="18" charset="2"/>
              </a:rPr>
              <a:t></a:t>
            </a:r>
            <a:r>
              <a:rPr lang="en-US" altLang="ja-JP" dirty="0"/>
              <a:t> for a total of </a:t>
            </a:r>
            <a:r>
              <a:rPr lang="en-US" altLang="ja-JP" dirty="0">
                <a:solidFill>
                  <a:srgbClr val="FF0000"/>
                </a:solidFill>
              </a:rPr>
              <a:t>70 unknown parameters</a:t>
            </a:r>
            <a:r>
              <a:rPr lang="en-US" altLang="ja-JP" dirty="0"/>
              <a:t>. </a:t>
            </a:r>
            <a:endParaRPr lang="ja-JP"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B55998A6-6CA1-40CC-AD2D-CA173B510B1C}"/>
              </a:ext>
            </a:extLst>
          </p:cNvPr>
          <p:cNvSpPr>
            <a:spLocks noGrp="1"/>
          </p:cNvSpPr>
          <p:nvPr>
            <p:ph type="sldNum" sz="quarter" idx="11"/>
          </p:nvPr>
        </p:nvSpPr>
        <p:spPr/>
        <p:txBody>
          <a:bodyPr/>
          <a:lstStyle/>
          <a:p>
            <a:pPr>
              <a:defRPr/>
            </a:pPr>
            <a:fld id="{DB05CE72-4149-4858-8879-D677CB49550F}" type="slidenum">
              <a:rPr lang="en-US" altLang="ja-JP" smtClean="0"/>
              <a:pPr>
                <a:defRPr/>
              </a:pPr>
              <a:t>23</a:t>
            </a:fld>
            <a:endParaRPr lang="en-US" altLang="ja-JP" dirty="0"/>
          </a:p>
        </p:txBody>
      </p:sp>
    </p:spTree>
    <p:extLst>
      <p:ext uri="{BB962C8B-B14F-4D97-AF65-F5344CB8AC3E}">
        <p14:creationId xmlns:p14="http://schemas.microsoft.com/office/powerpoint/2010/main" val="1305815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0A585CD-6E3C-44CC-B293-832D226DD4BA}"/>
              </a:ext>
            </a:extLst>
          </p:cNvPr>
          <p:cNvSpPr>
            <a:spLocks noGrp="1"/>
          </p:cNvSpPr>
          <p:nvPr>
            <p:ph idx="1"/>
          </p:nvPr>
        </p:nvSpPr>
        <p:spPr>
          <a:xfrm>
            <a:off x="35496" y="332656"/>
            <a:ext cx="8928992" cy="6120680"/>
          </a:xfrm>
        </p:spPr>
        <p:txBody>
          <a:bodyPr/>
          <a:lstStyle/>
          <a:p>
            <a:pPr algn="just"/>
            <a:r>
              <a:rPr lang="en-US" altLang="ja-JP" dirty="0"/>
              <a:t>Our problem now is how exactly should these two value terms be decomposed into </a:t>
            </a:r>
            <a:r>
              <a:rPr lang="en-US" altLang="ja-JP" b="1" i="1" dirty="0">
                <a:solidFill>
                  <a:srgbClr val="FF0000"/>
                </a:solidFill>
              </a:rPr>
              <a:t>constant quality</a:t>
            </a:r>
            <a:r>
              <a:rPr lang="en-US" altLang="ja-JP" b="1" dirty="0">
                <a:solidFill>
                  <a:srgbClr val="FF0000"/>
                </a:solidFill>
              </a:rPr>
              <a:t> </a:t>
            </a:r>
            <a:r>
              <a:rPr lang="en-US" altLang="ja-JP" b="1" i="1" dirty="0">
                <a:solidFill>
                  <a:srgbClr val="FF0000"/>
                </a:solidFill>
              </a:rPr>
              <a:t>price and quantity components</a:t>
            </a:r>
            <a:r>
              <a:rPr lang="en-US" altLang="ja-JP" b="1" dirty="0">
                <a:solidFill>
                  <a:srgbClr val="FF0000"/>
                </a:solidFill>
              </a:rPr>
              <a:t>?</a:t>
            </a:r>
          </a:p>
          <a:p>
            <a:pPr algn="just"/>
            <a:r>
              <a:rPr lang="en-US" altLang="ja-JP" dirty="0"/>
              <a:t>Our view is that a suitable constant quality land price index for all houses sold in period t should be </a:t>
            </a:r>
            <a:r>
              <a:rPr lang="en-US" altLang="ja-JP" b="1" dirty="0">
                <a:solidFill>
                  <a:srgbClr val="FF0000"/>
                </a:solidFill>
                <a:sym typeface="Symbol" panose="05050102010706020507" pitchFamily="18" charset="2"/>
              </a:rPr>
              <a:t></a:t>
            </a:r>
            <a:r>
              <a:rPr lang="en-US" altLang="ja-JP" b="1" baseline="-25000" dirty="0">
                <a:solidFill>
                  <a:srgbClr val="FF0000"/>
                </a:solidFill>
              </a:rPr>
              <a:t>t</a:t>
            </a:r>
            <a:r>
              <a:rPr lang="en-US" altLang="ja-JP" dirty="0"/>
              <a:t> and for property n sold in period t, the corresponding constant quality quantity should be </a:t>
            </a:r>
            <a:r>
              <a:rPr lang="en-US" altLang="ja-JP" b="1" dirty="0">
                <a:solidFill>
                  <a:srgbClr val="FF0000"/>
                </a:solidFill>
              </a:rPr>
              <a:t>g</a:t>
            </a:r>
            <a:r>
              <a:rPr lang="en-US" altLang="ja-JP" b="1" baseline="-25000" dirty="0">
                <a:solidFill>
                  <a:srgbClr val="FF0000"/>
                </a:solidFill>
              </a:rPr>
              <a:t>4</a:t>
            </a:r>
            <a:r>
              <a:rPr lang="en-US" altLang="ja-JP" b="1" dirty="0">
                <a:solidFill>
                  <a:srgbClr val="FF0000"/>
                </a:solidFill>
              </a:rPr>
              <a:t>(x</a:t>
            </a:r>
            <a:r>
              <a:rPr lang="en-US" altLang="ja-JP" b="1" baseline="-25000" dirty="0">
                <a:solidFill>
                  <a:srgbClr val="FF0000"/>
                </a:solidFill>
              </a:rPr>
              <a:t>tn</a:t>
            </a:r>
            <a:r>
              <a:rPr lang="en-US" altLang="ja-JP" b="1" dirty="0">
                <a:solidFill>
                  <a:srgbClr val="FF0000"/>
                </a:solidFill>
              </a:rPr>
              <a:t>,y</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)L</a:t>
            </a:r>
            <a:r>
              <a:rPr lang="en-US" altLang="ja-JP" b="1" baseline="-25000" dirty="0">
                <a:solidFill>
                  <a:srgbClr val="FF0000"/>
                </a:solidFill>
              </a:rPr>
              <a:t>tn</a:t>
            </a:r>
            <a:r>
              <a:rPr lang="en-US" altLang="ja-JP" dirty="0"/>
              <a:t>. Turning to the decomposition of the structure value of property n sold in period t, P</a:t>
            </a:r>
            <a:r>
              <a:rPr lang="en-US" altLang="ja-JP" baseline="-25000" dirty="0"/>
              <a:t>St</a:t>
            </a:r>
            <a:r>
              <a:rPr lang="en-US" altLang="ja-JP" dirty="0"/>
              <a:t>(1 </a:t>
            </a:r>
            <a:r>
              <a:rPr lang="en-US" altLang="ja-JP" dirty="0">
                <a:sym typeface="Symbol" panose="05050102010706020507" pitchFamily="18" charset="2"/>
              </a:rPr>
              <a:t></a:t>
            </a:r>
            <a:r>
              <a:rPr lang="en-US" altLang="ja-JP" dirty="0"/>
              <a:t> </a:t>
            </a:r>
            <a:r>
              <a:rPr lang="en-US" altLang="ja-JP" dirty="0">
                <a:sym typeface="Symbol" panose="05050102010706020507" pitchFamily="18" charset="2"/>
              </a:rPr>
              <a:t></a:t>
            </a:r>
            <a:r>
              <a:rPr lang="en-US" altLang="ja-JP" dirty="0"/>
              <a:t>)</a:t>
            </a:r>
            <a:r>
              <a:rPr lang="en-US" altLang="ja-JP" baseline="30000" dirty="0"/>
              <a:t>A(t,n)</a:t>
            </a:r>
            <a:r>
              <a:rPr lang="en-US" altLang="ja-JP" dirty="0"/>
              <a:t>S</a:t>
            </a:r>
            <a:r>
              <a:rPr lang="en-US" altLang="ja-JP" baseline="-25000" dirty="0"/>
              <a:t>tn</a:t>
            </a:r>
            <a:r>
              <a:rPr lang="en-US" altLang="ja-JP" dirty="0"/>
              <a:t>, into price and quantity components, we take </a:t>
            </a:r>
            <a:r>
              <a:rPr lang="en-US" altLang="ja-JP" b="1" dirty="0">
                <a:solidFill>
                  <a:srgbClr val="FF0000"/>
                </a:solidFill>
              </a:rPr>
              <a:t>P</a:t>
            </a:r>
            <a:r>
              <a:rPr lang="en-US" altLang="ja-JP" b="1" baseline="-25000" dirty="0">
                <a:solidFill>
                  <a:srgbClr val="FF0000"/>
                </a:solidFill>
              </a:rPr>
              <a:t>St</a:t>
            </a:r>
            <a:r>
              <a:rPr lang="en-US" altLang="ja-JP" dirty="0"/>
              <a:t> as the price and </a:t>
            </a:r>
            <a:r>
              <a:rPr lang="en-US" altLang="ja-JP" b="1" dirty="0">
                <a:solidFill>
                  <a:srgbClr val="FF0000"/>
                </a:solidFill>
              </a:rPr>
              <a:t>(1 </a:t>
            </a:r>
            <a:r>
              <a:rPr lang="en-US" altLang="ja-JP" b="1" dirty="0">
                <a:solidFill>
                  <a:srgbClr val="FF0000"/>
                </a:solidFill>
                <a:sym typeface="Symbol" panose="05050102010706020507" pitchFamily="18" charset="2"/>
              </a:rPr>
              <a:t></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dirty="0">
                <a:solidFill>
                  <a:srgbClr val="FF0000"/>
                </a:solidFill>
              </a:rPr>
              <a:t>)</a:t>
            </a:r>
            <a:r>
              <a:rPr lang="en-US" altLang="ja-JP" b="1" baseline="30000" dirty="0">
                <a:solidFill>
                  <a:srgbClr val="FF0000"/>
                </a:solidFill>
              </a:rPr>
              <a:t>A(t,n)</a:t>
            </a:r>
            <a:r>
              <a:rPr lang="en-US" altLang="ja-JP" b="1" dirty="0">
                <a:solidFill>
                  <a:srgbClr val="FF0000"/>
                </a:solidFill>
              </a:rPr>
              <a:t>S</a:t>
            </a:r>
            <a:r>
              <a:rPr lang="en-US" altLang="ja-JP" b="1" baseline="-25000" dirty="0">
                <a:solidFill>
                  <a:srgbClr val="FF0000"/>
                </a:solidFill>
              </a:rPr>
              <a:t>tn</a:t>
            </a:r>
            <a:r>
              <a:rPr lang="en-US" altLang="ja-JP" b="1" dirty="0">
                <a:solidFill>
                  <a:srgbClr val="FF0000"/>
                </a:solidFill>
              </a:rPr>
              <a:t> </a:t>
            </a:r>
            <a:r>
              <a:rPr lang="en-US" altLang="ja-JP" dirty="0"/>
              <a:t>as the corresponding quantity for property n sold in quarter t.</a:t>
            </a:r>
            <a:endParaRPr lang="ja-JP" altLang="ja-JP" dirty="0"/>
          </a:p>
          <a:p>
            <a:pPr algn="just"/>
            <a:r>
              <a:rPr lang="en-CA" altLang="ja-JP" dirty="0"/>
              <a:t>An alternative way of viewing our land model is that land in each location indexed by the spatial coordinates x</a:t>
            </a:r>
            <a:r>
              <a:rPr lang="en-CA" altLang="ja-JP" baseline="-25000" dirty="0"/>
              <a:t>n</a:t>
            </a:r>
            <a:r>
              <a:rPr lang="en-CA" altLang="ja-JP" dirty="0"/>
              <a:t>,y</a:t>
            </a:r>
            <a:r>
              <a:rPr lang="en-CA" altLang="ja-JP" baseline="-25000" dirty="0"/>
              <a:t>n</a:t>
            </a:r>
            <a:r>
              <a:rPr lang="en-CA" altLang="ja-JP" dirty="0"/>
              <a:t> can be regarded as a distinct commodity with its own price and quantity. But since our model forces </a:t>
            </a:r>
            <a:r>
              <a:rPr lang="en-CA" altLang="ja-JP" b="1" dirty="0">
                <a:solidFill>
                  <a:srgbClr val="FF0000"/>
                </a:solidFill>
              </a:rPr>
              <a:t>all land prices in the same location to move proportionally over time</a:t>
            </a:r>
            <a:r>
              <a:rPr lang="en-CA" altLang="ja-JP" b="1" dirty="0">
                <a:solidFill>
                  <a:srgbClr val="FF3300"/>
                </a:solidFill>
              </a:rPr>
              <a:t>, </a:t>
            </a:r>
            <a:r>
              <a:rPr lang="en-CA" altLang="ja-JP" b="1" dirty="0">
                <a:solidFill>
                  <a:srgbClr val="FF0000"/>
                </a:solidFill>
              </a:rPr>
              <a:t>virtually all index number formulae will generate an overall land price series that is proportional to the </a:t>
            </a:r>
            <a:r>
              <a:rPr lang="en-CA" altLang="ja-JP" b="1" dirty="0">
                <a:solidFill>
                  <a:srgbClr val="FF0000"/>
                </a:solidFill>
                <a:sym typeface="Symbol" panose="05050102010706020507" pitchFamily="18" charset="2"/>
              </a:rPr>
              <a:t></a:t>
            </a:r>
            <a:r>
              <a:rPr lang="en-CA" altLang="ja-JP" b="1" baseline="-25000" dirty="0">
                <a:solidFill>
                  <a:srgbClr val="FF0000"/>
                </a:solidFill>
              </a:rPr>
              <a:t>t</a:t>
            </a:r>
            <a:r>
              <a:rPr lang="en-CA" altLang="ja-JP" dirty="0"/>
              <a:t>.  </a:t>
            </a:r>
            <a:endParaRPr lang="ja-JP"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050DB476-DBBF-4D9D-A245-6F8DD22917C2}"/>
              </a:ext>
            </a:extLst>
          </p:cNvPr>
          <p:cNvSpPr>
            <a:spLocks noGrp="1"/>
          </p:cNvSpPr>
          <p:nvPr>
            <p:ph type="sldNum" sz="quarter" idx="11"/>
          </p:nvPr>
        </p:nvSpPr>
        <p:spPr/>
        <p:txBody>
          <a:bodyPr/>
          <a:lstStyle/>
          <a:p>
            <a:pPr>
              <a:defRPr/>
            </a:pPr>
            <a:fld id="{DB05CE72-4149-4858-8879-D677CB49550F}" type="slidenum">
              <a:rPr lang="en-US" altLang="ja-JP" smtClean="0"/>
              <a:pPr>
                <a:defRPr/>
              </a:pPr>
              <a:t>24</a:t>
            </a:fld>
            <a:endParaRPr lang="en-US" altLang="ja-JP" dirty="0"/>
          </a:p>
        </p:txBody>
      </p:sp>
    </p:spTree>
    <p:extLst>
      <p:ext uri="{BB962C8B-B14F-4D97-AF65-F5344CB8AC3E}">
        <p14:creationId xmlns:p14="http://schemas.microsoft.com/office/powerpoint/2010/main" val="2966118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72B262B-7796-4344-8C17-2A2D1DA8C815}"/>
              </a:ext>
            </a:extLst>
          </p:cNvPr>
          <p:cNvSpPr>
            <a:spLocks noGrp="1"/>
          </p:cNvSpPr>
          <p:nvPr>
            <p:ph idx="1"/>
          </p:nvPr>
        </p:nvSpPr>
        <p:spPr>
          <a:xfrm>
            <a:off x="611560" y="476672"/>
            <a:ext cx="8352928" cy="6048672"/>
          </a:xfrm>
        </p:spPr>
        <p:txBody>
          <a:bodyPr/>
          <a:lstStyle/>
          <a:p>
            <a:pPr algn="just"/>
            <a:r>
              <a:rPr lang="en-US" altLang="ja-JP" dirty="0"/>
              <a:t>Note that the above value decompositions of individual property prices sets the price of a square meter of land in quarter t equal to </a:t>
            </a:r>
            <a:r>
              <a:rPr lang="en-US" altLang="ja-JP" dirty="0">
                <a:sym typeface="Symbol" panose="05050102010706020507" pitchFamily="18" charset="2"/>
              </a:rPr>
              <a:t></a:t>
            </a:r>
            <a:r>
              <a:rPr lang="en-US" altLang="ja-JP" baseline="-25000" dirty="0"/>
              <a:t>t</a:t>
            </a:r>
            <a:r>
              <a:rPr lang="en-US" altLang="ja-JP" baseline="30000" dirty="0"/>
              <a:t>*</a:t>
            </a:r>
            <a:r>
              <a:rPr lang="en-US" altLang="ja-JP" dirty="0"/>
              <a:t>, the estimated parameter value for </a:t>
            </a:r>
            <a:r>
              <a:rPr lang="en-US" altLang="ja-JP" dirty="0">
                <a:sym typeface="Symbol" panose="05050102010706020507" pitchFamily="18" charset="2"/>
              </a:rPr>
              <a:t></a:t>
            </a:r>
            <a:r>
              <a:rPr lang="en-US" altLang="ja-JP" baseline="-25000" dirty="0"/>
              <a:t>t</a:t>
            </a:r>
            <a:r>
              <a:rPr lang="en-US" altLang="ja-JP" dirty="0"/>
              <a:t> and sets the price of a square meter of structure equal to P</a:t>
            </a:r>
            <a:r>
              <a:rPr lang="en-US" altLang="ja-JP" baseline="-25000" dirty="0"/>
              <a:t>St</a:t>
            </a:r>
            <a:r>
              <a:rPr lang="en-US" altLang="ja-JP" dirty="0"/>
              <a:t>, the official per meter structure cost for quarter t. </a:t>
            </a:r>
          </a:p>
          <a:p>
            <a:pPr algn="just"/>
            <a:r>
              <a:rPr lang="en-US" altLang="ja-JP" dirty="0"/>
              <a:t>These prices are assumed to be the same across all properties sold in period t and thus </a:t>
            </a:r>
            <a:r>
              <a:rPr lang="en-US" altLang="ja-JP" b="1" dirty="0">
                <a:solidFill>
                  <a:srgbClr val="FF0000"/>
                </a:solidFill>
              </a:rPr>
              <a:t>we can set the </a:t>
            </a:r>
            <a:r>
              <a:rPr lang="en-US" altLang="ja-JP" b="1" i="1" dirty="0">
                <a:solidFill>
                  <a:srgbClr val="FF0000"/>
                </a:solidFill>
              </a:rPr>
              <a:t>aggregate</a:t>
            </a:r>
            <a:r>
              <a:rPr lang="en-US" altLang="ja-JP" b="1" dirty="0">
                <a:solidFill>
                  <a:srgbClr val="FF0000"/>
                </a:solidFill>
              </a:rPr>
              <a:t> land and structure price for all residential properties sold in period t equal to P</a:t>
            </a:r>
            <a:r>
              <a:rPr lang="en-US" altLang="ja-JP" b="1" baseline="-25000" dirty="0">
                <a:solidFill>
                  <a:srgbClr val="FF0000"/>
                </a:solidFill>
              </a:rPr>
              <a:t>Lt</a:t>
            </a:r>
            <a:r>
              <a:rPr lang="en-US" altLang="ja-JP" b="1" dirty="0">
                <a:solidFill>
                  <a:srgbClr val="FF0000"/>
                </a:solidFill>
              </a:rPr>
              <a:t> and P</a:t>
            </a:r>
            <a:r>
              <a:rPr lang="en-US" altLang="ja-JP" b="1" baseline="-25000" dirty="0">
                <a:solidFill>
                  <a:srgbClr val="FF0000"/>
                </a:solidFill>
              </a:rPr>
              <a:t>St</a:t>
            </a:r>
            <a:r>
              <a:rPr lang="en-US" altLang="ja-JP" b="1" dirty="0">
                <a:solidFill>
                  <a:srgbClr val="FF0000"/>
                </a:solidFill>
              </a:rPr>
              <a:t> where P</a:t>
            </a:r>
            <a:r>
              <a:rPr lang="en-US" altLang="ja-JP" b="1" baseline="-25000" dirty="0">
                <a:solidFill>
                  <a:srgbClr val="FF0000"/>
                </a:solidFill>
              </a:rPr>
              <a:t>Lt</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baseline="-25000" dirty="0">
                <a:solidFill>
                  <a:srgbClr val="FF0000"/>
                </a:solidFill>
              </a:rPr>
              <a:t>t</a:t>
            </a:r>
            <a:r>
              <a:rPr lang="en-US" altLang="ja-JP" b="1" baseline="30000" dirty="0">
                <a:solidFill>
                  <a:srgbClr val="FF0000"/>
                </a:solidFill>
              </a:rPr>
              <a:t>*</a:t>
            </a:r>
            <a:r>
              <a:rPr lang="en-US" altLang="ja-JP" b="1" dirty="0">
                <a:solidFill>
                  <a:srgbClr val="FF0000"/>
                </a:solidFill>
              </a:rPr>
              <a:t> </a:t>
            </a:r>
            <a:r>
              <a:rPr lang="en-US" altLang="ja-JP" dirty="0"/>
              <a:t>for t = 1,...,44. The corresponding </a:t>
            </a:r>
            <a:r>
              <a:rPr lang="en-US" altLang="ja-JP" b="1" i="1" dirty="0">
                <a:solidFill>
                  <a:srgbClr val="FF0000"/>
                </a:solidFill>
              </a:rPr>
              <a:t>aggregate</a:t>
            </a:r>
            <a:r>
              <a:rPr lang="en-US" altLang="ja-JP" b="1" dirty="0">
                <a:solidFill>
                  <a:srgbClr val="FF0000"/>
                </a:solidFill>
              </a:rPr>
              <a:t> constant quality quantities of land and structures</a:t>
            </a:r>
            <a:r>
              <a:rPr lang="en-US" altLang="ja-JP" dirty="0"/>
              <a:t> sold in period t are defined as follows:</a:t>
            </a:r>
            <a:endParaRPr lang="ja-JP" altLang="ja-JP" dirty="0"/>
          </a:p>
          <a:p>
            <a:pPr marL="0" indent="0" algn="just">
              <a:buNone/>
            </a:pPr>
            <a:r>
              <a:rPr lang="en-US" altLang="ja-JP" b="1" dirty="0"/>
              <a:t>(23) Q</a:t>
            </a:r>
            <a:r>
              <a:rPr lang="en-US" altLang="ja-JP" b="1" baseline="-25000" dirty="0"/>
              <a:t>Lt</a:t>
            </a:r>
            <a:r>
              <a:rPr lang="en-US" altLang="ja-JP" b="1" dirty="0"/>
              <a:t>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baseline="-25000" dirty="0"/>
              <a:t>n=1</a:t>
            </a:r>
            <a:r>
              <a:rPr lang="en-US" altLang="ja-JP" b="1" baseline="30000" dirty="0"/>
              <a:t>N(t)</a:t>
            </a:r>
            <a:r>
              <a:rPr lang="en-US" altLang="ja-JP" b="1" dirty="0"/>
              <a:t> g</a:t>
            </a:r>
            <a:r>
              <a:rPr lang="en-US" altLang="ja-JP" b="1" baseline="-25000" dirty="0"/>
              <a:t>4</a:t>
            </a:r>
            <a:r>
              <a:rPr lang="en-US" altLang="ja-JP" b="1" dirty="0"/>
              <a:t>(x</a:t>
            </a:r>
            <a:r>
              <a:rPr lang="en-US" altLang="ja-JP" b="1" baseline="-25000" dirty="0"/>
              <a:t>tn</a:t>
            </a:r>
            <a:r>
              <a:rPr lang="en-US" altLang="ja-JP" b="1" dirty="0"/>
              <a:t>,y</a:t>
            </a:r>
            <a:r>
              <a:rPr lang="en-US" altLang="ja-JP" b="1" baseline="-25000" dirty="0"/>
              <a:t>tn</a:t>
            </a:r>
            <a:r>
              <a:rPr lang="en-US" altLang="ja-JP" b="1" dirty="0"/>
              <a:t>,</a:t>
            </a:r>
            <a:r>
              <a:rPr lang="en-US" altLang="ja-JP" b="1" dirty="0">
                <a:sym typeface="Symbol" panose="05050102010706020507" pitchFamily="18" charset="2"/>
              </a:rPr>
              <a:t></a:t>
            </a:r>
            <a:r>
              <a:rPr lang="en-US" altLang="ja-JP" b="1" baseline="30000" dirty="0"/>
              <a:t>*</a:t>
            </a:r>
            <a:r>
              <a:rPr lang="en-US" altLang="ja-JP" b="1" dirty="0"/>
              <a:t>)L</a:t>
            </a:r>
            <a:r>
              <a:rPr lang="en-US" altLang="ja-JP" b="1" baseline="-25000" dirty="0"/>
              <a:t>tn</a:t>
            </a:r>
            <a:r>
              <a:rPr lang="en-US" altLang="ja-JP" b="1" dirty="0"/>
              <a:t> ; </a:t>
            </a:r>
          </a:p>
          <a:p>
            <a:pPr marL="0" indent="0" algn="just">
              <a:buNone/>
            </a:pPr>
            <a:r>
              <a:rPr lang="en-US" altLang="ja-JP" b="1" dirty="0"/>
              <a:t>       Q</a:t>
            </a:r>
            <a:r>
              <a:rPr lang="en-US" altLang="ja-JP" b="1" baseline="-25000" dirty="0"/>
              <a:t>St</a:t>
            </a:r>
            <a:r>
              <a:rPr lang="en-US" altLang="ja-JP" b="1" dirty="0"/>
              <a:t>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baseline="-25000" dirty="0"/>
              <a:t>n=1</a:t>
            </a:r>
            <a:r>
              <a:rPr lang="en-US" altLang="ja-JP" b="1" baseline="30000" dirty="0"/>
              <a:t>N(t)</a:t>
            </a:r>
            <a:r>
              <a:rPr lang="en-US" altLang="ja-JP" b="1" dirty="0"/>
              <a:t> (1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baseline="30000" dirty="0"/>
              <a:t>*</a:t>
            </a:r>
            <a:r>
              <a:rPr lang="en-US" altLang="ja-JP" b="1" dirty="0"/>
              <a:t>)</a:t>
            </a:r>
            <a:r>
              <a:rPr lang="en-US" altLang="ja-JP" b="1" baseline="30000" dirty="0"/>
              <a:t>A(t,n)</a:t>
            </a:r>
            <a:r>
              <a:rPr lang="en-US" altLang="ja-JP" b="1" dirty="0"/>
              <a:t>S</a:t>
            </a:r>
            <a:r>
              <a:rPr lang="en-US" altLang="ja-JP" b="1" baseline="-25000" dirty="0"/>
              <a:t>tn</a:t>
            </a:r>
            <a:r>
              <a:rPr lang="en-US" altLang="ja-JP" b="1" dirty="0"/>
              <a:t> ;            t = 1,...,44.</a:t>
            </a:r>
          </a:p>
          <a:p>
            <a:pPr algn="just"/>
            <a:r>
              <a:rPr lang="en-US" altLang="ja-JP" dirty="0"/>
              <a:t>The prices </a:t>
            </a:r>
            <a:r>
              <a:rPr lang="en-US" altLang="ja-JP" b="1" dirty="0">
                <a:solidFill>
                  <a:srgbClr val="FF0000"/>
                </a:solidFill>
                <a:sym typeface="Symbol" panose="05050102010706020507" pitchFamily="18" charset="2"/>
              </a:rPr>
              <a:t></a:t>
            </a:r>
            <a:r>
              <a:rPr lang="en-US" altLang="ja-JP" b="1" baseline="-25000" dirty="0">
                <a:solidFill>
                  <a:srgbClr val="FF0000"/>
                </a:solidFill>
              </a:rPr>
              <a:t>t</a:t>
            </a:r>
            <a:r>
              <a:rPr lang="en-US" altLang="ja-JP" b="1" baseline="30000" dirty="0">
                <a:solidFill>
                  <a:srgbClr val="FF0000"/>
                </a:solidFill>
              </a:rPr>
              <a:t>*</a:t>
            </a:r>
            <a:r>
              <a:rPr lang="en-US" altLang="ja-JP" dirty="0"/>
              <a:t> and </a:t>
            </a:r>
            <a:r>
              <a:rPr lang="en-US" altLang="ja-JP" b="1" dirty="0">
                <a:solidFill>
                  <a:srgbClr val="FF0000"/>
                </a:solidFill>
              </a:rPr>
              <a:t>P</a:t>
            </a:r>
            <a:r>
              <a:rPr lang="en-US" altLang="ja-JP" b="1" baseline="-25000" dirty="0">
                <a:solidFill>
                  <a:srgbClr val="FF0000"/>
                </a:solidFill>
              </a:rPr>
              <a:t>St</a:t>
            </a:r>
            <a:r>
              <a:rPr lang="en-US" altLang="ja-JP" dirty="0"/>
              <a:t>  and quantities </a:t>
            </a:r>
            <a:r>
              <a:rPr lang="en-US" altLang="ja-JP" b="1" dirty="0">
                <a:solidFill>
                  <a:srgbClr val="FF0000"/>
                </a:solidFill>
              </a:rPr>
              <a:t>Q</a:t>
            </a:r>
            <a:r>
              <a:rPr lang="en-US" altLang="ja-JP" b="1" baseline="-25000" dirty="0">
                <a:solidFill>
                  <a:srgbClr val="FF0000"/>
                </a:solidFill>
              </a:rPr>
              <a:t>Lt</a:t>
            </a:r>
            <a:r>
              <a:rPr lang="en-US" altLang="ja-JP" dirty="0"/>
              <a:t> and </a:t>
            </a:r>
            <a:r>
              <a:rPr lang="en-US" altLang="ja-JP" b="1" dirty="0">
                <a:solidFill>
                  <a:srgbClr val="FF0000"/>
                </a:solidFill>
              </a:rPr>
              <a:t>Q</a:t>
            </a:r>
            <a:r>
              <a:rPr lang="en-US" altLang="ja-JP" b="1" baseline="-25000" dirty="0">
                <a:solidFill>
                  <a:srgbClr val="FF0000"/>
                </a:solidFill>
              </a:rPr>
              <a:t>St</a:t>
            </a:r>
            <a:r>
              <a:rPr lang="en-US" altLang="ja-JP" dirty="0"/>
              <a:t> are used to form </a:t>
            </a:r>
            <a:r>
              <a:rPr lang="en-US" altLang="ja-JP" b="1" dirty="0">
                <a:solidFill>
                  <a:srgbClr val="FF0000"/>
                </a:solidFill>
              </a:rPr>
              <a:t>chained Fisher overall property price indexes</a:t>
            </a:r>
            <a:r>
              <a:rPr lang="en-US" altLang="ja-JP" dirty="0"/>
              <a:t>.         </a:t>
            </a:r>
            <a:r>
              <a:rPr lang="en-US" altLang="ja-JP" b="1" dirty="0"/>
              <a:t> </a:t>
            </a:r>
            <a:endParaRPr lang="ja-JP" altLang="ja-JP" b="1" dirty="0"/>
          </a:p>
          <a:p>
            <a:endParaRPr kumimoji="1" lang="ja-JP" altLang="en-US" dirty="0"/>
          </a:p>
        </p:txBody>
      </p:sp>
      <p:sp>
        <p:nvSpPr>
          <p:cNvPr id="4" name="スライド番号プレースホルダー 3">
            <a:extLst>
              <a:ext uri="{FF2B5EF4-FFF2-40B4-BE49-F238E27FC236}">
                <a16:creationId xmlns:a16="http://schemas.microsoft.com/office/drawing/2014/main" id="{EA5777D1-973E-4875-9DB1-106BC079054C}"/>
              </a:ext>
            </a:extLst>
          </p:cNvPr>
          <p:cNvSpPr>
            <a:spLocks noGrp="1"/>
          </p:cNvSpPr>
          <p:nvPr>
            <p:ph type="sldNum" sz="quarter" idx="11"/>
          </p:nvPr>
        </p:nvSpPr>
        <p:spPr/>
        <p:txBody>
          <a:bodyPr/>
          <a:lstStyle/>
          <a:p>
            <a:pPr>
              <a:defRPr/>
            </a:pPr>
            <a:fld id="{DB05CE72-4149-4858-8879-D677CB49550F}" type="slidenum">
              <a:rPr lang="en-US" altLang="ja-JP" smtClean="0"/>
              <a:pPr>
                <a:defRPr/>
              </a:pPr>
              <a:t>25</a:t>
            </a:fld>
            <a:endParaRPr lang="en-US" altLang="ja-JP" dirty="0"/>
          </a:p>
        </p:txBody>
      </p:sp>
    </p:spTree>
    <p:extLst>
      <p:ext uri="{BB962C8B-B14F-4D97-AF65-F5344CB8AC3E}">
        <p14:creationId xmlns:p14="http://schemas.microsoft.com/office/powerpoint/2010/main" val="1289740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3">
            <a:extLst>
              <a:ext uri="{FF2B5EF4-FFF2-40B4-BE49-F238E27FC236}">
                <a16:creationId xmlns:a16="http://schemas.microsoft.com/office/drawing/2014/main" id="{843D3DA0-C903-444C-B013-896E5AA29CF8}"/>
              </a:ext>
            </a:extLst>
          </p:cNvPr>
          <p:cNvSpPr txBox="1">
            <a:spLocks/>
          </p:cNvSpPr>
          <p:nvPr/>
        </p:nvSpPr>
        <p:spPr bwMode="auto">
          <a:xfrm flipH="1">
            <a:off x="8172400" y="6453188"/>
            <a:ext cx="609600" cy="404812"/>
          </a:xfrm>
          <a:prstGeom prst="rect">
            <a:avLst/>
          </a:prstGeom>
          <a:ln>
            <a:miter lim="800000"/>
            <a:headEnd/>
            <a:tailEnd/>
          </a:ln>
        </p:spPr>
        <p:txBody>
          <a:bodyPr vert="horz" wrap="square" lIns="91440" tIns="45720" rIns="91440" bIns="45720" numCol="1" anchor="t" anchorCtr="0" compatLnSpc="1">
            <a:prstTxWarp prst="textNoShape">
              <a:avLst/>
            </a:prstTxWarp>
          </a:bodyPr>
          <a:lstStyle>
            <a:defPPr>
              <a:defRPr lang="ja-JP"/>
            </a:defPPr>
            <a:lvl1pPr algn="ctr" rtl="0" fontAlgn="base">
              <a:spcBef>
                <a:spcPct val="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a:lstStyle>
          <a:p>
            <a:pPr>
              <a:defRPr/>
            </a:pPr>
            <a:fld id="{DB05CE72-4149-4858-8879-D677CB49550F}" type="slidenum">
              <a:rPr lang="en-US" altLang="ja-JP" smtClean="0"/>
              <a:pPr>
                <a:defRPr/>
              </a:pPr>
              <a:t>26</a:t>
            </a:fld>
            <a:endParaRPr lang="en-US" altLang="ja-JP" dirty="0"/>
          </a:p>
        </p:txBody>
      </p:sp>
      <p:sp>
        <p:nvSpPr>
          <p:cNvPr id="2" name="テキスト ボックス 1">
            <a:extLst>
              <a:ext uri="{FF2B5EF4-FFF2-40B4-BE49-F238E27FC236}">
                <a16:creationId xmlns:a16="http://schemas.microsoft.com/office/drawing/2014/main" id="{E69CAECD-402B-474D-B99D-535DC73662B7}"/>
              </a:ext>
            </a:extLst>
          </p:cNvPr>
          <p:cNvSpPr txBox="1"/>
          <p:nvPr/>
        </p:nvSpPr>
        <p:spPr>
          <a:xfrm>
            <a:off x="162780" y="253116"/>
            <a:ext cx="8784976" cy="1046440"/>
          </a:xfrm>
          <a:prstGeom prst="rect">
            <a:avLst/>
          </a:prstGeom>
          <a:noFill/>
        </p:spPr>
        <p:txBody>
          <a:bodyPr wrap="square" rtlCol="0">
            <a:spAutoFit/>
          </a:bodyPr>
          <a:lstStyle/>
          <a:p>
            <a:pPr algn="ctr"/>
            <a:r>
              <a:rPr lang="en-US" altLang="ja-JP" sz="2400" b="1" dirty="0">
                <a:latin typeface="Times New Roman" panose="02020603050405020304" pitchFamily="18" charset="0"/>
                <a:cs typeface="Times New Roman" panose="02020603050405020304" pitchFamily="18" charset="0"/>
              </a:rPr>
              <a:t>Chart 1 Mean Property Price Index and Model 1 Overall and Land Price Indexes and the Oﬃcial Structure Price Index</a:t>
            </a:r>
          </a:p>
          <a:p>
            <a:endParaRPr kumimoji="1" lang="ja-JP" altLang="en-US" dirty="0"/>
          </a:p>
        </p:txBody>
      </p:sp>
      <p:pic>
        <p:nvPicPr>
          <p:cNvPr id="4" name="図 3">
            <a:extLst>
              <a:ext uri="{FF2B5EF4-FFF2-40B4-BE49-F238E27FC236}">
                <a16:creationId xmlns:a16="http://schemas.microsoft.com/office/drawing/2014/main" id="{A4546940-544A-4E99-871D-19A9507886C5}"/>
              </a:ext>
            </a:extLst>
          </p:cNvPr>
          <p:cNvPicPr>
            <a:picLocks noChangeAspect="1"/>
          </p:cNvPicPr>
          <p:nvPr/>
        </p:nvPicPr>
        <p:blipFill>
          <a:blip r:embed="rId2"/>
          <a:stretch>
            <a:fillRect/>
          </a:stretch>
        </p:blipFill>
        <p:spPr>
          <a:xfrm>
            <a:off x="-58296" y="1260224"/>
            <a:ext cx="9006052" cy="5192964"/>
          </a:xfrm>
          <a:prstGeom prst="rect">
            <a:avLst/>
          </a:prstGeom>
        </p:spPr>
      </p:pic>
    </p:spTree>
    <p:extLst>
      <p:ext uri="{BB962C8B-B14F-4D97-AF65-F5344CB8AC3E}">
        <p14:creationId xmlns:p14="http://schemas.microsoft.com/office/powerpoint/2010/main" val="70685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305D07-4244-45D6-8F10-CF778507B913}"/>
              </a:ext>
            </a:extLst>
          </p:cNvPr>
          <p:cNvSpPr>
            <a:spLocks noGrp="1"/>
          </p:cNvSpPr>
          <p:nvPr>
            <p:ph type="title"/>
          </p:nvPr>
        </p:nvSpPr>
        <p:spPr/>
        <p:txBody>
          <a:bodyPr/>
          <a:lstStyle/>
          <a:p>
            <a:r>
              <a:rPr kumimoji="1" lang="en-US" altLang="ja-JP" b="1" dirty="0"/>
              <a:t>Model 2.</a:t>
            </a:r>
            <a:endParaRPr kumimoji="1" lang="ja-JP" altLang="en-US" b="1" dirty="0"/>
          </a:p>
        </p:txBody>
      </p:sp>
      <p:sp>
        <p:nvSpPr>
          <p:cNvPr id="3" name="コンテンツ プレースホルダー 2">
            <a:extLst>
              <a:ext uri="{FF2B5EF4-FFF2-40B4-BE49-F238E27FC236}">
                <a16:creationId xmlns:a16="http://schemas.microsoft.com/office/drawing/2014/main" id="{3E40F2A3-E646-41AF-A90F-21908A1DEEA1}"/>
              </a:ext>
            </a:extLst>
          </p:cNvPr>
          <p:cNvSpPr>
            <a:spLocks noGrp="1"/>
          </p:cNvSpPr>
          <p:nvPr>
            <p:ph idx="1"/>
          </p:nvPr>
        </p:nvSpPr>
        <p:spPr>
          <a:xfrm>
            <a:off x="533400" y="1052736"/>
            <a:ext cx="8153400" cy="5271864"/>
          </a:xfrm>
        </p:spPr>
        <p:txBody>
          <a:bodyPr/>
          <a:lstStyle/>
          <a:p>
            <a:pPr algn="just"/>
            <a:r>
              <a:rPr lang="en-US" altLang="ja-JP" dirty="0"/>
              <a:t>For </a:t>
            </a:r>
            <a:r>
              <a:rPr lang="en-US" altLang="ja-JP" b="1" i="1" dirty="0">
                <a:solidFill>
                  <a:srgbClr val="FF0000"/>
                </a:solidFill>
              </a:rPr>
              <a:t>Model 2</a:t>
            </a:r>
            <a:r>
              <a:rPr lang="en-US" altLang="ja-JP" dirty="0"/>
              <a:t>, which used </a:t>
            </a:r>
            <a:r>
              <a:rPr lang="en-US" altLang="ja-JP" b="1" dirty="0">
                <a:solidFill>
                  <a:srgbClr val="FF0000"/>
                </a:solidFill>
              </a:rPr>
              <a:t>g</a:t>
            </a:r>
            <a:r>
              <a:rPr lang="en-US" altLang="ja-JP" b="1" baseline="-25000" dirty="0">
                <a:solidFill>
                  <a:srgbClr val="FF0000"/>
                </a:solidFill>
              </a:rPr>
              <a:t>5</a:t>
            </a:r>
            <a:r>
              <a:rPr lang="en-US" altLang="ja-JP" b="1" dirty="0">
                <a:solidFill>
                  <a:srgbClr val="FF0000"/>
                </a:solidFill>
              </a:rPr>
              <a:t>(x</a:t>
            </a:r>
            <a:r>
              <a:rPr lang="en-US" altLang="ja-JP" b="1" baseline="-25000" dirty="0">
                <a:solidFill>
                  <a:srgbClr val="FF0000"/>
                </a:solidFill>
              </a:rPr>
              <a:t>tn</a:t>
            </a:r>
            <a:r>
              <a:rPr lang="en-US" altLang="ja-JP" b="1" dirty="0">
                <a:solidFill>
                  <a:srgbClr val="FF0000"/>
                </a:solidFill>
              </a:rPr>
              <a:t>,y</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 </a:t>
            </a:r>
            <a:r>
              <a:rPr lang="en-US" altLang="ja-JP" dirty="0"/>
              <a:t>in (22) in place of </a:t>
            </a:r>
            <a:r>
              <a:rPr lang="en-US" altLang="ja-JP" b="1" dirty="0">
                <a:solidFill>
                  <a:srgbClr val="FF0000"/>
                </a:solidFill>
              </a:rPr>
              <a:t>g</a:t>
            </a:r>
            <a:r>
              <a:rPr lang="en-US" altLang="ja-JP" b="1" baseline="-25000" dirty="0">
                <a:solidFill>
                  <a:srgbClr val="FF0000"/>
                </a:solidFill>
              </a:rPr>
              <a:t>4</a:t>
            </a:r>
            <a:r>
              <a:rPr lang="en-US" altLang="ja-JP" b="1" dirty="0">
                <a:solidFill>
                  <a:srgbClr val="FF0000"/>
                </a:solidFill>
              </a:rPr>
              <a:t>(x</a:t>
            </a:r>
            <a:r>
              <a:rPr lang="en-US" altLang="ja-JP" b="1" baseline="-25000" dirty="0">
                <a:solidFill>
                  <a:srgbClr val="FF0000"/>
                </a:solidFill>
              </a:rPr>
              <a:t>tn</a:t>
            </a:r>
            <a:r>
              <a:rPr lang="en-US" altLang="ja-JP" b="1" dirty="0">
                <a:solidFill>
                  <a:srgbClr val="FF0000"/>
                </a:solidFill>
              </a:rPr>
              <a:t>,y</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a:t>
            </a:r>
            <a:r>
              <a:rPr lang="en-US" altLang="ja-JP" dirty="0"/>
              <a:t>, the following cells in the </a:t>
            </a:r>
            <a:r>
              <a:rPr lang="en-US" altLang="ja-JP" b="1" dirty="0">
                <a:solidFill>
                  <a:srgbClr val="FF0000"/>
                </a:solidFill>
              </a:rPr>
              <a:t>5 by 5</a:t>
            </a:r>
            <a:r>
              <a:rPr lang="en-US" altLang="ja-JP" dirty="0"/>
              <a:t> grid of cells had </a:t>
            </a:r>
            <a:r>
              <a:rPr lang="en-US" altLang="ja-JP" dirty="0">
                <a:solidFill>
                  <a:srgbClr val="FF0000"/>
                </a:solidFill>
              </a:rPr>
              <a:t>no sales </a:t>
            </a:r>
            <a:r>
              <a:rPr lang="en-US" altLang="ja-JP" dirty="0"/>
              <a:t>over our sample period: C</a:t>
            </a:r>
            <a:r>
              <a:rPr lang="en-US" altLang="ja-JP" baseline="-25000" dirty="0"/>
              <a:t>11</a:t>
            </a:r>
            <a:r>
              <a:rPr lang="en-US" altLang="ja-JP" dirty="0"/>
              <a:t>, C</a:t>
            </a:r>
            <a:r>
              <a:rPr lang="en-US" altLang="ja-JP" baseline="-25000" dirty="0"/>
              <a:t>41</a:t>
            </a:r>
            <a:r>
              <a:rPr lang="en-US" altLang="ja-JP" dirty="0"/>
              <a:t>, C</a:t>
            </a:r>
            <a:r>
              <a:rPr lang="en-US" altLang="ja-JP" baseline="-25000" dirty="0"/>
              <a:t>51</a:t>
            </a:r>
            <a:r>
              <a:rPr lang="en-US" altLang="ja-JP" dirty="0"/>
              <a:t> and C</a:t>
            </a:r>
            <a:r>
              <a:rPr lang="en-US" altLang="ja-JP" baseline="-25000" dirty="0"/>
              <a:t>42</a:t>
            </a:r>
            <a:r>
              <a:rPr lang="en-US" altLang="ja-JP" dirty="0"/>
              <a:t>. This means that 3 height parameters could not be estimated so we imposed the following restrictions on the parameters of Model 2: </a:t>
            </a:r>
            <a:r>
              <a:rPr lang="en-US" altLang="ja-JP" dirty="0">
                <a:sym typeface="Symbol" panose="05050102010706020507" pitchFamily="18" charset="2"/>
              </a:rPr>
              <a:t></a:t>
            </a:r>
            <a:r>
              <a:rPr lang="en-US" altLang="ja-JP" baseline="-25000" dirty="0"/>
              <a:t>00</a:t>
            </a:r>
            <a:r>
              <a:rPr lang="en-US" altLang="ja-JP" dirty="0"/>
              <a:t> = </a:t>
            </a:r>
            <a:r>
              <a:rPr lang="en-US" altLang="ja-JP" dirty="0">
                <a:sym typeface="Symbol" panose="05050102010706020507" pitchFamily="18" charset="2"/>
              </a:rPr>
              <a:t></a:t>
            </a:r>
            <a:r>
              <a:rPr lang="en-US" altLang="ja-JP" baseline="-25000" dirty="0"/>
              <a:t>40</a:t>
            </a:r>
            <a:r>
              <a:rPr lang="en-US" altLang="ja-JP" dirty="0"/>
              <a:t> = </a:t>
            </a:r>
            <a:r>
              <a:rPr lang="en-US" altLang="ja-JP" dirty="0">
                <a:sym typeface="Symbol" panose="05050102010706020507" pitchFamily="18" charset="2"/>
              </a:rPr>
              <a:t></a:t>
            </a:r>
            <a:r>
              <a:rPr lang="en-US" altLang="ja-JP" baseline="-25000" dirty="0"/>
              <a:t>50</a:t>
            </a:r>
            <a:r>
              <a:rPr lang="en-US" altLang="ja-JP" dirty="0"/>
              <a:t> = 0. We also set </a:t>
            </a:r>
            <a:r>
              <a:rPr lang="en-US" altLang="ja-JP" dirty="0">
                <a:sym typeface="Symbol" panose="05050102010706020507" pitchFamily="18" charset="2"/>
              </a:rPr>
              <a:t></a:t>
            </a:r>
            <a:r>
              <a:rPr lang="en-US" altLang="ja-JP" baseline="-25000" dirty="0"/>
              <a:t>1</a:t>
            </a:r>
            <a:r>
              <a:rPr lang="en-US" altLang="ja-JP" dirty="0"/>
              <a:t> = 1 so that the remaining land price parameters </a:t>
            </a:r>
            <a:r>
              <a:rPr lang="en-US" altLang="ja-JP" dirty="0">
                <a:sym typeface="Symbol" panose="05050102010706020507" pitchFamily="18" charset="2"/>
              </a:rPr>
              <a:t></a:t>
            </a:r>
            <a:r>
              <a:rPr lang="en-US" altLang="ja-JP" baseline="-25000" dirty="0"/>
              <a:t>t</a:t>
            </a:r>
            <a:r>
              <a:rPr lang="en-US" altLang="ja-JP" dirty="0"/>
              <a:t> could be identified. Thus Model 2 had 36 </a:t>
            </a:r>
            <a:r>
              <a:rPr lang="en-US" altLang="ja-JP" dirty="0">
                <a:sym typeface="Symbol" panose="05050102010706020507" pitchFamily="18" charset="2"/>
              </a:rPr>
              <a:t></a:t>
            </a:r>
            <a:r>
              <a:rPr lang="en-US" altLang="ja-JP" dirty="0"/>
              <a:t> 3 = 33 </a:t>
            </a:r>
            <a:r>
              <a:rPr lang="en-US" altLang="ja-JP" dirty="0">
                <a:sym typeface="Symbol" panose="05050102010706020507" pitchFamily="18" charset="2"/>
              </a:rPr>
              <a:t></a:t>
            </a:r>
            <a:r>
              <a:rPr lang="en-US" altLang="ja-JP" baseline="-25000" dirty="0"/>
              <a:t>ij</a:t>
            </a:r>
            <a:r>
              <a:rPr lang="en-US" altLang="ja-JP" dirty="0"/>
              <a:t> parameters, 43 land price parameters </a:t>
            </a:r>
            <a:r>
              <a:rPr lang="en-US" altLang="ja-JP" dirty="0">
                <a:sym typeface="Symbol" panose="05050102010706020507" pitchFamily="18" charset="2"/>
              </a:rPr>
              <a:t></a:t>
            </a:r>
            <a:r>
              <a:rPr lang="en-US" altLang="ja-JP" baseline="-25000" dirty="0"/>
              <a:t>t</a:t>
            </a:r>
            <a:r>
              <a:rPr lang="en-US" altLang="ja-JP" dirty="0"/>
              <a:t> and 1 depreciation rate parameter </a:t>
            </a:r>
            <a:r>
              <a:rPr lang="en-US" altLang="ja-JP" dirty="0">
                <a:sym typeface="Symbol" panose="05050102010706020507" pitchFamily="18" charset="2"/>
              </a:rPr>
              <a:t></a:t>
            </a:r>
            <a:r>
              <a:rPr lang="en-US" altLang="ja-JP" dirty="0"/>
              <a:t> for a total of </a:t>
            </a:r>
            <a:r>
              <a:rPr lang="en-US" altLang="ja-JP" b="1" dirty="0">
                <a:solidFill>
                  <a:srgbClr val="FF0000"/>
                </a:solidFill>
              </a:rPr>
              <a:t>77 parameters</a:t>
            </a:r>
            <a:r>
              <a:rPr lang="en-US" altLang="ja-JP" dirty="0"/>
              <a:t>.</a:t>
            </a:r>
          </a:p>
          <a:p>
            <a:pPr algn="just"/>
            <a:r>
              <a:rPr lang="en-US" altLang="ja-JP" dirty="0"/>
              <a:t>As the grid of squares becomes finer, some of the squares are over Tokyo Bay and so there are no sales for those squares. If these squares are not adjacent to a square which has sales, then the </a:t>
            </a:r>
            <a:r>
              <a:rPr lang="en-US" altLang="ja-JP" b="1" dirty="0">
                <a:solidFill>
                  <a:srgbClr val="FF0000"/>
                </a:solidFill>
                <a:sym typeface="Symbol" panose="05050102010706020507" pitchFamily="18" charset="2"/>
              </a:rPr>
              <a:t></a:t>
            </a:r>
            <a:r>
              <a:rPr lang="en-US" altLang="ja-JP" b="1" baseline="-25000" dirty="0">
                <a:solidFill>
                  <a:srgbClr val="FF0000"/>
                </a:solidFill>
                <a:sym typeface="Symbol" panose="05050102010706020507" pitchFamily="18" charset="2"/>
              </a:rPr>
              <a:t>ij</a:t>
            </a:r>
            <a:r>
              <a:rPr lang="en-US" altLang="ja-JP" b="1" dirty="0">
                <a:solidFill>
                  <a:srgbClr val="FF0000"/>
                </a:solidFill>
              </a:rPr>
              <a:t> </a:t>
            </a:r>
            <a:r>
              <a:rPr lang="en-US" altLang="ja-JP" dirty="0"/>
              <a:t>parameters at the corners cannot be identified.  </a:t>
            </a:r>
            <a:endParaRPr kumimoji="1" lang="ja-JP" altLang="en-US" dirty="0"/>
          </a:p>
        </p:txBody>
      </p:sp>
      <p:sp>
        <p:nvSpPr>
          <p:cNvPr id="4" name="スライド番号プレースホルダー 3">
            <a:extLst>
              <a:ext uri="{FF2B5EF4-FFF2-40B4-BE49-F238E27FC236}">
                <a16:creationId xmlns:a16="http://schemas.microsoft.com/office/drawing/2014/main" id="{E4E533BE-4FA6-4339-BF67-D9FD84D3B725}"/>
              </a:ext>
            </a:extLst>
          </p:cNvPr>
          <p:cNvSpPr>
            <a:spLocks noGrp="1"/>
          </p:cNvSpPr>
          <p:nvPr>
            <p:ph type="sldNum" sz="quarter" idx="11"/>
          </p:nvPr>
        </p:nvSpPr>
        <p:spPr/>
        <p:txBody>
          <a:bodyPr/>
          <a:lstStyle/>
          <a:p>
            <a:pPr>
              <a:defRPr/>
            </a:pPr>
            <a:fld id="{DB05CE72-4149-4858-8879-D677CB49550F}" type="slidenum">
              <a:rPr lang="en-US" altLang="ja-JP" smtClean="0"/>
              <a:pPr>
                <a:defRPr/>
              </a:pPr>
              <a:t>27</a:t>
            </a:fld>
            <a:endParaRPr lang="en-US" altLang="ja-JP" dirty="0"/>
          </a:p>
        </p:txBody>
      </p:sp>
    </p:spTree>
    <p:extLst>
      <p:ext uri="{BB962C8B-B14F-4D97-AF65-F5344CB8AC3E}">
        <p14:creationId xmlns:p14="http://schemas.microsoft.com/office/powerpoint/2010/main" val="2268367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F06E47-4E6A-4039-A110-29C1CFC2FD52}"/>
              </a:ext>
            </a:extLst>
          </p:cNvPr>
          <p:cNvSpPr>
            <a:spLocks noGrp="1"/>
          </p:cNvSpPr>
          <p:nvPr>
            <p:ph type="title"/>
          </p:nvPr>
        </p:nvSpPr>
        <p:spPr/>
        <p:txBody>
          <a:bodyPr/>
          <a:lstStyle/>
          <a:p>
            <a:r>
              <a:rPr kumimoji="1" lang="en-US" altLang="ja-JP" b="1" dirty="0"/>
              <a:t>Model 3. </a:t>
            </a:r>
            <a:endParaRPr kumimoji="1" lang="ja-JP" altLang="en-US" b="1" dirty="0"/>
          </a:p>
        </p:txBody>
      </p:sp>
      <p:sp>
        <p:nvSpPr>
          <p:cNvPr id="3" name="コンテンツ プレースホルダー 2">
            <a:extLst>
              <a:ext uri="{FF2B5EF4-FFF2-40B4-BE49-F238E27FC236}">
                <a16:creationId xmlns:a16="http://schemas.microsoft.com/office/drawing/2014/main" id="{A838AB29-91AC-4399-9855-CB0F1D0C47CC}"/>
              </a:ext>
            </a:extLst>
          </p:cNvPr>
          <p:cNvSpPr>
            <a:spLocks noGrp="1"/>
          </p:cNvSpPr>
          <p:nvPr>
            <p:ph idx="1"/>
          </p:nvPr>
        </p:nvSpPr>
        <p:spPr/>
        <p:txBody>
          <a:bodyPr/>
          <a:lstStyle/>
          <a:p>
            <a:r>
              <a:rPr lang="en-US" altLang="ja-JP" dirty="0"/>
              <a:t>For </a:t>
            </a:r>
            <a:r>
              <a:rPr lang="en-US" altLang="ja-JP" b="1" i="1" dirty="0">
                <a:solidFill>
                  <a:srgbClr val="FF0000"/>
                </a:solidFill>
              </a:rPr>
              <a:t>Model 3</a:t>
            </a:r>
            <a:r>
              <a:rPr lang="en-US" altLang="ja-JP" dirty="0"/>
              <a:t>, which used </a:t>
            </a:r>
            <a:r>
              <a:rPr lang="en-US" altLang="ja-JP" b="1" dirty="0">
                <a:solidFill>
                  <a:srgbClr val="FF0000"/>
                </a:solidFill>
              </a:rPr>
              <a:t>g</a:t>
            </a:r>
            <a:r>
              <a:rPr lang="en-US" altLang="ja-JP" b="1" baseline="-25000" dirty="0">
                <a:solidFill>
                  <a:srgbClr val="FF0000"/>
                </a:solidFill>
              </a:rPr>
              <a:t>6</a:t>
            </a:r>
            <a:r>
              <a:rPr lang="en-US" altLang="ja-JP" b="1" dirty="0">
                <a:solidFill>
                  <a:srgbClr val="FF0000"/>
                </a:solidFill>
              </a:rPr>
              <a:t>(x</a:t>
            </a:r>
            <a:r>
              <a:rPr lang="en-US" altLang="ja-JP" b="1" baseline="-25000" dirty="0">
                <a:solidFill>
                  <a:srgbClr val="FF0000"/>
                </a:solidFill>
              </a:rPr>
              <a:t>tn</a:t>
            </a:r>
            <a:r>
              <a:rPr lang="en-US" altLang="ja-JP" b="1" dirty="0">
                <a:solidFill>
                  <a:srgbClr val="FF0000"/>
                </a:solidFill>
              </a:rPr>
              <a:t>,y</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a:t>
            </a:r>
            <a:r>
              <a:rPr lang="en-US" altLang="ja-JP" dirty="0"/>
              <a:t> in (22) in place of g</a:t>
            </a:r>
            <a:r>
              <a:rPr lang="en-US" altLang="ja-JP" baseline="-25000" dirty="0"/>
              <a:t>4</a:t>
            </a:r>
            <a:r>
              <a:rPr lang="en-US" altLang="ja-JP" dirty="0"/>
              <a:t>(x</a:t>
            </a:r>
            <a:r>
              <a:rPr lang="en-US" altLang="ja-JP" baseline="-25000" dirty="0"/>
              <a:t>tn</a:t>
            </a:r>
            <a:r>
              <a:rPr lang="en-US" altLang="ja-JP" dirty="0"/>
              <a:t>,y</a:t>
            </a:r>
            <a:r>
              <a:rPr lang="en-US" altLang="ja-JP" baseline="-25000" dirty="0"/>
              <a:t>tn</a:t>
            </a:r>
            <a:r>
              <a:rPr lang="en-US" altLang="ja-JP" dirty="0"/>
              <a:t>,</a:t>
            </a:r>
            <a:r>
              <a:rPr lang="en-US" altLang="ja-JP" dirty="0">
                <a:sym typeface="Symbol" panose="05050102010706020507" pitchFamily="18" charset="2"/>
              </a:rPr>
              <a:t></a:t>
            </a:r>
            <a:r>
              <a:rPr lang="en-US" altLang="ja-JP" dirty="0"/>
              <a:t>), the following 5 cells in the </a:t>
            </a:r>
            <a:r>
              <a:rPr lang="en-US" altLang="ja-JP" b="1" dirty="0">
                <a:solidFill>
                  <a:srgbClr val="FF0000"/>
                </a:solidFill>
              </a:rPr>
              <a:t>6 by 6 </a:t>
            </a:r>
            <a:r>
              <a:rPr lang="en-US" altLang="ja-JP" dirty="0"/>
              <a:t>grid of cells had no sales over our sample period: C</a:t>
            </a:r>
            <a:r>
              <a:rPr lang="en-US" altLang="ja-JP" baseline="-25000" dirty="0"/>
              <a:t>11</a:t>
            </a:r>
            <a:r>
              <a:rPr lang="en-US" altLang="ja-JP" dirty="0"/>
              <a:t>, C</a:t>
            </a:r>
            <a:r>
              <a:rPr lang="en-US" altLang="ja-JP" baseline="-25000" dirty="0"/>
              <a:t>51</a:t>
            </a:r>
            <a:r>
              <a:rPr lang="en-US" altLang="ja-JP" dirty="0"/>
              <a:t>, C</a:t>
            </a:r>
            <a:r>
              <a:rPr lang="en-US" altLang="ja-JP" baseline="-25000" dirty="0"/>
              <a:t>61</a:t>
            </a:r>
            <a:r>
              <a:rPr lang="en-US" altLang="ja-JP" dirty="0"/>
              <a:t>, C</a:t>
            </a:r>
            <a:r>
              <a:rPr lang="en-US" altLang="ja-JP" baseline="-25000" dirty="0"/>
              <a:t>52</a:t>
            </a:r>
            <a:r>
              <a:rPr lang="en-US" altLang="ja-JP" dirty="0"/>
              <a:t> and C</a:t>
            </a:r>
            <a:r>
              <a:rPr lang="en-US" altLang="ja-JP" baseline="-25000" dirty="0"/>
              <a:t>62</a:t>
            </a:r>
            <a:r>
              <a:rPr lang="en-US" altLang="ja-JP" dirty="0"/>
              <a:t>. </a:t>
            </a:r>
          </a:p>
          <a:p>
            <a:r>
              <a:rPr lang="en-US" altLang="ja-JP" dirty="0"/>
              <a:t>Thus we set the following 5 height parameters equal to 0 in order to identify the remaining height parameters: </a:t>
            </a:r>
            <a:r>
              <a:rPr lang="en-US" altLang="ja-JP" dirty="0">
                <a:sym typeface="Symbol" panose="05050102010706020507" pitchFamily="18" charset="2"/>
              </a:rPr>
              <a:t></a:t>
            </a:r>
            <a:r>
              <a:rPr lang="en-US" altLang="ja-JP" baseline="-25000" dirty="0"/>
              <a:t>00</a:t>
            </a:r>
            <a:r>
              <a:rPr lang="en-US" altLang="ja-JP" dirty="0"/>
              <a:t> = </a:t>
            </a:r>
            <a:r>
              <a:rPr lang="en-US" altLang="ja-JP" dirty="0">
                <a:sym typeface="Symbol" panose="05050102010706020507" pitchFamily="18" charset="2"/>
              </a:rPr>
              <a:t></a:t>
            </a:r>
            <a:r>
              <a:rPr lang="en-US" altLang="ja-JP" baseline="-25000" dirty="0"/>
              <a:t>50</a:t>
            </a:r>
            <a:r>
              <a:rPr lang="en-US" altLang="ja-JP" dirty="0"/>
              <a:t> = </a:t>
            </a:r>
            <a:r>
              <a:rPr lang="en-US" altLang="ja-JP" dirty="0">
                <a:sym typeface="Symbol" panose="05050102010706020507" pitchFamily="18" charset="2"/>
              </a:rPr>
              <a:t></a:t>
            </a:r>
            <a:r>
              <a:rPr lang="en-US" altLang="ja-JP" baseline="-25000" dirty="0"/>
              <a:t>60</a:t>
            </a:r>
            <a:r>
              <a:rPr lang="en-US" altLang="ja-JP" dirty="0"/>
              <a:t> = </a:t>
            </a:r>
            <a:r>
              <a:rPr lang="en-US" altLang="ja-JP" dirty="0">
                <a:sym typeface="Symbol" panose="05050102010706020507" pitchFamily="18" charset="2"/>
              </a:rPr>
              <a:t></a:t>
            </a:r>
            <a:r>
              <a:rPr lang="en-US" altLang="ja-JP" baseline="-25000" dirty="0"/>
              <a:t>51</a:t>
            </a:r>
            <a:r>
              <a:rPr lang="en-US" altLang="ja-JP" dirty="0"/>
              <a:t> = </a:t>
            </a:r>
            <a:r>
              <a:rPr lang="en-US" altLang="ja-JP" dirty="0">
                <a:sym typeface="Symbol" panose="05050102010706020507" pitchFamily="18" charset="2"/>
              </a:rPr>
              <a:t></a:t>
            </a:r>
            <a:r>
              <a:rPr lang="en-US" altLang="ja-JP" baseline="-25000" dirty="0"/>
              <a:t>61</a:t>
            </a:r>
            <a:r>
              <a:rPr lang="en-US" altLang="ja-JP" dirty="0"/>
              <a:t> =  0. </a:t>
            </a:r>
          </a:p>
          <a:p>
            <a:r>
              <a:rPr lang="en-US" altLang="ja-JP" dirty="0"/>
              <a:t>We also set </a:t>
            </a:r>
            <a:r>
              <a:rPr lang="en-US" altLang="ja-JP" dirty="0">
                <a:sym typeface="Symbol" panose="05050102010706020507" pitchFamily="18" charset="2"/>
              </a:rPr>
              <a:t></a:t>
            </a:r>
            <a:r>
              <a:rPr lang="en-US" altLang="ja-JP" baseline="-25000" dirty="0"/>
              <a:t>1</a:t>
            </a:r>
            <a:r>
              <a:rPr lang="en-US" altLang="ja-JP" dirty="0"/>
              <a:t> = 1 so that the remaining land price parameters </a:t>
            </a:r>
            <a:r>
              <a:rPr lang="en-US" altLang="ja-JP" dirty="0">
                <a:sym typeface="Symbol" panose="05050102010706020507" pitchFamily="18" charset="2"/>
              </a:rPr>
              <a:t></a:t>
            </a:r>
            <a:r>
              <a:rPr lang="en-US" altLang="ja-JP" baseline="-25000" dirty="0"/>
              <a:t>t</a:t>
            </a:r>
            <a:r>
              <a:rPr lang="en-US" altLang="ja-JP" dirty="0"/>
              <a:t> could be identified. </a:t>
            </a:r>
          </a:p>
          <a:p>
            <a:r>
              <a:rPr lang="en-US" altLang="ja-JP" dirty="0"/>
              <a:t>Thus Model 3 had 49 </a:t>
            </a:r>
            <a:r>
              <a:rPr lang="en-US" altLang="ja-JP" dirty="0">
                <a:sym typeface="Symbol" panose="05050102010706020507" pitchFamily="18" charset="2"/>
              </a:rPr>
              <a:t></a:t>
            </a:r>
            <a:r>
              <a:rPr lang="en-US" altLang="ja-JP" dirty="0"/>
              <a:t> 5 = </a:t>
            </a:r>
            <a:r>
              <a:rPr lang="en-US" altLang="ja-JP" b="1" dirty="0">
                <a:solidFill>
                  <a:srgbClr val="FF0000"/>
                </a:solidFill>
              </a:rPr>
              <a:t>44 </a:t>
            </a:r>
            <a:r>
              <a:rPr lang="en-US" altLang="ja-JP" b="1" dirty="0">
                <a:solidFill>
                  <a:srgbClr val="FF0000"/>
                </a:solidFill>
                <a:sym typeface="Symbol" panose="05050102010706020507" pitchFamily="18" charset="2"/>
              </a:rPr>
              <a:t></a:t>
            </a:r>
            <a:r>
              <a:rPr lang="en-US" altLang="ja-JP" b="1" baseline="-25000" dirty="0">
                <a:solidFill>
                  <a:srgbClr val="FF0000"/>
                </a:solidFill>
              </a:rPr>
              <a:t>ij</a:t>
            </a:r>
            <a:r>
              <a:rPr lang="en-US" altLang="ja-JP" b="1" dirty="0">
                <a:solidFill>
                  <a:srgbClr val="FF0000"/>
                </a:solidFill>
              </a:rPr>
              <a:t> </a:t>
            </a:r>
            <a:r>
              <a:rPr lang="en-US" altLang="ja-JP" dirty="0"/>
              <a:t>parameters, </a:t>
            </a:r>
            <a:r>
              <a:rPr lang="en-US" altLang="ja-JP" b="1" dirty="0">
                <a:solidFill>
                  <a:srgbClr val="FF0000"/>
                </a:solidFill>
              </a:rPr>
              <a:t>43</a:t>
            </a:r>
            <a:r>
              <a:rPr lang="en-US" altLang="ja-JP" dirty="0"/>
              <a:t> land price parameters </a:t>
            </a:r>
            <a:r>
              <a:rPr lang="en-US" altLang="ja-JP" b="1" dirty="0">
                <a:solidFill>
                  <a:srgbClr val="FF0000"/>
                </a:solidFill>
                <a:sym typeface="Symbol" panose="05050102010706020507" pitchFamily="18" charset="2"/>
              </a:rPr>
              <a:t></a:t>
            </a:r>
            <a:r>
              <a:rPr lang="en-US" altLang="ja-JP" b="1" baseline="-25000" dirty="0">
                <a:solidFill>
                  <a:srgbClr val="FF0000"/>
                </a:solidFill>
              </a:rPr>
              <a:t>t</a:t>
            </a:r>
            <a:r>
              <a:rPr lang="en-US" altLang="ja-JP" dirty="0"/>
              <a:t> and </a:t>
            </a:r>
            <a:r>
              <a:rPr lang="en-US" altLang="ja-JP" b="1" dirty="0">
                <a:solidFill>
                  <a:srgbClr val="FF0000"/>
                </a:solidFill>
              </a:rPr>
              <a:t>1</a:t>
            </a:r>
            <a:r>
              <a:rPr lang="en-US" altLang="ja-JP" dirty="0"/>
              <a:t> depreciation rate parameter </a:t>
            </a:r>
            <a:r>
              <a:rPr lang="en-US" altLang="ja-JP" b="1" dirty="0">
                <a:solidFill>
                  <a:srgbClr val="FF0000"/>
                </a:solidFill>
                <a:sym typeface="Symbol" panose="05050102010706020507" pitchFamily="18" charset="2"/>
              </a:rPr>
              <a:t></a:t>
            </a:r>
            <a:r>
              <a:rPr lang="en-US" altLang="ja-JP" dirty="0"/>
              <a:t> for a total of </a:t>
            </a:r>
            <a:r>
              <a:rPr lang="en-US" altLang="ja-JP" b="1" dirty="0">
                <a:solidFill>
                  <a:srgbClr val="FF0000"/>
                </a:solidFill>
              </a:rPr>
              <a:t>88 parameters</a:t>
            </a:r>
            <a:r>
              <a:rPr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33BA2FB5-84C5-47E1-A629-AA44C74928A3}"/>
              </a:ext>
            </a:extLst>
          </p:cNvPr>
          <p:cNvSpPr>
            <a:spLocks noGrp="1"/>
          </p:cNvSpPr>
          <p:nvPr>
            <p:ph type="sldNum" sz="quarter" idx="11"/>
          </p:nvPr>
        </p:nvSpPr>
        <p:spPr/>
        <p:txBody>
          <a:bodyPr/>
          <a:lstStyle/>
          <a:p>
            <a:pPr>
              <a:defRPr/>
            </a:pPr>
            <a:fld id="{DB05CE72-4149-4858-8879-D677CB49550F}" type="slidenum">
              <a:rPr lang="en-US" altLang="ja-JP" smtClean="0"/>
              <a:pPr>
                <a:defRPr/>
              </a:pPr>
              <a:t>28</a:t>
            </a:fld>
            <a:endParaRPr lang="en-US" altLang="ja-JP" dirty="0"/>
          </a:p>
        </p:txBody>
      </p:sp>
    </p:spTree>
    <p:extLst>
      <p:ext uri="{BB962C8B-B14F-4D97-AF65-F5344CB8AC3E}">
        <p14:creationId xmlns:p14="http://schemas.microsoft.com/office/powerpoint/2010/main" val="3284535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867957-CF50-4261-83A9-B742D15EF1B5}"/>
              </a:ext>
            </a:extLst>
          </p:cNvPr>
          <p:cNvSpPr>
            <a:spLocks noGrp="1"/>
          </p:cNvSpPr>
          <p:nvPr>
            <p:ph type="title"/>
          </p:nvPr>
        </p:nvSpPr>
        <p:spPr/>
        <p:txBody>
          <a:bodyPr/>
          <a:lstStyle/>
          <a:p>
            <a:r>
              <a:rPr kumimoji="1" lang="en-US" altLang="ja-JP" b="1" dirty="0"/>
              <a:t>Model 4.</a:t>
            </a:r>
            <a:endParaRPr kumimoji="1" lang="ja-JP" altLang="en-US" b="1" dirty="0"/>
          </a:p>
        </p:txBody>
      </p:sp>
      <p:sp>
        <p:nvSpPr>
          <p:cNvPr id="3" name="コンテンツ プレースホルダー 2">
            <a:extLst>
              <a:ext uri="{FF2B5EF4-FFF2-40B4-BE49-F238E27FC236}">
                <a16:creationId xmlns:a16="http://schemas.microsoft.com/office/drawing/2014/main" id="{BE866AF7-9375-4389-AD12-0DF2621FA468}"/>
              </a:ext>
            </a:extLst>
          </p:cNvPr>
          <p:cNvSpPr>
            <a:spLocks noGrp="1"/>
          </p:cNvSpPr>
          <p:nvPr>
            <p:ph idx="1"/>
          </p:nvPr>
        </p:nvSpPr>
        <p:spPr/>
        <p:txBody>
          <a:bodyPr/>
          <a:lstStyle/>
          <a:p>
            <a:pPr algn="just"/>
            <a:r>
              <a:rPr lang="en-US" altLang="ja-JP" b="1" i="1" dirty="0">
                <a:solidFill>
                  <a:srgbClr val="FF0000"/>
                </a:solidFill>
              </a:rPr>
              <a:t>Model 4</a:t>
            </a:r>
            <a:r>
              <a:rPr lang="en-US" altLang="ja-JP" dirty="0"/>
              <a:t> used </a:t>
            </a:r>
            <a:r>
              <a:rPr lang="en-US" altLang="ja-JP" b="1" dirty="0">
                <a:solidFill>
                  <a:srgbClr val="FF0000"/>
                </a:solidFill>
              </a:rPr>
              <a:t>g</a:t>
            </a:r>
            <a:r>
              <a:rPr lang="en-US" altLang="ja-JP" b="1" baseline="-25000" dirty="0">
                <a:solidFill>
                  <a:srgbClr val="FF0000"/>
                </a:solidFill>
              </a:rPr>
              <a:t>7</a:t>
            </a:r>
            <a:r>
              <a:rPr lang="en-US" altLang="ja-JP" b="1" dirty="0">
                <a:solidFill>
                  <a:srgbClr val="FF0000"/>
                </a:solidFill>
              </a:rPr>
              <a:t>(x</a:t>
            </a:r>
            <a:r>
              <a:rPr lang="en-US" altLang="ja-JP" b="1" baseline="-25000" dirty="0">
                <a:solidFill>
                  <a:srgbClr val="FF0000"/>
                </a:solidFill>
              </a:rPr>
              <a:t>tn</a:t>
            </a:r>
            <a:r>
              <a:rPr lang="en-US" altLang="ja-JP" b="1" dirty="0">
                <a:solidFill>
                  <a:srgbClr val="FF0000"/>
                </a:solidFill>
              </a:rPr>
              <a:t>,y</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 </a:t>
            </a:r>
            <a:r>
              <a:rPr lang="en-US" altLang="ja-JP" dirty="0"/>
              <a:t>in (22) in place of </a:t>
            </a:r>
            <a:r>
              <a:rPr lang="en-US" altLang="ja-JP" b="1" dirty="0">
                <a:solidFill>
                  <a:srgbClr val="FF0000"/>
                </a:solidFill>
              </a:rPr>
              <a:t>g</a:t>
            </a:r>
            <a:r>
              <a:rPr lang="en-US" altLang="ja-JP" b="1" baseline="-25000" dirty="0">
                <a:solidFill>
                  <a:srgbClr val="FF0000"/>
                </a:solidFill>
              </a:rPr>
              <a:t>4</a:t>
            </a:r>
            <a:r>
              <a:rPr lang="en-US" altLang="ja-JP" b="1" dirty="0">
                <a:solidFill>
                  <a:srgbClr val="FF0000"/>
                </a:solidFill>
              </a:rPr>
              <a:t>(x</a:t>
            </a:r>
            <a:r>
              <a:rPr lang="en-US" altLang="ja-JP" b="1" baseline="-25000" dirty="0">
                <a:solidFill>
                  <a:srgbClr val="FF0000"/>
                </a:solidFill>
              </a:rPr>
              <a:t>tn</a:t>
            </a:r>
            <a:r>
              <a:rPr lang="en-US" altLang="ja-JP" b="1" dirty="0">
                <a:solidFill>
                  <a:srgbClr val="FF0000"/>
                </a:solidFill>
              </a:rPr>
              <a:t>,y</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 </a:t>
            </a:r>
            <a:r>
              <a:rPr lang="en-US" altLang="ja-JP" dirty="0"/>
              <a:t>The following 9 cells in the </a:t>
            </a:r>
            <a:r>
              <a:rPr lang="en-US" altLang="ja-JP" b="1" dirty="0">
                <a:solidFill>
                  <a:srgbClr val="FF0000"/>
                </a:solidFill>
              </a:rPr>
              <a:t>7 by 7 </a:t>
            </a:r>
            <a:r>
              <a:rPr lang="en-US" altLang="ja-JP" dirty="0"/>
              <a:t>grid of cells had no sales over our sample period: C</a:t>
            </a:r>
            <a:r>
              <a:rPr lang="en-US" altLang="ja-JP" baseline="-25000" dirty="0"/>
              <a:t>11</a:t>
            </a:r>
            <a:r>
              <a:rPr lang="en-US" altLang="ja-JP" dirty="0"/>
              <a:t>, C</a:t>
            </a:r>
            <a:r>
              <a:rPr lang="en-US" altLang="ja-JP" baseline="-25000" dirty="0"/>
              <a:t>21</a:t>
            </a:r>
            <a:r>
              <a:rPr lang="en-US" altLang="ja-JP" dirty="0"/>
              <a:t>, C</a:t>
            </a:r>
            <a:r>
              <a:rPr lang="en-US" altLang="ja-JP" baseline="-25000" dirty="0"/>
              <a:t>51</a:t>
            </a:r>
            <a:r>
              <a:rPr lang="en-US" altLang="ja-JP" dirty="0"/>
              <a:t>, C</a:t>
            </a:r>
            <a:r>
              <a:rPr lang="en-US" altLang="ja-JP" baseline="-25000" dirty="0"/>
              <a:t>61</a:t>
            </a:r>
            <a:r>
              <a:rPr lang="en-US" altLang="ja-JP" dirty="0"/>
              <a:t>, C</a:t>
            </a:r>
            <a:r>
              <a:rPr lang="en-US" altLang="ja-JP" baseline="-25000" dirty="0"/>
              <a:t>71</a:t>
            </a:r>
            <a:r>
              <a:rPr lang="en-US" altLang="ja-JP" dirty="0"/>
              <a:t>, C</a:t>
            </a:r>
            <a:r>
              <a:rPr lang="en-US" altLang="ja-JP" baseline="-25000" dirty="0"/>
              <a:t>52</a:t>
            </a:r>
            <a:r>
              <a:rPr lang="en-US" altLang="ja-JP" dirty="0"/>
              <a:t>, C</a:t>
            </a:r>
            <a:r>
              <a:rPr lang="en-US" altLang="ja-JP" baseline="-25000" dirty="0"/>
              <a:t>62</a:t>
            </a:r>
            <a:r>
              <a:rPr lang="en-US" altLang="ja-JP" dirty="0"/>
              <a:t>, C</a:t>
            </a:r>
            <a:r>
              <a:rPr lang="en-US" altLang="ja-JP" baseline="-25000" dirty="0"/>
              <a:t>72</a:t>
            </a:r>
            <a:r>
              <a:rPr lang="en-US" altLang="ja-JP" dirty="0"/>
              <a:t> and C</a:t>
            </a:r>
            <a:r>
              <a:rPr lang="en-US" altLang="ja-JP" baseline="-25000" dirty="0"/>
              <a:t>17</a:t>
            </a:r>
            <a:r>
              <a:rPr lang="en-US" altLang="ja-JP" dirty="0"/>
              <a:t>. </a:t>
            </a:r>
          </a:p>
          <a:p>
            <a:pPr algn="just"/>
            <a:r>
              <a:rPr lang="en-US" altLang="ja-JP" dirty="0"/>
              <a:t>Thus we set the following 9 height parameters equal to 0 in order to identify the remaining height parameters: </a:t>
            </a:r>
            <a:r>
              <a:rPr lang="en-US" altLang="ja-JP" dirty="0">
                <a:sym typeface="Symbol" panose="05050102010706020507" pitchFamily="18" charset="2"/>
              </a:rPr>
              <a:t></a:t>
            </a:r>
            <a:r>
              <a:rPr lang="en-US" altLang="ja-JP" baseline="-25000" dirty="0"/>
              <a:t>00</a:t>
            </a:r>
            <a:r>
              <a:rPr lang="en-US" altLang="ja-JP" dirty="0"/>
              <a:t> = </a:t>
            </a:r>
            <a:r>
              <a:rPr lang="en-US" altLang="ja-JP" dirty="0">
                <a:sym typeface="Symbol" panose="05050102010706020507" pitchFamily="18" charset="2"/>
              </a:rPr>
              <a:t></a:t>
            </a:r>
            <a:r>
              <a:rPr lang="en-US" altLang="ja-JP" baseline="-25000" dirty="0"/>
              <a:t>10</a:t>
            </a:r>
            <a:r>
              <a:rPr lang="en-US" altLang="ja-JP" dirty="0"/>
              <a:t> = </a:t>
            </a:r>
            <a:r>
              <a:rPr lang="en-US" altLang="ja-JP" dirty="0">
                <a:sym typeface="Symbol" panose="05050102010706020507" pitchFamily="18" charset="2"/>
              </a:rPr>
              <a:t></a:t>
            </a:r>
            <a:r>
              <a:rPr lang="en-US" altLang="ja-JP" baseline="-25000" dirty="0"/>
              <a:t>50</a:t>
            </a:r>
            <a:r>
              <a:rPr lang="en-US" altLang="ja-JP" dirty="0"/>
              <a:t> = </a:t>
            </a:r>
            <a:r>
              <a:rPr lang="en-US" altLang="ja-JP" dirty="0">
                <a:sym typeface="Symbol" panose="05050102010706020507" pitchFamily="18" charset="2"/>
              </a:rPr>
              <a:t></a:t>
            </a:r>
            <a:r>
              <a:rPr lang="en-US" altLang="ja-JP" baseline="-25000" dirty="0"/>
              <a:t>60</a:t>
            </a:r>
            <a:r>
              <a:rPr lang="en-US" altLang="ja-JP" dirty="0"/>
              <a:t> = </a:t>
            </a:r>
            <a:r>
              <a:rPr lang="en-US" altLang="ja-JP" dirty="0">
                <a:sym typeface="Symbol" panose="05050102010706020507" pitchFamily="18" charset="2"/>
              </a:rPr>
              <a:t></a:t>
            </a:r>
            <a:r>
              <a:rPr lang="en-US" altLang="ja-JP" baseline="-25000" dirty="0"/>
              <a:t>70</a:t>
            </a:r>
            <a:r>
              <a:rPr lang="en-US" altLang="ja-JP" dirty="0"/>
              <a:t> = </a:t>
            </a:r>
            <a:r>
              <a:rPr lang="en-US" altLang="ja-JP" dirty="0">
                <a:sym typeface="Symbol" panose="05050102010706020507" pitchFamily="18" charset="2"/>
              </a:rPr>
              <a:t></a:t>
            </a:r>
            <a:r>
              <a:rPr lang="en-US" altLang="ja-JP" baseline="-25000" dirty="0"/>
              <a:t>51</a:t>
            </a:r>
            <a:r>
              <a:rPr lang="en-US" altLang="ja-JP" dirty="0"/>
              <a:t> = </a:t>
            </a:r>
            <a:r>
              <a:rPr lang="en-US" altLang="ja-JP" dirty="0">
                <a:sym typeface="Symbol" panose="05050102010706020507" pitchFamily="18" charset="2"/>
              </a:rPr>
              <a:t></a:t>
            </a:r>
            <a:r>
              <a:rPr lang="en-US" altLang="ja-JP" baseline="-25000" dirty="0"/>
              <a:t>61</a:t>
            </a:r>
            <a:r>
              <a:rPr lang="en-US" altLang="ja-JP" dirty="0"/>
              <a:t> = </a:t>
            </a:r>
            <a:r>
              <a:rPr lang="en-US" altLang="ja-JP" dirty="0">
                <a:sym typeface="Symbol" panose="05050102010706020507" pitchFamily="18" charset="2"/>
              </a:rPr>
              <a:t></a:t>
            </a:r>
            <a:r>
              <a:rPr lang="en-US" altLang="ja-JP" baseline="-25000" dirty="0"/>
              <a:t>71</a:t>
            </a:r>
            <a:r>
              <a:rPr lang="en-US" altLang="ja-JP" dirty="0"/>
              <a:t> = </a:t>
            </a:r>
            <a:r>
              <a:rPr lang="en-US" altLang="ja-JP" dirty="0">
                <a:sym typeface="Symbol" panose="05050102010706020507" pitchFamily="18" charset="2"/>
              </a:rPr>
              <a:t></a:t>
            </a:r>
            <a:r>
              <a:rPr lang="en-US" altLang="ja-JP" baseline="-25000" dirty="0"/>
              <a:t>07</a:t>
            </a:r>
            <a:r>
              <a:rPr lang="en-US" altLang="ja-JP" dirty="0"/>
              <a:t> = 0. We also set </a:t>
            </a:r>
            <a:r>
              <a:rPr lang="en-US" altLang="ja-JP" dirty="0">
                <a:sym typeface="Symbol" panose="05050102010706020507" pitchFamily="18" charset="2"/>
              </a:rPr>
              <a:t></a:t>
            </a:r>
            <a:r>
              <a:rPr lang="en-US" altLang="ja-JP" baseline="-25000" dirty="0"/>
              <a:t>1</a:t>
            </a:r>
            <a:r>
              <a:rPr lang="en-US" altLang="ja-JP" dirty="0"/>
              <a:t> = 1 so that the remaining land price parameters </a:t>
            </a:r>
            <a:r>
              <a:rPr lang="en-US" altLang="ja-JP" dirty="0">
                <a:sym typeface="Symbol" panose="05050102010706020507" pitchFamily="18" charset="2"/>
              </a:rPr>
              <a:t></a:t>
            </a:r>
            <a:r>
              <a:rPr lang="en-US" altLang="ja-JP" baseline="-25000" dirty="0"/>
              <a:t>t</a:t>
            </a:r>
            <a:r>
              <a:rPr lang="en-US" altLang="ja-JP" dirty="0"/>
              <a:t> could be identified. </a:t>
            </a:r>
          </a:p>
          <a:p>
            <a:pPr algn="just"/>
            <a:r>
              <a:rPr lang="en-US" altLang="ja-JP" dirty="0"/>
              <a:t>Thus Model 4 had 64 </a:t>
            </a:r>
            <a:r>
              <a:rPr lang="en-US" altLang="ja-JP" dirty="0">
                <a:sym typeface="Symbol" panose="05050102010706020507" pitchFamily="18" charset="2"/>
              </a:rPr>
              <a:t></a:t>
            </a:r>
            <a:r>
              <a:rPr lang="en-US" altLang="ja-JP" dirty="0"/>
              <a:t> 9 = </a:t>
            </a:r>
            <a:r>
              <a:rPr lang="en-US" altLang="ja-JP" b="1" dirty="0">
                <a:solidFill>
                  <a:srgbClr val="FF0000"/>
                </a:solidFill>
              </a:rPr>
              <a:t>55 </a:t>
            </a:r>
            <a:r>
              <a:rPr lang="en-US" altLang="ja-JP" b="1" dirty="0">
                <a:solidFill>
                  <a:srgbClr val="FF0000"/>
                </a:solidFill>
                <a:sym typeface="Symbol" panose="05050102010706020507" pitchFamily="18" charset="2"/>
              </a:rPr>
              <a:t></a:t>
            </a:r>
            <a:r>
              <a:rPr lang="en-US" altLang="ja-JP" b="1" baseline="-25000" dirty="0">
                <a:solidFill>
                  <a:srgbClr val="FF0000"/>
                </a:solidFill>
              </a:rPr>
              <a:t>ij</a:t>
            </a:r>
            <a:r>
              <a:rPr lang="en-US" altLang="ja-JP" b="1" dirty="0">
                <a:solidFill>
                  <a:srgbClr val="FF0000"/>
                </a:solidFill>
              </a:rPr>
              <a:t> </a:t>
            </a:r>
            <a:r>
              <a:rPr lang="en-US" altLang="ja-JP" dirty="0"/>
              <a:t>parameters, </a:t>
            </a:r>
            <a:r>
              <a:rPr lang="en-US" altLang="ja-JP" b="1" dirty="0">
                <a:solidFill>
                  <a:srgbClr val="FF0000"/>
                </a:solidFill>
              </a:rPr>
              <a:t>43</a:t>
            </a:r>
            <a:r>
              <a:rPr lang="en-US" altLang="ja-JP" dirty="0"/>
              <a:t> land price parameters </a:t>
            </a:r>
            <a:r>
              <a:rPr lang="en-US" altLang="ja-JP" b="1" dirty="0">
                <a:solidFill>
                  <a:srgbClr val="FF0000"/>
                </a:solidFill>
                <a:sym typeface="Symbol" panose="05050102010706020507" pitchFamily="18" charset="2"/>
              </a:rPr>
              <a:t></a:t>
            </a:r>
            <a:r>
              <a:rPr lang="en-US" altLang="ja-JP" b="1" baseline="-25000" dirty="0">
                <a:solidFill>
                  <a:srgbClr val="FF0000"/>
                </a:solidFill>
              </a:rPr>
              <a:t>t</a:t>
            </a:r>
            <a:r>
              <a:rPr lang="en-US" altLang="ja-JP" dirty="0"/>
              <a:t> and </a:t>
            </a:r>
            <a:r>
              <a:rPr lang="en-US" altLang="ja-JP" b="1" dirty="0">
                <a:solidFill>
                  <a:srgbClr val="FF0000"/>
                </a:solidFill>
              </a:rPr>
              <a:t>1</a:t>
            </a:r>
            <a:r>
              <a:rPr lang="en-US" altLang="ja-JP" dirty="0"/>
              <a:t> depreciation rate parameter </a:t>
            </a:r>
            <a:r>
              <a:rPr lang="en-US" altLang="ja-JP" b="1" dirty="0">
                <a:solidFill>
                  <a:srgbClr val="FF0000"/>
                </a:solidFill>
                <a:sym typeface="Symbol" panose="05050102010706020507" pitchFamily="18" charset="2"/>
              </a:rPr>
              <a:t></a:t>
            </a:r>
            <a:r>
              <a:rPr lang="en-US" altLang="ja-JP" dirty="0"/>
              <a:t> for a total of </a:t>
            </a:r>
            <a:r>
              <a:rPr lang="en-US" altLang="ja-JP" b="1" dirty="0">
                <a:solidFill>
                  <a:srgbClr val="FF0000"/>
                </a:solidFill>
              </a:rPr>
              <a:t>99 parameters</a:t>
            </a:r>
            <a:r>
              <a:rPr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4F26E67E-064E-493D-AD4E-2AA97D68EF4B}"/>
              </a:ext>
            </a:extLst>
          </p:cNvPr>
          <p:cNvSpPr>
            <a:spLocks noGrp="1"/>
          </p:cNvSpPr>
          <p:nvPr>
            <p:ph type="sldNum" sz="quarter" idx="11"/>
          </p:nvPr>
        </p:nvSpPr>
        <p:spPr/>
        <p:txBody>
          <a:bodyPr/>
          <a:lstStyle/>
          <a:p>
            <a:pPr>
              <a:defRPr/>
            </a:pPr>
            <a:fld id="{DB05CE72-4149-4858-8879-D677CB49550F}" type="slidenum">
              <a:rPr lang="en-US" altLang="ja-JP" smtClean="0"/>
              <a:pPr>
                <a:defRPr/>
              </a:pPr>
              <a:t>29</a:t>
            </a:fld>
            <a:endParaRPr lang="en-US" altLang="ja-JP" dirty="0"/>
          </a:p>
        </p:txBody>
      </p:sp>
    </p:spTree>
    <p:extLst>
      <p:ext uri="{BB962C8B-B14F-4D97-AF65-F5344CB8AC3E}">
        <p14:creationId xmlns:p14="http://schemas.microsoft.com/office/powerpoint/2010/main" val="2578546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45EE2-A1DE-45E2-B1A0-0EC32B08BD7D}"/>
              </a:ext>
            </a:extLst>
          </p:cNvPr>
          <p:cNvSpPr>
            <a:spLocks noGrp="1"/>
          </p:cNvSpPr>
          <p:nvPr>
            <p:ph type="title"/>
          </p:nvPr>
        </p:nvSpPr>
        <p:spPr>
          <a:xfrm>
            <a:off x="685800" y="404664"/>
            <a:ext cx="7772400" cy="576064"/>
          </a:xfrm>
        </p:spPr>
        <p:txBody>
          <a:bodyPr/>
          <a:lstStyle/>
          <a:p>
            <a:r>
              <a:rPr kumimoji="1" lang="en-CA" altLang="ja-JP" b="1" dirty="0"/>
              <a:t>The main question</a:t>
            </a:r>
            <a:endParaRPr kumimoji="1" lang="ja-JP" altLang="en-US" b="1" dirty="0"/>
          </a:p>
        </p:txBody>
      </p:sp>
      <p:sp>
        <p:nvSpPr>
          <p:cNvPr id="3" name="コンテンツ プレースホルダー 2">
            <a:extLst>
              <a:ext uri="{FF2B5EF4-FFF2-40B4-BE49-F238E27FC236}">
                <a16:creationId xmlns:a16="http://schemas.microsoft.com/office/drawing/2014/main" id="{AB79A4C6-231F-4C67-9086-BD199A2EDF7F}"/>
              </a:ext>
            </a:extLst>
          </p:cNvPr>
          <p:cNvSpPr>
            <a:spLocks noGrp="1"/>
          </p:cNvSpPr>
          <p:nvPr>
            <p:ph idx="1"/>
          </p:nvPr>
        </p:nvSpPr>
        <p:spPr>
          <a:xfrm>
            <a:off x="251520" y="1196752"/>
            <a:ext cx="8640960" cy="5559896"/>
          </a:xfrm>
        </p:spPr>
        <p:txBody>
          <a:bodyPr/>
          <a:lstStyle/>
          <a:p>
            <a:pPr algn="just"/>
            <a:r>
              <a:rPr lang="en-US" altLang="ja-JP" dirty="0"/>
              <a:t>The main question that this paper addresses is the following one:</a:t>
            </a:r>
          </a:p>
          <a:p>
            <a:pPr lvl="1" algn="just"/>
            <a:r>
              <a:rPr lang="en-US" altLang="ja-JP" sz="2000" dirty="0"/>
              <a:t> Can satisfactory residential property price indexes be constructed using hedonic regression techniques </a:t>
            </a:r>
            <a:r>
              <a:rPr lang="en-US" altLang="ja-JP" sz="2000" u="sng" dirty="0">
                <a:solidFill>
                  <a:srgbClr val="FF0000"/>
                </a:solidFill>
              </a:rPr>
              <a:t>where location effects are modeled using local neighbourhood dummy variables or is it necessary to use spatial coordinates to model location effects.</a:t>
            </a:r>
            <a:r>
              <a:rPr lang="en-US" altLang="ja-JP" sz="2000" dirty="0"/>
              <a:t> </a:t>
            </a:r>
          </a:p>
          <a:p>
            <a:pPr lvl="1" algn="just"/>
            <a:r>
              <a:rPr lang="en-US" altLang="ja-JP" sz="2000" dirty="0"/>
              <a:t>Hill and Scholz (2018) addressed this question and </a:t>
            </a:r>
            <a:r>
              <a:rPr lang="en-US" altLang="ja-JP" sz="2000" u="sng" dirty="0">
                <a:solidFill>
                  <a:srgbClr val="FF0000"/>
                </a:solidFill>
              </a:rPr>
              <a:t>found that it was not necessary to use spatial coordinates</a:t>
            </a:r>
            <a:r>
              <a:rPr lang="en-US" altLang="ja-JP" sz="2000" dirty="0"/>
              <a:t> to obtain satisfactory property price indexes for Sydney. However, their hedonic regression model did not estimate separate land and structure price indexes for residential properties. </a:t>
            </a:r>
          </a:p>
          <a:p>
            <a:pPr algn="just"/>
            <a:r>
              <a:rPr lang="en-US" altLang="ja-JP" dirty="0"/>
              <a:t>The present paper addresses the Hill and Scholz question in the context of providing satisfactory residential land price indexes. </a:t>
            </a:r>
          </a:p>
          <a:p>
            <a:pPr lvl="1" algn="just"/>
            <a:r>
              <a:rPr lang="en-US" altLang="ja-JP" sz="2000" dirty="0"/>
              <a:t>The spatial coordinate model used in the present paper is a </a:t>
            </a:r>
            <a:r>
              <a:rPr lang="en-US" altLang="ja-JP" sz="2000" u="sng" dirty="0">
                <a:solidFill>
                  <a:srgbClr val="FF0000"/>
                </a:solidFill>
              </a:rPr>
              <a:t>modification of Colwell’s (1998) spatial interpolation method</a:t>
            </a:r>
            <a:r>
              <a:rPr lang="en-US" altLang="ja-JP" sz="2000" dirty="0"/>
              <a:t>. The modification can be viewed as a general nonparametric method for estimating a function of two variables.</a:t>
            </a:r>
            <a:endParaRPr kumimoji="1" lang="ja-JP" altLang="en-US" sz="2000" dirty="0"/>
          </a:p>
        </p:txBody>
      </p:sp>
      <p:sp>
        <p:nvSpPr>
          <p:cNvPr id="4" name="スライド番号プレースホルダー 3">
            <a:extLst>
              <a:ext uri="{FF2B5EF4-FFF2-40B4-BE49-F238E27FC236}">
                <a16:creationId xmlns:a16="http://schemas.microsoft.com/office/drawing/2014/main" id="{4506E200-58D5-48B1-A258-8FB59E5F33A5}"/>
              </a:ext>
            </a:extLst>
          </p:cNvPr>
          <p:cNvSpPr>
            <a:spLocks noGrp="1"/>
          </p:cNvSpPr>
          <p:nvPr>
            <p:ph type="sldNum" sz="quarter" idx="11"/>
          </p:nvPr>
        </p:nvSpPr>
        <p:spPr/>
        <p:txBody>
          <a:bodyPr/>
          <a:lstStyle/>
          <a:p>
            <a:pPr>
              <a:defRPr/>
            </a:pPr>
            <a:fld id="{DB05CE72-4149-4858-8879-D677CB49550F}" type="slidenum">
              <a:rPr lang="en-US" altLang="ja-JP" smtClean="0"/>
              <a:pPr>
                <a:defRPr/>
              </a:pPr>
              <a:t>3</a:t>
            </a:fld>
            <a:endParaRPr lang="en-US" altLang="ja-JP" dirty="0"/>
          </a:p>
        </p:txBody>
      </p:sp>
    </p:spTree>
    <p:extLst>
      <p:ext uri="{BB962C8B-B14F-4D97-AF65-F5344CB8AC3E}">
        <p14:creationId xmlns:p14="http://schemas.microsoft.com/office/powerpoint/2010/main" val="3403004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72DB3E-7B80-478B-A060-103EA0C18472}"/>
              </a:ext>
            </a:extLst>
          </p:cNvPr>
          <p:cNvSpPr>
            <a:spLocks noGrp="1"/>
          </p:cNvSpPr>
          <p:nvPr>
            <p:ph type="title"/>
          </p:nvPr>
        </p:nvSpPr>
        <p:spPr/>
        <p:txBody>
          <a:bodyPr/>
          <a:lstStyle/>
          <a:p>
            <a:r>
              <a:rPr lang="en-US" altLang="ja-JP" b="1" dirty="0"/>
              <a:t>Model 5.</a:t>
            </a:r>
            <a:endParaRPr kumimoji="1" lang="ja-JP" altLang="en-US" dirty="0"/>
          </a:p>
        </p:txBody>
      </p:sp>
      <p:sp>
        <p:nvSpPr>
          <p:cNvPr id="3" name="コンテンツ プレースホルダー 2">
            <a:extLst>
              <a:ext uri="{FF2B5EF4-FFF2-40B4-BE49-F238E27FC236}">
                <a16:creationId xmlns:a16="http://schemas.microsoft.com/office/drawing/2014/main" id="{04BCF56B-9C30-4875-A831-B3DFA2A0F7E1}"/>
              </a:ext>
            </a:extLst>
          </p:cNvPr>
          <p:cNvSpPr>
            <a:spLocks noGrp="1"/>
          </p:cNvSpPr>
          <p:nvPr>
            <p:ph idx="1"/>
          </p:nvPr>
        </p:nvSpPr>
        <p:spPr>
          <a:xfrm>
            <a:off x="533400" y="1052736"/>
            <a:ext cx="8153400" cy="5400600"/>
          </a:xfrm>
        </p:spPr>
        <p:txBody>
          <a:bodyPr/>
          <a:lstStyle/>
          <a:p>
            <a:pPr algn="just"/>
            <a:r>
              <a:rPr lang="en-US" altLang="ja-JP" dirty="0"/>
              <a:t>Finally, </a:t>
            </a:r>
            <a:r>
              <a:rPr lang="en-US" altLang="ja-JP" b="1" i="1" dirty="0">
                <a:solidFill>
                  <a:srgbClr val="FF0000"/>
                </a:solidFill>
              </a:rPr>
              <a:t>Model 5</a:t>
            </a:r>
            <a:r>
              <a:rPr lang="en-US" altLang="ja-JP" dirty="0"/>
              <a:t> used </a:t>
            </a:r>
            <a:r>
              <a:rPr lang="en-US" altLang="ja-JP" b="1" dirty="0">
                <a:solidFill>
                  <a:srgbClr val="FF0000"/>
                </a:solidFill>
              </a:rPr>
              <a:t>g</a:t>
            </a:r>
            <a:r>
              <a:rPr lang="en-US" altLang="ja-JP" b="1" baseline="-25000" dirty="0">
                <a:solidFill>
                  <a:srgbClr val="FF0000"/>
                </a:solidFill>
              </a:rPr>
              <a:t>8</a:t>
            </a:r>
            <a:r>
              <a:rPr lang="en-US" altLang="ja-JP" b="1" dirty="0">
                <a:solidFill>
                  <a:srgbClr val="FF0000"/>
                </a:solidFill>
              </a:rPr>
              <a:t>(x</a:t>
            </a:r>
            <a:r>
              <a:rPr lang="en-US" altLang="ja-JP" b="1" baseline="-25000" dirty="0">
                <a:solidFill>
                  <a:srgbClr val="FF0000"/>
                </a:solidFill>
              </a:rPr>
              <a:t>tn</a:t>
            </a:r>
            <a:r>
              <a:rPr lang="en-US" altLang="ja-JP" b="1" dirty="0">
                <a:solidFill>
                  <a:srgbClr val="FF0000"/>
                </a:solidFill>
              </a:rPr>
              <a:t>,y</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a:t>
            </a:r>
            <a:r>
              <a:rPr lang="en-US" altLang="ja-JP" dirty="0"/>
              <a:t> in (22) in place of g</a:t>
            </a:r>
            <a:r>
              <a:rPr lang="en-US" altLang="ja-JP" baseline="-25000" dirty="0"/>
              <a:t>4</a:t>
            </a:r>
            <a:r>
              <a:rPr lang="en-US" altLang="ja-JP" dirty="0"/>
              <a:t>(x</a:t>
            </a:r>
            <a:r>
              <a:rPr lang="en-US" altLang="ja-JP" baseline="-25000" dirty="0"/>
              <a:t>tn</a:t>
            </a:r>
            <a:r>
              <a:rPr lang="en-US" altLang="ja-JP" dirty="0"/>
              <a:t>,y</a:t>
            </a:r>
            <a:r>
              <a:rPr lang="en-US" altLang="ja-JP" baseline="-25000" dirty="0"/>
              <a:t>tn</a:t>
            </a:r>
            <a:r>
              <a:rPr lang="en-US" altLang="ja-JP" dirty="0"/>
              <a:t>,</a:t>
            </a:r>
            <a:r>
              <a:rPr lang="en-US" altLang="ja-JP" dirty="0">
                <a:sym typeface="Symbol" panose="05050102010706020507" pitchFamily="18" charset="2"/>
              </a:rPr>
              <a:t></a:t>
            </a:r>
            <a:r>
              <a:rPr lang="en-US" altLang="ja-JP" dirty="0"/>
              <a:t>). The following 14 cells in the </a:t>
            </a:r>
            <a:r>
              <a:rPr lang="en-US" altLang="ja-JP" b="1" dirty="0">
                <a:solidFill>
                  <a:srgbClr val="FF0000"/>
                </a:solidFill>
              </a:rPr>
              <a:t>8 by 8 grid </a:t>
            </a:r>
            <a:r>
              <a:rPr lang="en-US" altLang="ja-JP" dirty="0"/>
              <a:t>of cells had no sales over our sample period: C</a:t>
            </a:r>
            <a:r>
              <a:rPr lang="en-US" altLang="ja-JP" baseline="-25000" dirty="0"/>
              <a:t>11</a:t>
            </a:r>
            <a:r>
              <a:rPr lang="en-US" altLang="ja-JP" dirty="0"/>
              <a:t>, C</a:t>
            </a:r>
            <a:r>
              <a:rPr lang="en-US" altLang="ja-JP" baseline="-25000" dirty="0"/>
              <a:t>12</a:t>
            </a:r>
            <a:r>
              <a:rPr lang="en-US" altLang="ja-JP" dirty="0"/>
              <a:t>, C</a:t>
            </a:r>
            <a:r>
              <a:rPr lang="en-US" altLang="ja-JP" baseline="-25000" dirty="0"/>
              <a:t>21</a:t>
            </a:r>
            <a:r>
              <a:rPr lang="en-US" altLang="ja-JP" dirty="0"/>
              <a:t>, C</a:t>
            </a:r>
            <a:r>
              <a:rPr lang="en-US" altLang="ja-JP" baseline="-25000" dirty="0"/>
              <a:t>18</a:t>
            </a:r>
            <a:r>
              <a:rPr lang="en-US" altLang="ja-JP" dirty="0"/>
              <a:t>, C</a:t>
            </a:r>
            <a:r>
              <a:rPr lang="en-US" altLang="ja-JP" baseline="-25000" dirty="0"/>
              <a:t>61</a:t>
            </a:r>
            <a:r>
              <a:rPr lang="en-US" altLang="ja-JP" dirty="0"/>
              <a:t>, C</a:t>
            </a:r>
            <a:r>
              <a:rPr lang="en-US" altLang="ja-JP" baseline="-25000" dirty="0"/>
              <a:t>62</a:t>
            </a:r>
            <a:r>
              <a:rPr lang="en-US" altLang="ja-JP" dirty="0"/>
              <a:t>, C</a:t>
            </a:r>
            <a:r>
              <a:rPr lang="en-US" altLang="ja-JP" baseline="-25000" dirty="0"/>
              <a:t>63</a:t>
            </a:r>
            <a:r>
              <a:rPr lang="en-US" altLang="ja-JP" dirty="0"/>
              <a:t>, C</a:t>
            </a:r>
            <a:r>
              <a:rPr lang="en-US" altLang="ja-JP" baseline="-25000" dirty="0"/>
              <a:t>71</a:t>
            </a:r>
            <a:r>
              <a:rPr lang="en-US" altLang="ja-JP" dirty="0"/>
              <a:t>, C</a:t>
            </a:r>
            <a:r>
              <a:rPr lang="en-US" altLang="ja-JP" baseline="-25000" dirty="0"/>
              <a:t>72</a:t>
            </a:r>
            <a:r>
              <a:rPr lang="en-US" altLang="ja-JP" dirty="0"/>
              <a:t>, C</a:t>
            </a:r>
            <a:r>
              <a:rPr lang="en-US" altLang="ja-JP" baseline="-25000" dirty="0"/>
              <a:t>73</a:t>
            </a:r>
            <a:r>
              <a:rPr lang="en-US" altLang="ja-JP" dirty="0"/>
              <a:t>, C</a:t>
            </a:r>
            <a:r>
              <a:rPr lang="en-US" altLang="ja-JP" baseline="-25000" dirty="0"/>
              <a:t>81</a:t>
            </a:r>
            <a:r>
              <a:rPr lang="en-US" altLang="ja-JP" dirty="0"/>
              <a:t>, C</a:t>
            </a:r>
            <a:r>
              <a:rPr lang="en-US" altLang="ja-JP" baseline="-25000" dirty="0"/>
              <a:t>82</a:t>
            </a:r>
            <a:r>
              <a:rPr lang="en-US" altLang="ja-JP" dirty="0"/>
              <a:t>, C</a:t>
            </a:r>
            <a:r>
              <a:rPr lang="en-US" altLang="ja-JP" baseline="-25000" dirty="0"/>
              <a:t>83</a:t>
            </a:r>
            <a:r>
              <a:rPr lang="en-US" altLang="ja-JP" dirty="0"/>
              <a:t> and C</a:t>
            </a:r>
            <a:r>
              <a:rPr lang="en-US" altLang="ja-JP" baseline="-25000" dirty="0"/>
              <a:t>88</a:t>
            </a:r>
            <a:r>
              <a:rPr lang="en-US" altLang="ja-JP" dirty="0"/>
              <a:t>. </a:t>
            </a:r>
          </a:p>
          <a:p>
            <a:pPr algn="just"/>
            <a:r>
              <a:rPr lang="en-US" altLang="ja-JP" b="1" dirty="0">
                <a:solidFill>
                  <a:srgbClr val="FF0000"/>
                </a:solidFill>
              </a:rPr>
              <a:t>All 4 corner cells were empty</a:t>
            </a:r>
            <a:r>
              <a:rPr lang="en-US" altLang="ja-JP" dirty="0"/>
              <a:t> along with many other boundary cells. Thus we set the following 14 height parameters equal to 0 in order to identify the remaining height parameters: </a:t>
            </a:r>
            <a:r>
              <a:rPr lang="en-US" altLang="ja-JP" dirty="0">
                <a:sym typeface="Symbol" panose="05050102010706020507" pitchFamily="18" charset="2"/>
              </a:rPr>
              <a:t></a:t>
            </a:r>
            <a:r>
              <a:rPr lang="en-US" altLang="ja-JP" baseline="-25000" dirty="0"/>
              <a:t>00</a:t>
            </a:r>
            <a:r>
              <a:rPr lang="en-US" altLang="ja-JP" dirty="0"/>
              <a:t> = </a:t>
            </a:r>
            <a:r>
              <a:rPr lang="en-US" altLang="ja-JP" dirty="0">
                <a:sym typeface="Symbol" panose="05050102010706020507" pitchFamily="18" charset="2"/>
              </a:rPr>
              <a:t></a:t>
            </a:r>
            <a:r>
              <a:rPr lang="en-US" altLang="ja-JP" baseline="-25000" dirty="0"/>
              <a:t>10</a:t>
            </a:r>
            <a:r>
              <a:rPr lang="en-US" altLang="ja-JP" dirty="0"/>
              <a:t> = </a:t>
            </a:r>
            <a:r>
              <a:rPr lang="en-US" altLang="ja-JP" dirty="0">
                <a:sym typeface="Symbol" panose="05050102010706020507" pitchFamily="18" charset="2"/>
              </a:rPr>
              <a:t></a:t>
            </a:r>
            <a:r>
              <a:rPr lang="en-US" altLang="ja-JP" baseline="-25000" dirty="0"/>
              <a:t>01</a:t>
            </a:r>
            <a:r>
              <a:rPr lang="en-US" altLang="ja-JP" dirty="0"/>
              <a:t> = </a:t>
            </a:r>
            <a:r>
              <a:rPr lang="en-US" altLang="ja-JP" dirty="0">
                <a:sym typeface="Symbol" panose="05050102010706020507" pitchFamily="18" charset="2"/>
              </a:rPr>
              <a:t></a:t>
            </a:r>
            <a:r>
              <a:rPr lang="en-US" altLang="ja-JP" baseline="-25000" dirty="0"/>
              <a:t>60</a:t>
            </a:r>
            <a:r>
              <a:rPr lang="en-US" altLang="ja-JP" dirty="0"/>
              <a:t> = </a:t>
            </a:r>
            <a:r>
              <a:rPr lang="en-US" altLang="ja-JP" dirty="0">
                <a:sym typeface="Symbol" panose="05050102010706020507" pitchFamily="18" charset="2"/>
              </a:rPr>
              <a:t></a:t>
            </a:r>
            <a:r>
              <a:rPr lang="en-US" altLang="ja-JP" baseline="-25000" dirty="0"/>
              <a:t>61</a:t>
            </a:r>
            <a:r>
              <a:rPr lang="en-US" altLang="ja-JP" dirty="0"/>
              <a:t> = </a:t>
            </a:r>
            <a:r>
              <a:rPr lang="en-US" altLang="ja-JP" dirty="0">
                <a:sym typeface="Symbol" panose="05050102010706020507" pitchFamily="18" charset="2"/>
              </a:rPr>
              <a:t></a:t>
            </a:r>
            <a:r>
              <a:rPr lang="en-US" altLang="ja-JP" baseline="-25000" dirty="0"/>
              <a:t>62</a:t>
            </a:r>
            <a:r>
              <a:rPr lang="en-US" altLang="ja-JP" dirty="0"/>
              <a:t>  = </a:t>
            </a:r>
            <a:r>
              <a:rPr lang="en-US" altLang="ja-JP" dirty="0">
                <a:sym typeface="Symbol" panose="05050102010706020507" pitchFamily="18" charset="2"/>
              </a:rPr>
              <a:t></a:t>
            </a:r>
            <a:r>
              <a:rPr lang="en-US" altLang="ja-JP" baseline="-25000" dirty="0"/>
              <a:t>70</a:t>
            </a:r>
            <a:r>
              <a:rPr lang="en-US" altLang="ja-JP" dirty="0"/>
              <a:t> = </a:t>
            </a:r>
            <a:r>
              <a:rPr lang="en-US" altLang="ja-JP" dirty="0">
                <a:sym typeface="Symbol" panose="05050102010706020507" pitchFamily="18" charset="2"/>
              </a:rPr>
              <a:t></a:t>
            </a:r>
            <a:r>
              <a:rPr lang="en-US" altLang="ja-JP" baseline="-25000" dirty="0"/>
              <a:t>71</a:t>
            </a:r>
            <a:r>
              <a:rPr lang="en-US" altLang="ja-JP" dirty="0"/>
              <a:t> = </a:t>
            </a:r>
            <a:r>
              <a:rPr lang="en-US" altLang="ja-JP" dirty="0">
                <a:sym typeface="Symbol" panose="05050102010706020507" pitchFamily="18" charset="2"/>
              </a:rPr>
              <a:t></a:t>
            </a:r>
            <a:r>
              <a:rPr lang="en-US" altLang="ja-JP" baseline="-25000" dirty="0"/>
              <a:t>72</a:t>
            </a:r>
            <a:r>
              <a:rPr lang="en-US" altLang="ja-JP" dirty="0"/>
              <a:t> = </a:t>
            </a:r>
            <a:r>
              <a:rPr lang="en-US" altLang="ja-JP" dirty="0">
                <a:sym typeface="Symbol" panose="05050102010706020507" pitchFamily="18" charset="2"/>
              </a:rPr>
              <a:t></a:t>
            </a:r>
            <a:r>
              <a:rPr lang="en-US" altLang="ja-JP" baseline="-25000" dirty="0"/>
              <a:t>80</a:t>
            </a:r>
            <a:r>
              <a:rPr lang="en-US" altLang="ja-JP" dirty="0"/>
              <a:t> = </a:t>
            </a:r>
            <a:r>
              <a:rPr lang="en-US" altLang="ja-JP" dirty="0">
                <a:sym typeface="Symbol" panose="05050102010706020507" pitchFamily="18" charset="2"/>
              </a:rPr>
              <a:t></a:t>
            </a:r>
            <a:r>
              <a:rPr lang="en-US" altLang="ja-JP" baseline="-25000" dirty="0"/>
              <a:t>81</a:t>
            </a:r>
            <a:r>
              <a:rPr lang="en-US" altLang="ja-JP" dirty="0"/>
              <a:t> = </a:t>
            </a:r>
            <a:r>
              <a:rPr lang="en-US" altLang="ja-JP" dirty="0">
                <a:sym typeface="Symbol" panose="05050102010706020507" pitchFamily="18" charset="2"/>
              </a:rPr>
              <a:t></a:t>
            </a:r>
            <a:r>
              <a:rPr lang="en-US" altLang="ja-JP" baseline="-25000" dirty="0"/>
              <a:t>82</a:t>
            </a:r>
            <a:r>
              <a:rPr lang="en-US" altLang="ja-JP" dirty="0"/>
              <a:t> = </a:t>
            </a:r>
            <a:r>
              <a:rPr lang="en-US" altLang="ja-JP" dirty="0">
                <a:sym typeface="Symbol" panose="05050102010706020507" pitchFamily="18" charset="2"/>
              </a:rPr>
              <a:t></a:t>
            </a:r>
            <a:r>
              <a:rPr lang="en-US" altLang="ja-JP" baseline="-25000" dirty="0"/>
              <a:t>88</a:t>
            </a:r>
            <a:r>
              <a:rPr lang="en-US" altLang="ja-JP" dirty="0"/>
              <a:t> =  0. We also set </a:t>
            </a:r>
            <a:r>
              <a:rPr lang="en-US" altLang="ja-JP" dirty="0">
                <a:sym typeface="Symbol" panose="05050102010706020507" pitchFamily="18" charset="2"/>
              </a:rPr>
              <a:t></a:t>
            </a:r>
            <a:r>
              <a:rPr lang="en-US" altLang="ja-JP" baseline="-25000" dirty="0"/>
              <a:t>1</a:t>
            </a:r>
            <a:r>
              <a:rPr lang="en-US" altLang="ja-JP" dirty="0"/>
              <a:t> = 1 so that the remaining land price parameters </a:t>
            </a:r>
            <a:r>
              <a:rPr lang="en-US" altLang="ja-JP" dirty="0">
                <a:sym typeface="Symbol" panose="05050102010706020507" pitchFamily="18" charset="2"/>
              </a:rPr>
              <a:t></a:t>
            </a:r>
            <a:r>
              <a:rPr lang="en-US" altLang="ja-JP" baseline="-25000" dirty="0"/>
              <a:t>t</a:t>
            </a:r>
            <a:r>
              <a:rPr lang="en-US" altLang="ja-JP" dirty="0"/>
              <a:t> could be identified. </a:t>
            </a:r>
          </a:p>
          <a:p>
            <a:pPr algn="just"/>
            <a:r>
              <a:rPr lang="en-US" altLang="ja-JP" dirty="0"/>
              <a:t>Thus Model 5 had 91 </a:t>
            </a:r>
            <a:r>
              <a:rPr lang="en-US" altLang="ja-JP" dirty="0">
                <a:sym typeface="Symbol" panose="05050102010706020507" pitchFamily="18" charset="2"/>
              </a:rPr>
              <a:t></a:t>
            </a:r>
            <a:r>
              <a:rPr lang="en-US" altLang="ja-JP" dirty="0"/>
              <a:t> 14 = </a:t>
            </a:r>
            <a:r>
              <a:rPr lang="en-US" altLang="ja-JP" b="1" dirty="0">
                <a:solidFill>
                  <a:srgbClr val="FF0000"/>
                </a:solidFill>
              </a:rPr>
              <a:t>77 </a:t>
            </a:r>
            <a:r>
              <a:rPr lang="en-US" altLang="ja-JP" b="1" dirty="0">
                <a:solidFill>
                  <a:srgbClr val="FF0000"/>
                </a:solidFill>
                <a:sym typeface="Symbol" panose="05050102010706020507" pitchFamily="18" charset="2"/>
              </a:rPr>
              <a:t></a:t>
            </a:r>
            <a:r>
              <a:rPr lang="en-US" altLang="ja-JP" b="1" baseline="-25000" dirty="0">
                <a:solidFill>
                  <a:srgbClr val="FF0000"/>
                </a:solidFill>
              </a:rPr>
              <a:t>ij</a:t>
            </a:r>
            <a:r>
              <a:rPr lang="en-US" altLang="ja-JP" dirty="0"/>
              <a:t> parameters, </a:t>
            </a:r>
            <a:r>
              <a:rPr lang="en-US" altLang="ja-JP" b="1" dirty="0">
                <a:solidFill>
                  <a:srgbClr val="FF0000"/>
                </a:solidFill>
              </a:rPr>
              <a:t>43</a:t>
            </a:r>
            <a:r>
              <a:rPr lang="en-US" altLang="ja-JP" dirty="0"/>
              <a:t> land price parameters </a:t>
            </a:r>
            <a:r>
              <a:rPr lang="en-US" altLang="ja-JP" b="1" dirty="0">
                <a:solidFill>
                  <a:srgbClr val="FF0000"/>
                </a:solidFill>
                <a:sym typeface="Symbol" panose="05050102010706020507" pitchFamily="18" charset="2"/>
              </a:rPr>
              <a:t></a:t>
            </a:r>
            <a:r>
              <a:rPr lang="en-US" altLang="ja-JP" b="1" baseline="-25000" dirty="0">
                <a:solidFill>
                  <a:srgbClr val="FF0000"/>
                </a:solidFill>
              </a:rPr>
              <a:t>t</a:t>
            </a:r>
            <a:r>
              <a:rPr lang="en-US" altLang="ja-JP" dirty="0"/>
              <a:t> and </a:t>
            </a:r>
            <a:r>
              <a:rPr lang="en-US" altLang="ja-JP" b="1" dirty="0">
                <a:solidFill>
                  <a:srgbClr val="FF0000"/>
                </a:solidFill>
              </a:rPr>
              <a:t>1</a:t>
            </a:r>
            <a:r>
              <a:rPr lang="en-US" altLang="ja-JP" dirty="0"/>
              <a:t> depreciation rate parameter </a:t>
            </a:r>
            <a:r>
              <a:rPr lang="en-US" altLang="ja-JP" b="1" dirty="0">
                <a:solidFill>
                  <a:srgbClr val="FF0000"/>
                </a:solidFill>
                <a:sym typeface="Symbol" panose="05050102010706020507" pitchFamily="18" charset="2"/>
              </a:rPr>
              <a:t></a:t>
            </a:r>
            <a:r>
              <a:rPr lang="en-US" altLang="ja-JP" dirty="0"/>
              <a:t> for a total of </a:t>
            </a:r>
            <a:r>
              <a:rPr lang="en-US" altLang="ja-JP" b="1" dirty="0">
                <a:solidFill>
                  <a:srgbClr val="FF0000"/>
                </a:solidFill>
              </a:rPr>
              <a:t>111 parameters</a:t>
            </a:r>
            <a:r>
              <a:rPr lang="en-US" altLang="ja-JP" dirty="0"/>
              <a:t>. </a:t>
            </a:r>
            <a:r>
              <a:rPr lang="en-US" altLang="ja-JP" b="1" dirty="0">
                <a:solidFill>
                  <a:srgbClr val="FF0000"/>
                </a:solidFill>
              </a:rPr>
              <a:t>We stopped adding cells at this point</a:t>
            </a:r>
            <a:r>
              <a:rPr lang="en-US" altLang="ja-JP" dirty="0"/>
              <a:t>.</a:t>
            </a:r>
          </a:p>
          <a:p>
            <a:pPr algn="just"/>
            <a:r>
              <a:rPr kumimoji="1" lang="en-US" altLang="ja-JP" dirty="0"/>
              <a:t>Note: </a:t>
            </a:r>
            <a:r>
              <a:rPr kumimoji="1" lang="en-US" altLang="ja-JP" b="1" dirty="0">
                <a:solidFill>
                  <a:srgbClr val="FF0000"/>
                </a:solidFill>
              </a:rPr>
              <a:t>Model 5 did not fit as well as Model 4</a:t>
            </a:r>
            <a:r>
              <a:rPr kumimoji="1"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E0254443-40F1-49F9-BA7F-BF6CC170BC1F}"/>
              </a:ext>
            </a:extLst>
          </p:cNvPr>
          <p:cNvSpPr>
            <a:spLocks noGrp="1"/>
          </p:cNvSpPr>
          <p:nvPr>
            <p:ph type="sldNum" sz="quarter" idx="11"/>
          </p:nvPr>
        </p:nvSpPr>
        <p:spPr/>
        <p:txBody>
          <a:bodyPr/>
          <a:lstStyle/>
          <a:p>
            <a:pPr>
              <a:defRPr/>
            </a:pPr>
            <a:fld id="{DB05CE72-4149-4858-8879-D677CB49550F}" type="slidenum">
              <a:rPr lang="en-US" altLang="ja-JP" smtClean="0"/>
              <a:pPr>
                <a:defRPr/>
              </a:pPr>
              <a:t>30</a:t>
            </a:fld>
            <a:endParaRPr lang="en-US" altLang="ja-JP" dirty="0"/>
          </a:p>
        </p:txBody>
      </p:sp>
    </p:spTree>
    <p:extLst>
      <p:ext uri="{BB962C8B-B14F-4D97-AF65-F5344CB8AC3E}">
        <p14:creationId xmlns:p14="http://schemas.microsoft.com/office/powerpoint/2010/main" val="1371267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F17F86-378B-4FAD-BAD8-E4D2B3AE14B5}"/>
              </a:ext>
            </a:extLst>
          </p:cNvPr>
          <p:cNvSpPr>
            <a:spLocks noGrp="1"/>
          </p:cNvSpPr>
          <p:nvPr>
            <p:ph type="title"/>
          </p:nvPr>
        </p:nvSpPr>
        <p:spPr/>
        <p:txBody>
          <a:bodyPr/>
          <a:lstStyle/>
          <a:p>
            <a:r>
              <a:rPr kumimoji="1" lang="en-US" altLang="ja-JP" b="1" dirty="0"/>
              <a:t>The Ward Dummy Model.</a:t>
            </a:r>
            <a:endParaRPr kumimoji="1" lang="ja-JP" altLang="en-US" b="1" dirty="0"/>
          </a:p>
        </p:txBody>
      </p:sp>
      <p:sp>
        <p:nvSpPr>
          <p:cNvPr id="3" name="コンテンツ プレースホルダー 2">
            <a:extLst>
              <a:ext uri="{FF2B5EF4-FFF2-40B4-BE49-F238E27FC236}">
                <a16:creationId xmlns:a16="http://schemas.microsoft.com/office/drawing/2014/main" id="{E2920E7E-7E05-4B4A-BE0D-F0AB271A708E}"/>
              </a:ext>
            </a:extLst>
          </p:cNvPr>
          <p:cNvSpPr>
            <a:spLocks noGrp="1"/>
          </p:cNvSpPr>
          <p:nvPr>
            <p:ph idx="1"/>
          </p:nvPr>
        </p:nvSpPr>
        <p:spPr>
          <a:xfrm>
            <a:off x="323528" y="1219200"/>
            <a:ext cx="8568952" cy="5105400"/>
          </a:xfrm>
        </p:spPr>
        <p:txBody>
          <a:bodyPr/>
          <a:lstStyle/>
          <a:p>
            <a:pPr algn="just"/>
            <a:r>
              <a:rPr lang="en-US" altLang="ja-JP" dirty="0"/>
              <a:t>An alternative to using spatial coordinates to measure the influence of location on property prices is to </a:t>
            </a:r>
            <a:r>
              <a:rPr lang="en-US" altLang="ja-JP" b="1" dirty="0">
                <a:solidFill>
                  <a:srgbClr val="FF0000"/>
                </a:solidFill>
              </a:rPr>
              <a:t>use postal codes </a:t>
            </a:r>
            <a:r>
              <a:rPr lang="en-US" altLang="ja-JP" dirty="0"/>
              <a:t>or </a:t>
            </a:r>
            <a:r>
              <a:rPr lang="en-US" altLang="ja-JP" b="1" dirty="0">
                <a:solidFill>
                  <a:srgbClr val="FF0000"/>
                </a:solidFill>
              </a:rPr>
              <a:t>neighbourhoods</a:t>
            </a:r>
            <a:r>
              <a:rPr lang="en-US" altLang="ja-JP" dirty="0"/>
              <a:t> as indicators of location. </a:t>
            </a:r>
          </a:p>
          <a:p>
            <a:pPr algn="just"/>
            <a:r>
              <a:rPr lang="en-US" altLang="ja-JP" dirty="0"/>
              <a:t>There are 23 Wards in Tokyo and each property in our sample belongs to one of these Wards. In order to take into account possible neighbourhood effects on the price of land, </a:t>
            </a:r>
            <a:r>
              <a:rPr lang="en-US" altLang="ja-JP" b="1" dirty="0">
                <a:solidFill>
                  <a:srgbClr val="FF0000"/>
                </a:solidFill>
              </a:rPr>
              <a:t>we introduced </a:t>
            </a:r>
            <a:r>
              <a:rPr lang="en-US" altLang="ja-JP" b="1" i="1" dirty="0">
                <a:solidFill>
                  <a:srgbClr val="FF0000"/>
                </a:solidFill>
              </a:rPr>
              <a:t>ward dummy variables</a:t>
            </a:r>
            <a:r>
              <a:rPr lang="en-US" altLang="ja-JP" b="1" dirty="0">
                <a:solidFill>
                  <a:srgbClr val="FF0000"/>
                </a:solidFill>
              </a:rPr>
              <a:t>, D</a:t>
            </a:r>
            <a:r>
              <a:rPr lang="en-US" altLang="ja-JP" b="1" baseline="-25000" dirty="0">
                <a:solidFill>
                  <a:srgbClr val="FF0000"/>
                </a:solidFill>
              </a:rPr>
              <a:t>W,tn,j</a:t>
            </a:r>
            <a:r>
              <a:rPr lang="en-US" altLang="ja-JP" b="1" dirty="0">
                <a:solidFill>
                  <a:srgbClr val="FF0000"/>
                </a:solidFill>
              </a:rPr>
              <a:t>, into the hedonic regression (20). </a:t>
            </a:r>
          </a:p>
          <a:p>
            <a:pPr algn="just"/>
            <a:r>
              <a:rPr lang="en-US" altLang="ja-JP" dirty="0"/>
              <a:t>These 23 dummy variables are defined as follows: for t = 1,...,44; n = 1,...,N(t); j = 1,...,23:</a:t>
            </a:r>
          </a:p>
          <a:p>
            <a:pPr marL="0" lvl="0" indent="0" algn="just">
              <a:spcBef>
                <a:spcPct val="0"/>
              </a:spcBef>
              <a:buNone/>
            </a:pPr>
            <a:endParaRPr kumimoji="0" lang="en-US" altLang="ja-JP" dirty="0">
              <a:ea typeface="ＭＳ 明朝" panose="02020609040205080304" pitchFamily="17" charset="-128"/>
            </a:endParaRPr>
          </a:p>
          <a:p>
            <a:pPr marL="0" lvl="0" indent="0" algn="just">
              <a:spcBef>
                <a:spcPct val="0"/>
              </a:spcBef>
              <a:buNone/>
            </a:pPr>
            <a:r>
              <a:rPr kumimoji="0" lang="en-US" altLang="ja-JP" b="1" dirty="0">
                <a:ea typeface="ＭＳ 明朝" panose="02020609040205080304" pitchFamily="17" charset="-128"/>
              </a:rPr>
              <a:t>(24) D</a:t>
            </a:r>
            <a:r>
              <a:rPr kumimoji="0" lang="en-US" altLang="ja-JP" b="1" baseline="-30000" dirty="0">
                <a:ea typeface="ＭＳ 明朝" panose="02020609040205080304" pitchFamily="17" charset="-128"/>
              </a:rPr>
              <a:t>W,tn,j</a:t>
            </a:r>
            <a:r>
              <a:rPr kumimoji="0" lang="en-US" altLang="ja-JP" b="1" dirty="0">
                <a:ea typeface="ＭＳ 明朝" panose="02020609040205080304" pitchFamily="17" charset="-128"/>
              </a:rPr>
              <a:t> </a:t>
            </a:r>
            <a:r>
              <a:rPr kumimoji="0" lang="en-US" altLang="ja-JP" b="1" dirty="0">
                <a:ea typeface="ＭＳ 明朝" panose="02020609040205080304" pitchFamily="17" charset="-128"/>
                <a:sym typeface="Symbol" panose="05050102010706020507" pitchFamily="18" charset="2"/>
              </a:rPr>
              <a:t></a:t>
            </a:r>
            <a:r>
              <a:rPr kumimoji="0" lang="en-US" altLang="ja-JP" b="1" dirty="0">
                <a:ea typeface="ＭＳ 明朝" panose="02020609040205080304" pitchFamily="17" charset="-128"/>
              </a:rPr>
              <a:t> 1 if observation n in period t is in Ward j of </a:t>
            </a:r>
            <a:r>
              <a:rPr kumimoji="0" lang="en-US" altLang="ja-JP" b="1" dirty="0">
                <a:ea typeface="ＭＳ 明朝" panose="02020609040205080304" pitchFamily="17" charset="-128"/>
                <a:sym typeface="Symbol" panose="05050102010706020507" pitchFamily="18" charset="2"/>
              </a:rPr>
              <a:t>Tokyo;</a:t>
            </a:r>
            <a:endParaRPr kumimoji="0" lang="en-US" altLang="ja-JP" sz="800" b="1" dirty="0">
              <a:sym typeface="Symbol" panose="05050102010706020507" pitchFamily="18" charset="2"/>
            </a:endParaRPr>
          </a:p>
          <a:p>
            <a:pPr marL="0" lvl="0" indent="0" algn="just">
              <a:spcBef>
                <a:spcPct val="0"/>
              </a:spcBef>
              <a:buNone/>
            </a:pPr>
            <a:r>
              <a:rPr kumimoji="0" lang="en-US" altLang="ja-JP" b="1" dirty="0">
                <a:ea typeface="ＭＳ 明朝" panose="02020609040205080304" pitchFamily="17" charset="-128"/>
                <a:sym typeface="Symbol" panose="05050102010706020507" pitchFamily="18" charset="2"/>
              </a:rPr>
              <a:t>             </a:t>
            </a:r>
            <a:r>
              <a:rPr kumimoji="0" lang="en-US" altLang="ja-JP" b="1" dirty="0">
                <a:ea typeface="ＭＳ 明朝" panose="02020609040205080304" pitchFamily="17" charset="-128"/>
              </a:rPr>
              <a:t> 0 if observation n in period t is </a:t>
            </a:r>
            <a:r>
              <a:rPr kumimoji="0" lang="en-US" altLang="ja-JP" b="1" i="1" dirty="0">
                <a:ea typeface="ＭＳ 明朝" panose="02020609040205080304" pitchFamily="17" charset="-128"/>
                <a:sym typeface="Symbol" panose="05050102010706020507" pitchFamily="18" charset="2"/>
              </a:rPr>
              <a:t>not</a:t>
            </a:r>
            <a:r>
              <a:rPr kumimoji="0" lang="en-US" altLang="ja-JP" b="1" dirty="0">
                <a:ea typeface="ＭＳ 明朝" panose="02020609040205080304" pitchFamily="17" charset="-128"/>
                <a:sym typeface="Symbol" panose="05050102010706020507" pitchFamily="18" charset="2"/>
              </a:rPr>
              <a:t> in Ward j of Tokyo. </a:t>
            </a:r>
            <a:endParaRPr kumimoji="1" lang="ja-JP" altLang="en-US" b="1" dirty="0"/>
          </a:p>
        </p:txBody>
      </p:sp>
      <p:sp>
        <p:nvSpPr>
          <p:cNvPr id="4" name="スライド番号プレースホルダー 3">
            <a:extLst>
              <a:ext uri="{FF2B5EF4-FFF2-40B4-BE49-F238E27FC236}">
                <a16:creationId xmlns:a16="http://schemas.microsoft.com/office/drawing/2014/main" id="{44DBC1F2-41A3-44EE-ACCB-A72E4FC000D4}"/>
              </a:ext>
            </a:extLst>
          </p:cNvPr>
          <p:cNvSpPr>
            <a:spLocks noGrp="1"/>
          </p:cNvSpPr>
          <p:nvPr>
            <p:ph type="sldNum" sz="quarter" idx="11"/>
          </p:nvPr>
        </p:nvSpPr>
        <p:spPr/>
        <p:txBody>
          <a:bodyPr/>
          <a:lstStyle/>
          <a:p>
            <a:pPr>
              <a:defRPr/>
            </a:pPr>
            <a:fld id="{DB05CE72-4149-4858-8879-D677CB49550F}" type="slidenum">
              <a:rPr lang="en-US" altLang="ja-JP" smtClean="0"/>
              <a:pPr>
                <a:defRPr/>
              </a:pPr>
              <a:t>31</a:t>
            </a:fld>
            <a:endParaRPr lang="en-US" altLang="ja-JP" dirty="0"/>
          </a:p>
        </p:txBody>
      </p:sp>
    </p:spTree>
    <p:extLst>
      <p:ext uri="{BB962C8B-B14F-4D97-AF65-F5344CB8AC3E}">
        <p14:creationId xmlns:p14="http://schemas.microsoft.com/office/powerpoint/2010/main" val="24466070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1F7699-E45C-46D7-A861-A09585F34CD1}"/>
              </a:ext>
            </a:extLst>
          </p:cNvPr>
          <p:cNvSpPr>
            <a:spLocks noGrp="1"/>
          </p:cNvSpPr>
          <p:nvPr>
            <p:ph type="title"/>
          </p:nvPr>
        </p:nvSpPr>
        <p:spPr/>
        <p:txBody>
          <a:bodyPr/>
          <a:lstStyle/>
          <a:p>
            <a:r>
              <a:rPr kumimoji="1" lang="en-US" altLang="ja-JP" b="1" dirty="0"/>
              <a:t>Model 6.</a:t>
            </a:r>
            <a:endParaRPr kumimoji="1" lang="ja-JP" altLang="en-US" b="1" dirty="0"/>
          </a:p>
        </p:txBody>
      </p:sp>
      <p:sp>
        <p:nvSpPr>
          <p:cNvPr id="3" name="コンテンツ プレースホルダー 2">
            <a:extLst>
              <a:ext uri="{FF2B5EF4-FFF2-40B4-BE49-F238E27FC236}">
                <a16:creationId xmlns:a16="http://schemas.microsoft.com/office/drawing/2014/main" id="{9DEA9B1B-525D-4197-9B13-2413BFF2DFEC}"/>
              </a:ext>
            </a:extLst>
          </p:cNvPr>
          <p:cNvSpPr>
            <a:spLocks noGrp="1"/>
          </p:cNvSpPr>
          <p:nvPr>
            <p:ph idx="1"/>
          </p:nvPr>
        </p:nvSpPr>
        <p:spPr/>
        <p:txBody>
          <a:bodyPr/>
          <a:lstStyle/>
          <a:p>
            <a:r>
              <a:rPr lang="en-US" altLang="ja-JP" dirty="0"/>
              <a:t>The new </a:t>
            </a:r>
            <a:r>
              <a:rPr lang="en-US" altLang="ja-JP" b="1" i="1" dirty="0">
                <a:solidFill>
                  <a:srgbClr val="FF0000"/>
                </a:solidFill>
              </a:rPr>
              <a:t>Model 6</a:t>
            </a:r>
            <a:r>
              <a:rPr lang="en-US" altLang="ja-JP" dirty="0"/>
              <a:t> is defined by the following </a:t>
            </a:r>
            <a:r>
              <a:rPr lang="en-US" altLang="ja-JP" b="1" dirty="0">
                <a:solidFill>
                  <a:srgbClr val="FF0000"/>
                </a:solidFill>
              </a:rPr>
              <a:t>nonlinear regression </a:t>
            </a:r>
            <a:r>
              <a:rPr lang="en-US" altLang="ja-JP" dirty="0"/>
              <a:t>model:</a:t>
            </a:r>
            <a:endParaRPr lang="ja-JP" altLang="ja-JP" dirty="0"/>
          </a:p>
          <a:p>
            <a:pPr marL="0" indent="0">
              <a:buNone/>
            </a:pPr>
            <a:r>
              <a:rPr lang="en-US" altLang="ja-JP" b="1" dirty="0"/>
              <a:t>    (25) 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a:t>
            </a:r>
            <a:r>
              <a:rPr lang="en-US" altLang="ja-JP" b="1" dirty="0"/>
              <a:t>(</a:t>
            </a:r>
            <a:r>
              <a:rPr lang="en-US" altLang="ja-JP" b="1" dirty="0">
                <a:solidFill>
                  <a:srgbClr val="FF0000"/>
                </a:solidFill>
                <a:sym typeface="Symbol" panose="05050102010706020507" pitchFamily="18" charset="2"/>
              </a:rPr>
              <a:t></a:t>
            </a:r>
            <a:r>
              <a:rPr lang="en-US" altLang="ja-JP" b="1" baseline="-25000" dirty="0">
                <a:solidFill>
                  <a:srgbClr val="FF0000"/>
                </a:solidFill>
              </a:rPr>
              <a:t>j=1</a:t>
            </a:r>
            <a:r>
              <a:rPr lang="en-US" altLang="ja-JP" b="1" baseline="30000" dirty="0">
                <a:solidFill>
                  <a:srgbClr val="FF0000"/>
                </a:solidFill>
              </a:rPr>
              <a:t>23</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baseline="-25000" dirty="0">
                <a:solidFill>
                  <a:srgbClr val="FF0000"/>
                </a:solidFill>
              </a:rPr>
              <a:t>j</a:t>
            </a:r>
            <a:r>
              <a:rPr lang="en-US" altLang="ja-JP" b="1" dirty="0">
                <a:solidFill>
                  <a:srgbClr val="FF0000"/>
                </a:solidFill>
              </a:rPr>
              <a:t>D</a:t>
            </a:r>
            <a:r>
              <a:rPr lang="en-US" altLang="ja-JP" b="1" baseline="-25000" dirty="0">
                <a:solidFill>
                  <a:srgbClr val="FF0000"/>
                </a:solidFill>
              </a:rPr>
              <a:t>W,tn,j</a:t>
            </a:r>
            <a:r>
              <a:rPr lang="en-US" altLang="ja-JP" b="1" dirty="0"/>
              <a:t>)L</a:t>
            </a:r>
            <a:r>
              <a:rPr lang="en-US" altLang="ja-JP" b="1" baseline="-25000" dirty="0"/>
              <a:t>tn</a:t>
            </a:r>
            <a:r>
              <a:rPr lang="en-US" altLang="ja-JP" b="1" dirty="0"/>
              <a:t> + P</a:t>
            </a:r>
            <a:r>
              <a:rPr lang="en-US" altLang="ja-JP" b="1" baseline="-25000" dirty="0"/>
              <a:t>St</a:t>
            </a:r>
            <a:r>
              <a:rPr lang="en-US" altLang="ja-JP" b="1" dirty="0"/>
              <a:t>(1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dirty="0"/>
              <a:t>)</a:t>
            </a:r>
            <a:r>
              <a:rPr lang="en-US" altLang="ja-JP" b="1" baseline="30000" dirty="0"/>
              <a:t>A(t,n)</a:t>
            </a:r>
            <a:r>
              <a:rPr lang="en-US" altLang="ja-JP" b="1" dirty="0"/>
              <a:t>S</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tn</a:t>
            </a:r>
            <a:r>
              <a:rPr lang="en-US" altLang="ja-JP" b="1" dirty="0"/>
              <a:t> ;</a:t>
            </a:r>
          </a:p>
          <a:p>
            <a:pPr marL="0" indent="0">
              <a:buNone/>
            </a:pPr>
            <a:r>
              <a:rPr lang="en-US" altLang="ja-JP" b="1" dirty="0"/>
              <a:t>                                                t = 1,...,44; n = 1,...,N(t).                                                                                                      </a:t>
            </a:r>
            <a:endParaRPr lang="ja-JP" altLang="ja-JP" b="1" dirty="0"/>
          </a:p>
          <a:p>
            <a:r>
              <a:rPr lang="en-US" altLang="ja-JP" dirty="0"/>
              <a:t>Comparing the models defined by equations (20) and (25), it can be seen that we have added an additional </a:t>
            </a:r>
            <a:r>
              <a:rPr lang="en-US" altLang="ja-JP" b="1" dirty="0">
                <a:solidFill>
                  <a:srgbClr val="FF0000"/>
                </a:solidFill>
              </a:rPr>
              <a:t>23 </a:t>
            </a:r>
            <a:r>
              <a:rPr lang="en-US" altLang="ja-JP" b="1" i="1" dirty="0">
                <a:solidFill>
                  <a:srgbClr val="FF0000"/>
                </a:solidFill>
              </a:rPr>
              <a:t>ward relative land value parameters</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baseline="-25000" dirty="0">
                <a:solidFill>
                  <a:srgbClr val="FF0000"/>
                </a:solidFill>
              </a:rPr>
              <a:t>1</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baseline="-25000" dirty="0">
                <a:solidFill>
                  <a:srgbClr val="FF0000"/>
                </a:solidFill>
              </a:rPr>
              <a:t>23</a:t>
            </a:r>
            <a:r>
              <a:rPr lang="en-US" altLang="ja-JP" dirty="0"/>
              <a:t>, to the model defined by (20). </a:t>
            </a:r>
          </a:p>
          <a:p>
            <a:r>
              <a:rPr lang="en-US" altLang="ja-JP" dirty="0"/>
              <a:t>However, looking at (25), it can be seen that the 44 land price time parameters (the </a:t>
            </a:r>
            <a:r>
              <a:rPr lang="en-US" altLang="ja-JP" b="1" dirty="0">
                <a:solidFill>
                  <a:srgbClr val="FF0000"/>
                </a:solidFill>
                <a:sym typeface="Symbol" panose="05050102010706020507" pitchFamily="18" charset="2"/>
              </a:rPr>
              <a:t></a:t>
            </a:r>
            <a:r>
              <a:rPr lang="en-US" altLang="ja-JP" b="1" baseline="-25000" dirty="0">
                <a:solidFill>
                  <a:srgbClr val="FF0000"/>
                </a:solidFill>
              </a:rPr>
              <a:t>t</a:t>
            </a:r>
            <a:r>
              <a:rPr lang="en-US" altLang="ja-JP" dirty="0"/>
              <a:t>) and the 23 ward parameters (the </a:t>
            </a:r>
            <a:r>
              <a:rPr lang="en-US" altLang="ja-JP" b="1" dirty="0">
                <a:solidFill>
                  <a:srgbClr val="FF0000"/>
                </a:solidFill>
                <a:sym typeface="Symbol" panose="05050102010706020507" pitchFamily="18" charset="2"/>
              </a:rPr>
              <a:t></a:t>
            </a:r>
            <a:r>
              <a:rPr lang="en-US" altLang="ja-JP" b="1" baseline="-25000" dirty="0">
                <a:solidFill>
                  <a:srgbClr val="FF0000"/>
                </a:solidFill>
              </a:rPr>
              <a:t>j</a:t>
            </a:r>
            <a:r>
              <a:rPr lang="en-US" altLang="ja-JP" dirty="0"/>
              <a:t>) cannot all be identified. Thus we set </a:t>
            </a:r>
            <a:r>
              <a:rPr lang="en-US" altLang="ja-JP" b="1" dirty="0">
                <a:solidFill>
                  <a:srgbClr val="FF0000"/>
                </a:solidFill>
                <a:sym typeface="Symbol" panose="05050102010706020507" pitchFamily="18" charset="2"/>
              </a:rPr>
              <a:t></a:t>
            </a:r>
            <a:r>
              <a:rPr lang="en-US" altLang="ja-JP" b="1" baseline="-25000" dirty="0">
                <a:solidFill>
                  <a:srgbClr val="FF0000"/>
                </a:solidFill>
                <a:sym typeface="Symbol" panose="05050102010706020507" pitchFamily="18" charset="2"/>
              </a:rPr>
              <a:t>1</a:t>
            </a:r>
            <a:r>
              <a:rPr lang="en-US" altLang="ja-JP" dirty="0"/>
              <a:t> equal to 1. </a:t>
            </a:r>
          </a:p>
          <a:p>
            <a:r>
              <a:rPr lang="en-US" altLang="ja-JP" dirty="0"/>
              <a:t>W</a:t>
            </a:r>
            <a:r>
              <a:rPr kumimoji="1" lang="en-US" altLang="ja-JP" dirty="0"/>
              <a:t>e compare the land price series from the Ward Model 6 with the spatial Models 1-5 and find </a:t>
            </a:r>
            <a:r>
              <a:rPr kumimoji="1" lang="en-US" altLang="ja-JP" dirty="0">
                <a:solidFill>
                  <a:srgbClr val="FF0000"/>
                </a:solidFill>
              </a:rPr>
              <a:t>practically no difference</a:t>
            </a:r>
            <a:r>
              <a:rPr kumimoji="1"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42115730-3ABB-4E86-A12D-19B009C76A19}"/>
              </a:ext>
            </a:extLst>
          </p:cNvPr>
          <p:cNvSpPr>
            <a:spLocks noGrp="1"/>
          </p:cNvSpPr>
          <p:nvPr>
            <p:ph type="sldNum" sz="quarter" idx="11"/>
          </p:nvPr>
        </p:nvSpPr>
        <p:spPr/>
        <p:txBody>
          <a:bodyPr/>
          <a:lstStyle/>
          <a:p>
            <a:pPr>
              <a:defRPr/>
            </a:pPr>
            <a:fld id="{DB05CE72-4149-4858-8879-D677CB49550F}" type="slidenum">
              <a:rPr lang="en-US" altLang="ja-JP" smtClean="0"/>
              <a:pPr>
                <a:defRPr/>
              </a:pPr>
              <a:t>32</a:t>
            </a:fld>
            <a:endParaRPr lang="en-US" altLang="ja-JP" dirty="0"/>
          </a:p>
        </p:txBody>
      </p:sp>
    </p:spTree>
    <p:extLst>
      <p:ext uri="{BB962C8B-B14F-4D97-AF65-F5344CB8AC3E}">
        <p14:creationId xmlns:p14="http://schemas.microsoft.com/office/powerpoint/2010/main" val="135035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ー 3">
            <a:extLst>
              <a:ext uri="{FF2B5EF4-FFF2-40B4-BE49-F238E27FC236}">
                <a16:creationId xmlns:a16="http://schemas.microsoft.com/office/drawing/2014/main" id="{417534A7-36B7-418F-8AF2-BCA83ADE74B8}"/>
              </a:ext>
            </a:extLst>
          </p:cNvPr>
          <p:cNvSpPr txBox="1">
            <a:spLocks/>
          </p:cNvSpPr>
          <p:nvPr/>
        </p:nvSpPr>
        <p:spPr bwMode="auto">
          <a:xfrm flipH="1">
            <a:off x="8172400" y="6453188"/>
            <a:ext cx="609600" cy="404812"/>
          </a:xfrm>
          <a:prstGeom prst="rect">
            <a:avLst/>
          </a:prstGeom>
          <a:ln>
            <a:miter lim="800000"/>
            <a:headEnd/>
            <a:tailEnd/>
          </a:ln>
        </p:spPr>
        <p:txBody>
          <a:bodyPr vert="horz" wrap="square" lIns="91440" tIns="45720" rIns="91440" bIns="45720" numCol="1" anchor="t" anchorCtr="0" compatLnSpc="1">
            <a:prstTxWarp prst="textNoShape">
              <a:avLst/>
            </a:prstTxWarp>
          </a:bodyPr>
          <a:lstStyle>
            <a:defPPr>
              <a:defRPr lang="ja-JP"/>
            </a:defPPr>
            <a:lvl1pPr algn="ctr" rtl="0" fontAlgn="base">
              <a:spcBef>
                <a:spcPct val="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a:lstStyle>
          <a:p>
            <a:pPr>
              <a:defRPr/>
            </a:pPr>
            <a:fld id="{DB05CE72-4149-4858-8879-D677CB49550F}" type="slidenum">
              <a:rPr lang="en-US" altLang="ja-JP" smtClean="0"/>
              <a:pPr>
                <a:defRPr/>
              </a:pPr>
              <a:t>33</a:t>
            </a:fld>
            <a:endParaRPr lang="en-US" altLang="ja-JP" dirty="0"/>
          </a:p>
        </p:txBody>
      </p:sp>
      <p:sp>
        <p:nvSpPr>
          <p:cNvPr id="17" name="テキスト ボックス 16">
            <a:extLst>
              <a:ext uri="{FF2B5EF4-FFF2-40B4-BE49-F238E27FC236}">
                <a16:creationId xmlns:a16="http://schemas.microsoft.com/office/drawing/2014/main" id="{6F209FAE-D457-46A6-90D5-679C64A83D5F}"/>
              </a:ext>
            </a:extLst>
          </p:cNvPr>
          <p:cNvSpPr txBox="1"/>
          <p:nvPr/>
        </p:nvSpPr>
        <p:spPr>
          <a:xfrm>
            <a:off x="177184" y="522226"/>
            <a:ext cx="8784976" cy="461665"/>
          </a:xfrm>
          <a:prstGeom prst="rect">
            <a:avLst/>
          </a:prstGeom>
          <a:noFill/>
        </p:spPr>
        <p:txBody>
          <a:bodyPr wrap="square" rtlCol="0">
            <a:spAutoFit/>
          </a:bodyPr>
          <a:lstStyle/>
          <a:p>
            <a:pPr algn="ctr"/>
            <a:r>
              <a:rPr lang="en-US" altLang="ja-JP" sz="2400" b="1" dirty="0">
                <a:latin typeface="Times New Roman" panose="02020603050405020304" pitchFamily="18" charset="0"/>
                <a:cs typeface="Times New Roman" panose="02020603050405020304" pitchFamily="18" charset="0"/>
              </a:rPr>
              <a:t>Chart 2 Land Prices for Models 1-6</a:t>
            </a:r>
            <a:endParaRPr kumimoji="1" lang="ja-JP" altLang="en-US" dirty="0"/>
          </a:p>
        </p:txBody>
      </p:sp>
      <p:pic>
        <p:nvPicPr>
          <p:cNvPr id="3" name="図 2">
            <a:extLst>
              <a:ext uri="{FF2B5EF4-FFF2-40B4-BE49-F238E27FC236}">
                <a16:creationId xmlns:a16="http://schemas.microsoft.com/office/drawing/2014/main" id="{A12197BC-924A-43DB-9ADC-C5627C45885F}"/>
              </a:ext>
            </a:extLst>
          </p:cNvPr>
          <p:cNvPicPr>
            <a:picLocks noChangeAspect="1"/>
          </p:cNvPicPr>
          <p:nvPr/>
        </p:nvPicPr>
        <p:blipFill>
          <a:blip r:embed="rId2"/>
          <a:stretch>
            <a:fillRect/>
          </a:stretch>
        </p:blipFill>
        <p:spPr>
          <a:xfrm>
            <a:off x="395536" y="1159518"/>
            <a:ext cx="8450435" cy="4717754"/>
          </a:xfrm>
          <a:prstGeom prst="rect">
            <a:avLst/>
          </a:prstGeom>
        </p:spPr>
      </p:pic>
    </p:spTree>
    <p:extLst>
      <p:ext uri="{BB962C8B-B14F-4D97-AF65-F5344CB8AC3E}">
        <p14:creationId xmlns:p14="http://schemas.microsoft.com/office/powerpoint/2010/main" val="8727362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E3E51F-2F76-4AF7-AE48-0C4DC808CAE2}"/>
              </a:ext>
            </a:extLst>
          </p:cNvPr>
          <p:cNvSpPr>
            <a:spLocks noGrp="1"/>
          </p:cNvSpPr>
          <p:nvPr>
            <p:ph type="title"/>
          </p:nvPr>
        </p:nvSpPr>
        <p:spPr>
          <a:xfrm>
            <a:off x="723900" y="469106"/>
            <a:ext cx="7772400" cy="457200"/>
          </a:xfrm>
        </p:spPr>
        <p:txBody>
          <a:bodyPr/>
          <a:lstStyle/>
          <a:p>
            <a:r>
              <a:rPr kumimoji="1" lang="en-US" altLang="ja-JP" b="1" dirty="0"/>
              <a:t>Comparison in 6 Models.</a:t>
            </a:r>
            <a:endParaRPr kumimoji="1" lang="ja-JP" altLang="en-US" b="1" dirty="0"/>
          </a:p>
        </p:txBody>
      </p:sp>
      <p:sp>
        <p:nvSpPr>
          <p:cNvPr id="3" name="コンテンツ プレースホルダー 2">
            <a:extLst>
              <a:ext uri="{FF2B5EF4-FFF2-40B4-BE49-F238E27FC236}">
                <a16:creationId xmlns:a16="http://schemas.microsoft.com/office/drawing/2014/main" id="{2A4CF21D-B46A-4762-876E-60655B0B2F24}"/>
              </a:ext>
            </a:extLst>
          </p:cNvPr>
          <p:cNvSpPr>
            <a:spLocks noGrp="1"/>
          </p:cNvSpPr>
          <p:nvPr>
            <p:ph idx="1"/>
          </p:nvPr>
        </p:nvSpPr>
        <p:spPr>
          <a:xfrm>
            <a:off x="533400" y="1052736"/>
            <a:ext cx="8153400" cy="5400452"/>
          </a:xfrm>
        </p:spPr>
        <p:txBody>
          <a:bodyPr/>
          <a:lstStyle/>
          <a:p>
            <a:pPr algn="just"/>
            <a:r>
              <a:rPr lang="en-US" altLang="ja-JP" dirty="0"/>
              <a:t>The 6 models make use of information on </a:t>
            </a:r>
            <a:r>
              <a:rPr lang="en-US" altLang="ja-JP" b="1" dirty="0">
                <a:solidFill>
                  <a:srgbClr val="FF0000"/>
                </a:solidFill>
              </a:rPr>
              <a:t>land plot size</a:t>
            </a:r>
            <a:r>
              <a:rPr lang="en-US" altLang="ja-JP" dirty="0"/>
              <a:t>, </a:t>
            </a:r>
            <a:r>
              <a:rPr lang="en-US" altLang="ja-JP" b="1" dirty="0">
                <a:solidFill>
                  <a:srgbClr val="FF0000"/>
                </a:solidFill>
              </a:rPr>
              <a:t>structure floor space</a:t>
            </a:r>
            <a:r>
              <a:rPr lang="en-US" altLang="ja-JP" dirty="0"/>
              <a:t>, the </a:t>
            </a:r>
            <a:r>
              <a:rPr lang="en-US" altLang="ja-JP" b="1" dirty="0">
                <a:solidFill>
                  <a:srgbClr val="FF0000"/>
                </a:solidFill>
              </a:rPr>
              <a:t>age</a:t>
            </a:r>
            <a:r>
              <a:rPr lang="en-US" altLang="ja-JP" dirty="0"/>
              <a:t> of the structure (if the property has a structure) and its </a:t>
            </a:r>
            <a:r>
              <a:rPr lang="en-US" altLang="ja-JP" b="1" dirty="0">
                <a:solidFill>
                  <a:srgbClr val="FF0000"/>
                </a:solidFill>
              </a:rPr>
              <a:t>location</a:t>
            </a:r>
            <a:r>
              <a:rPr lang="en-US" altLang="ja-JP" dirty="0"/>
              <a:t>, either in terms of spatial coordinates or terms of its neighbourhood.</a:t>
            </a:r>
          </a:p>
          <a:p>
            <a:pPr algn="just"/>
            <a:r>
              <a:rPr lang="en-US" altLang="ja-JP" b="1" dirty="0">
                <a:solidFill>
                  <a:srgbClr val="FF0000"/>
                </a:solidFill>
              </a:rPr>
              <a:t>These are the most important residential property price determining characteristics in our view</a:t>
            </a:r>
            <a:r>
              <a:rPr lang="en-US" altLang="ja-JP" dirty="0"/>
              <a:t>. In the following section, we make use of additional information on housing characteristics and see if this extra information materially changes our estimated land price indexes.</a:t>
            </a:r>
          </a:p>
          <a:p>
            <a:pPr algn="just"/>
            <a:r>
              <a:rPr lang="en-US" altLang="ja-JP" dirty="0">
                <a:solidFill>
                  <a:srgbClr val="FF0000"/>
                </a:solidFill>
              </a:rPr>
              <a:t>We will use the spatial coordinate Model 4 as our starting point in the models which follow,</a:t>
            </a:r>
            <a:r>
              <a:rPr lang="en-US" altLang="ja-JP" dirty="0"/>
              <a:t> </a:t>
            </a:r>
            <a:r>
              <a:rPr lang="en-US" altLang="ja-JP" dirty="0">
                <a:solidFill>
                  <a:srgbClr val="FF0000"/>
                </a:solidFill>
              </a:rPr>
              <a:t>since it was </a:t>
            </a:r>
            <a:r>
              <a:rPr lang="en-US" altLang="ja-JP" i="1" dirty="0">
                <a:solidFill>
                  <a:srgbClr val="FF0000"/>
                </a:solidFill>
              </a:rPr>
              <a:t>the </a:t>
            </a:r>
            <a:r>
              <a:rPr lang="en-US" altLang="ja-JP" b="1" i="1" u="sng" dirty="0">
                <a:solidFill>
                  <a:srgbClr val="FF0000"/>
                </a:solidFill>
              </a:rPr>
              <a:t>best fitting model</a:t>
            </a:r>
            <a:r>
              <a:rPr lang="en-US" altLang="ja-JP" dirty="0">
                <a:solidFill>
                  <a:srgbClr val="FF0000"/>
                </a:solidFill>
              </a:rPr>
              <a:t> studied in this section. This model used the Colwell nonparametric model for modeling the land price surface with the 7</a:t>
            </a:r>
            <a:r>
              <a:rPr lang="en-US" altLang="ja-JP" b="1" dirty="0">
                <a:solidFill>
                  <a:srgbClr val="FF0000"/>
                </a:solidFill>
                <a:sym typeface="Symbol" panose="05050102010706020507" pitchFamily="18" charset="2"/>
              </a:rPr>
              <a:t></a:t>
            </a:r>
            <a:r>
              <a:rPr lang="en-US" altLang="ja-JP" dirty="0">
                <a:solidFill>
                  <a:srgbClr val="FF0000"/>
                </a:solidFill>
              </a:rPr>
              <a:t>7 = 49 cell grid.</a:t>
            </a:r>
            <a:endParaRPr lang="ja-JP" altLang="ja-JP" dirty="0">
              <a:solidFill>
                <a:srgbClr val="FF0000"/>
              </a:solidFill>
            </a:endParaRPr>
          </a:p>
          <a:p>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25AAB395-6A51-48EF-AE6B-193D92B6EDD3}"/>
              </a:ext>
            </a:extLst>
          </p:cNvPr>
          <p:cNvSpPr>
            <a:spLocks noGrp="1"/>
          </p:cNvSpPr>
          <p:nvPr>
            <p:ph type="sldNum" sz="quarter" idx="11"/>
          </p:nvPr>
        </p:nvSpPr>
        <p:spPr/>
        <p:txBody>
          <a:bodyPr/>
          <a:lstStyle/>
          <a:p>
            <a:pPr>
              <a:defRPr/>
            </a:pPr>
            <a:fld id="{DB05CE72-4149-4858-8879-D677CB49550F}" type="slidenum">
              <a:rPr lang="en-US" altLang="ja-JP" smtClean="0"/>
              <a:pPr>
                <a:defRPr/>
              </a:pPr>
              <a:t>34</a:t>
            </a:fld>
            <a:endParaRPr lang="en-US" altLang="ja-JP" dirty="0"/>
          </a:p>
        </p:txBody>
      </p:sp>
    </p:spTree>
    <p:extLst>
      <p:ext uri="{BB962C8B-B14F-4D97-AF65-F5344CB8AC3E}">
        <p14:creationId xmlns:p14="http://schemas.microsoft.com/office/powerpoint/2010/main" val="453375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1227AD82-72FE-42B8-B428-983CFB0DA795}" type="slidenum">
              <a:rPr kumimoji="1" lang="ja-JP" altLang="en-US" smtClean="0"/>
              <a:t>35</a:t>
            </a:fld>
            <a:endParaRPr kumimoji="1" lang="ja-JP" altLang="en-US"/>
          </a:p>
        </p:txBody>
      </p:sp>
      <p:pic>
        <p:nvPicPr>
          <p:cNvPr id="4" name="Picture 2" descr="「23区 地図」の画像検索結果">
            <a:extLst>
              <a:ext uri="{FF2B5EF4-FFF2-40B4-BE49-F238E27FC236}">
                <a16:creationId xmlns:a16="http://schemas.microsoft.com/office/drawing/2014/main" id="{434BE4A9-A94D-4085-9226-157D254B1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4887" y="857250"/>
            <a:ext cx="5294226" cy="5143500"/>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5" name="直線コネクタ 4">
            <a:extLst>
              <a:ext uri="{FF2B5EF4-FFF2-40B4-BE49-F238E27FC236}">
                <a16:creationId xmlns:a16="http://schemas.microsoft.com/office/drawing/2014/main" id="{287DC875-7C3F-4587-A4EC-52B5DB287DF4}"/>
              </a:ext>
            </a:extLst>
          </p:cNvPr>
          <p:cNvCxnSpPr/>
          <p:nvPr/>
        </p:nvCxnSpPr>
        <p:spPr>
          <a:xfrm>
            <a:off x="1725105" y="6000750"/>
            <a:ext cx="573385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6C672A32-6E41-4D8E-92BE-7EAE503BBB4A}"/>
              </a:ext>
            </a:extLst>
          </p:cNvPr>
          <p:cNvCxnSpPr/>
          <p:nvPr/>
        </p:nvCxnSpPr>
        <p:spPr>
          <a:xfrm>
            <a:off x="1725105" y="857250"/>
            <a:ext cx="573385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EDAD4051-40FA-4633-9686-B26DE857A967}"/>
              </a:ext>
            </a:extLst>
          </p:cNvPr>
          <p:cNvCxnSpPr/>
          <p:nvPr/>
        </p:nvCxnSpPr>
        <p:spPr>
          <a:xfrm>
            <a:off x="1725105" y="5347943"/>
            <a:ext cx="573385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FF3643DE-B582-43DB-821A-DFD994D70B15}"/>
              </a:ext>
            </a:extLst>
          </p:cNvPr>
          <p:cNvCxnSpPr/>
          <p:nvPr/>
        </p:nvCxnSpPr>
        <p:spPr>
          <a:xfrm>
            <a:off x="1725105" y="4613831"/>
            <a:ext cx="573385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FD7681A7-0985-44B4-8E6C-0F82EC610C58}"/>
              </a:ext>
            </a:extLst>
          </p:cNvPr>
          <p:cNvCxnSpPr/>
          <p:nvPr/>
        </p:nvCxnSpPr>
        <p:spPr>
          <a:xfrm>
            <a:off x="1725105" y="3837298"/>
            <a:ext cx="573385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82507738-23F2-4AE0-B739-1A9B5C33739D}"/>
              </a:ext>
            </a:extLst>
          </p:cNvPr>
          <p:cNvCxnSpPr/>
          <p:nvPr/>
        </p:nvCxnSpPr>
        <p:spPr>
          <a:xfrm>
            <a:off x="1725105" y="3025414"/>
            <a:ext cx="573385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C3A650C7-44E7-4F9D-A429-3607510B272B}"/>
              </a:ext>
            </a:extLst>
          </p:cNvPr>
          <p:cNvCxnSpPr/>
          <p:nvPr/>
        </p:nvCxnSpPr>
        <p:spPr>
          <a:xfrm>
            <a:off x="1725105" y="1513592"/>
            <a:ext cx="573385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2A77A8CC-AFC1-4FA7-89B2-D30FF2915D29}"/>
              </a:ext>
            </a:extLst>
          </p:cNvPr>
          <p:cNvCxnSpPr/>
          <p:nvPr/>
        </p:nvCxnSpPr>
        <p:spPr>
          <a:xfrm>
            <a:off x="1705073" y="2250060"/>
            <a:ext cx="573385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739B6543-A786-441B-9327-DF2EDC991183}"/>
              </a:ext>
            </a:extLst>
          </p:cNvPr>
          <p:cNvCxnSpPr/>
          <p:nvPr/>
        </p:nvCxnSpPr>
        <p:spPr>
          <a:xfrm>
            <a:off x="1882466" y="857250"/>
            <a:ext cx="0" cy="51435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A4E73DB0-6BAB-4666-AE32-7B6F2A38088C}"/>
              </a:ext>
            </a:extLst>
          </p:cNvPr>
          <p:cNvCxnSpPr/>
          <p:nvPr/>
        </p:nvCxnSpPr>
        <p:spPr>
          <a:xfrm>
            <a:off x="7278133" y="857250"/>
            <a:ext cx="0" cy="51435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C077014F-4CDC-4C7B-8A8D-A3929F49262A}"/>
              </a:ext>
            </a:extLst>
          </p:cNvPr>
          <p:cNvCxnSpPr/>
          <p:nvPr/>
        </p:nvCxnSpPr>
        <p:spPr>
          <a:xfrm>
            <a:off x="2647215" y="857250"/>
            <a:ext cx="0" cy="51435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190C7CB9-95C7-4359-9560-EFEE1789A0F3}"/>
              </a:ext>
            </a:extLst>
          </p:cNvPr>
          <p:cNvCxnSpPr/>
          <p:nvPr/>
        </p:nvCxnSpPr>
        <p:spPr>
          <a:xfrm>
            <a:off x="3411965" y="857250"/>
            <a:ext cx="0" cy="51435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B3670E40-387E-4E18-9336-9521D5CDBA11}"/>
              </a:ext>
            </a:extLst>
          </p:cNvPr>
          <p:cNvCxnSpPr/>
          <p:nvPr/>
        </p:nvCxnSpPr>
        <p:spPr>
          <a:xfrm>
            <a:off x="4169644" y="857250"/>
            <a:ext cx="0" cy="51435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F820B31E-09BE-4312-B999-903293743AC3}"/>
              </a:ext>
            </a:extLst>
          </p:cNvPr>
          <p:cNvCxnSpPr/>
          <p:nvPr/>
        </p:nvCxnSpPr>
        <p:spPr>
          <a:xfrm>
            <a:off x="4969744" y="857250"/>
            <a:ext cx="0" cy="51435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DA97806C-EF36-499A-BD1E-52B76C2290F1}"/>
              </a:ext>
            </a:extLst>
          </p:cNvPr>
          <p:cNvCxnSpPr/>
          <p:nvPr/>
        </p:nvCxnSpPr>
        <p:spPr>
          <a:xfrm>
            <a:off x="5748634" y="857250"/>
            <a:ext cx="0" cy="51435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CBAFB29-E855-4018-90B2-D0EDB6F5C508}"/>
              </a:ext>
            </a:extLst>
          </p:cNvPr>
          <p:cNvCxnSpPr/>
          <p:nvPr/>
        </p:nvCxnSpPr>
        <p:spPr>
          <a:xfrm>
            <a:off x="6492173" y="857250"/>
            <a:ext cx="0" cy="514350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64094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7. Spatial Coordinate Models that Use Additional Information</a:t>
            </a:r>
            <a:endParaRPr kumimoji="1" lang="ja-JP" altLang="en-US" b="1" dirty="0"/>
          </a:p>
        </p:txBody>
      </p:sp>
      <p:sp>
        <p:nvSpPr>
          <p:cNvPr id="3" name="コンテンツ プレースホルダー 2"/>
          <p:cNvSpPr>
            <a:spLocks noGrp="1"/>
          </p:cNvSpPr>
          <p:nvPr>
            <p:ph idx="1"/>
          </p:nvPr>
        </p:nvSpPr>
        <p:spPr>
          <a:xfrm>
            <a:off x="533400" y="1219200"/>
            <a:ext cx="8287072" cy="5105400"/>
          </a:xfrm>
        </p:spPr>
        <p:txBody>
          <a:bodyPr/>
          <a:lstStyle/>
          <a:p>
            <a:pPr algn="just"/>
            <a:endParaRPr lang="en-US" altLang="ja-JP" dirty="0"/>
          </a:p>
          <a:p>
            <a:pPr algn="just"/>
            <a:r>
              <a:rPr lang="en-US" altLang="ja-JP" dirty="0"/>
              <a:t>It is likely that property sales that have an older structure on the property will have a different land valuation than a nearby property of the same size that consists of cleared land, since demolition costs are not trivial. </a:t>
            </a:r>
          </a:p>
          <a:p>
            <a:pPr algn="just"/>
            <a:r>
              <a:rPr lang="en-US" altLang="ja-JP" b="1" dirty="0">
                <a:solidFill>
                  <a:srgbClr val="FF0000"/>
                </a:solidFill>
              </a:rPr>
              <a:t>Our </a:t>
            </a:r>
            <a:r>
              <a:rPr lang="en-US" altLang="ja-JP" b="1" i="1" dirty="0">
                <a:solidFill>
                  <a:srgbClr val="FF0000"/>
                </a:solidFill>
              </a:rPr>
              <a:t>Model 7</a:t>
            </a:r>
            <a:r>
              <a:rPr lang="en-US" altLang="ja-JP" b="1" dirty="0">
                <a:solidFill>
                  <a:srgbClr val="FF0000"/>
                </a:solidFill>
              </a:rPr>
              <a:t> takes this possibility into account</a:t>
            </a:r>
            <a:r>
              <a:rPr lang="en-US" altLang="ja-JP" dirty="0"/>
              <a:t>. </a:t>
            </a:r>
          </a:p>
          <a:p>
            <a:pPr algn="just"/>
            <a:r>
              <a:rPr lang="en-US" altLang="ja-JP" dirty="0"/>
              <a:t>Define the </a:t>
            </a:r>
            <a:r>
              <a:rPr lang="en-US" altLang="ja-JP" b="1" dirty="0">
                <a:solidFill>
                  <a:srgbClr val="FF0000"/>
                </a:solidFill>
              </a:rPr>
              <a:t>land only dummy variable </a:t>
            </a:r>
            <a:r>
              <a:rPr lang="en-US" altLang="ja-JP" dirty="0"/>
              <a:t>D</a:t>
            </a:r>
            <a:r>
              <a:rPr lang="en-US" altLang="ja-JP" baseline="-25000" dirty="0"/>
              <a:t>L,tn</a:t>
            </a:r>
            <a:r>
              <a:rPr lang="en-US" altLang="ja-JP" dirty="0"/>
              <a:t> as follows for t = 1,...,44 and n = 1,...,N(t):</a:t>
            </a:r>
            <a:endParaRPr lang="ja-JP" altLang="ja-JP" dirty="0"/>
          </a:p>
          <a:p>
            <a:pPr marL="0" indent="0" algn="just">
              <a:buNone/>
            </a:pPr>
            <a:r>
              <a:rPr lang="en-US" altLang="ja-JP" b="1" dirty="0"/>
              <a:t>(26) D</a:t>
            </a:r>
            <a:r>
              <a:rPr lang="en-US" altLang="ja-JP" b="1" baseline="-25000" dirty="0"/>
              <a:t>L,tn</a:t>
            </a:r>
            <a:r>
              <a:rPr lang="en-US" altLang="ja-JP" b="1" dirty="0"/>
              <a:t> </a:t>
            </a:r>
            <a:r>
              <a:rPr lang="en-US" altLang="ja-JP" b="1" dirty="0">
                <a:sym typeface="Symbol" panose="05050102010706020507" pitchFamily="18" charset="2"/>
              </a:rPr>
              <a:t></a:t>
            </a:r>
            <a:r>
              <a:rPr lang="en-US" altLang="ja-JP" b="1" dirty="0"/>
              <a:t> 1 if observation n in period t is a land only sale;</a:t>
            </a:r>
            <a:endParaRPr lang="ja-JP" altLang="ja-JP" b="1" dirty="0"/>
          </a:p>
          <a:p>
            <a:pPr marL="0" indent="0" algn="just">
              <a:buNone/>
            </a:pPr>
            <a:r>
              <a:rPr lang="en-US" altLang="ja-JP" b="1" dirty="0"/>
              <a:t>                </a:t>
            </a:r>
            <a:r>
              <a:rPr lang="en-US" altLang="ja-JP" b="1" dirty="0">
                <a:sym typeface="Symbol" panose="05050102010706020507" pitchFamily="18" charset="2"/>
              </a:rPr>
              <a:t></a:t>
            </a:r>
            <a:r>
              <a:rPr lang="en-US" altLang="ja-JP" b="1" dirty="0"/>
              <a:t> 0 otherwise.</a:t>
            </a:r>
            <a:endParaRPr lang="ja-JP" altLang="ja-JP" b="1" dirty="0"/>
          </a:p>
          <a:p>
            <a:pPr marL="0" indent="0">
              <a:buNone/>
            </a:pP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DB05CE72-4149-4858-8879-D677CB49550F}" type="slidenum">
              <a:rPr lang="en-US" altLang="ja-JP" smtClean="0"/>
              <a:pPr>
                <a:defRPr/>
              </a:pPr>
              <a:t>36</a:t>
            </a:fld>
            <a:endParaRPr lang="en-US" altLang="ja-JP" dirty="0"/>
          </a:p>
        </p:txBody>
      </p:sp>
    </p:spTree>
    <p:extLst>
      <p:ext uri="{BB962C8B-B14F-4D97-AF65-F5344CB8AC3E}">
        <p14:creationId xmlns:p14="http://schemas.microsoft.com/office/powerpoint/2010/main" val="3920276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097ED4-05A8-431D-AA3B-A18D8D6F2142}"/>
              </a:ext>
            </a:extLst>
          </p:cNvPr>
          <p:cNvSpPr>
            <a:spLocks noGrp="1"/>
          </p:cNvSpPr>
          <p:nvPr>
            <p:ph type="title"/>
          </p:nvPr>
        </p:nvSpPr>
        <p:spPr/>
        <p:txBody>
          <a:bodyPr/>
          <a:lstStyle/>
          <a:p>
            <a:r>
              <a:rPr kumimoji="1" lang="en-US" altLang="ja-JP" b="1" dirty="0"/>
              <a:t>Model 7.</a:t>
            </a:r>
            <a:endParaRPr kumimoji="1" lang="ja-JP" altLang="en-US" b="1" dirty="0"/>
          </a:p>
        </p:txBody>
      </p:sp>
      <p:sp>
        <p:nvSpPr>
          <p:cNvPr id="3" name="コンテンツ プレースホルダー 2">
            <a:extLst>
              <a:ext uri="{FF2B5EF4-FFF2-40B4-BE49-F238E27FC236}">
                <a16:creationId xmlns:a16="http://schemas.microsoft.com/office/drawing/2014/main" id="{EE3E5B41-8E41-47C3-B18B-BA381640DCB4}"/>
              </a:ext>
            </a:extLst>
          </p:cNvPr>
          <p:cNvSpPr>
            <a:spLocks noGrp="1"/>
          </p:cNvSpPr>
          <p:nvPr>
            <p:ph idx="1"/>
          </p:nvPr>
        </p:nvSpPr>
        <p:spPr>
          <a:xfrm>
            <a:off x="323528" y="1219200"/>
            <a:ext cx="8424936" cy="5234136"/>
          </a:xfrm>
        </p:spPr>
        <p:txBody>
          <a:bodyPr/>
          <a:lstStyle/>
          <a:p>
            <a:pPr algn="just"/>
            <a:r>
              <a:rPr lang="en-US" altLang="ja-JP" dirty="0"/>
              <a:t>Define D</a:t>
            </a:r>
            <a:r>
              <a:rPr lang="en-US" altLang="ja-JP" baseline="-25000" dirty="0"/>
              <a:t>S,tn</a:t>
            </a:r>
            <a:r>
              <a:rPr lang="en-US" altLang="ja-JP" dirty="0"/>
              <a:t> </a:t>
            </a:r>
            <a:r>
              <a:rPr lang="en-US" altLang="ja-JP" dirty="0">
                <a:sym typeface="Symbol" panose="05050102010706020507" pitchFamily="18" charset="2"/>
              </a:rPr>
              <a:t></a:t>
            </a:r>
            <a:r>
              <a:rPr lang="en-US" altLang="ja-JP" dirty="0"/>
              <a:t> 1 </a:t>
            </a:r>
            <a:r>
              <a:rPr lang="en-US" altLang="ja-JP" dirty="0">
                <a:sym typeface="Symbol" panose="05050102010706020507" pitchFamily="18" charset="2"/>
              </a:rPr>
              <a:t></a:t>
            </a:r>
            <a:r>
              <a:rPr lang="en-US" altLang="ja-JP" dirty="0"/>
              <a:t> D</a:t>
            </a:r>
            <a:r>
              <a:rPr lang="en-US" altLang="ja-JP" baseline="-25000" dirty="0"/>
              <a:t>L,tn</a:t>
            </a:r>
            <a:r>
              <a:rPr lang="en-US" altLang="ja-JP" dirty="0"/>
              <a:t> for t = 1,...,44; n = 1,...,N(t). Thus if property n sold in period t has a structure on it, D</a:t>
            </a:r>
            <a:r>
              <a:rPr lang="en-US" altLang="ja-JP" baseline="-25000" dirty="0"/>
              <a:t>S,tn</a:t>
            </a:r>
            <a:r>
              <a:rPr lang="en-US" altLang="ja-JP" dirty="0"/>
              <a:t> will equal 1. Model 7 estimates the following nonlinear regression:</a:t>
            </a:r>
            <a:endParaRPr lang="ja-JP" altLang="ja-JP" dirty="0"/>
          </a:p>
          <a:p>
            <a:pPr marL="0" indent="0" algn="just">
              <a:buNone/>
            </a:pPr>
            <a:r>
              <a:rPr lang="en-US" altLang="ja-JP" b="1" dirty="0"/>
              <a:t> (27) 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 </a:t>
            </a:r>
            <a:r>
              <a:rPr lang="en-US" altLang="ja-JP" b="1" dirty="0"/>
              <a:t>(D</a:t>
            </a:r>
            <a:r>
              <a:rPr lang="en-US" altLang="ja-JP" b="1" baseline="-25000" dirty="0"/>
              <a:t>S,tn</a:t>
            </a:r>
            <a:r>
              <a:rPr lang="en-US" altLang="ja-JP" b="1" dirty="0"/>
              <a:t> + </a:t>
            </a:r>
            <a:r>
              <a:rPr lang="en-US" altLang="ja-JP" b="1" dirty="0">
                <a:sym typeface="Symbol" panose="05050102010706020507" pitchFamily="18" charset="2"/>
              </a:rPr>
              <a:t></a:t>
            </a:r>
            <a:r>
              <a:rPr lang="en-US" altLang="ja-JP" b="1" dirty="0"/>
              <a:t>D</a:t>
            </a:r>
            <a:r>
              <a:rPr lang="en-US" altLang="ja-JP" b="1" baseline="-25000" dirty="0"/>
              <a:t>L,tn</a:t>
            </a:r>
            <a:r>
              <a:rPr lang="en-US" altLang="ja-JP" b="1" dirty="0"/>
              <a:t>)g</a:t>
            </a:r>
            <a:r>
              <a:rPr lang="en-US" altLang="ja-JP" b="1" baseline="-25000" dirty="0"/>
              <a:t>7</a:t>
            </a:r>
            <a:r>
              <a:rPr lang="en-US" altLang="ja-JP" b="1" dirty="0"/>
              <a:t>(x</a:t>
            </a:r>
            <a:r>
              <a:rPr lang="en-US" altLang="ja-JP" b="1" baseline="-25000" dirty="0"/>
              <a:t>tn</a:t>
            </a:r>
            <a:r>
              <a:rPr lang="en-US" altLang="ja-JP" b="1" dirty="0"/>
              <a:t>,y</a:t>
            </a:r>
            <a:r>
              <a:rPr lang="en-US" altLang="ja-JP" b="1" baseline="-25000" dirty="0"/>
              <a:t>tn</a:t>
            </a:r>
            <a:r>
              <a:rPr lang="en-US" altLang="ja-JP" b="1" dirty="0"/>
              <a:t>,</a:t>
            </a:r>
            <a:r>
              <a:rPr lang="en-US" altLang="ja-JP" b="1" dirty="0">
                <a:sym typeface="Symbol" panose="05050102010706020507" pitchFamily="18" charset="2"/>
              </a:rPr>
              <a:t></a:t>
            </a:r>
            <a:r>
              <a:rPr lang="en-US" altLang="ja-JP" b="1" dirty="0"/>
              <a:t>)L</a:t>
            </a:r>
            <a:r>
              <a:rPr lang="en-US" altLang="ja-JP" b="1" baseline="-25000" dirty="0"/>
              <a:t>tn</a:t>
            </a:r>
            <a:r>
              <a:rPr lang="en-US" altLang="ja-JP" b="1" dirty="0"/>
              <a:t> + P</a:t>
            </a:r>
            <a:r>
              <a:rPr lang="en-US" altLang="ja-JP" b="1" baseline="-25000" dirty="0"/>
              <a:t>St</a:t>
            </a:r>
            <a:r>
              <a:rPr lang="en-US" altLang="ja-JP" b="1" dirty="0"/>
              <a:t>(1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dirty="0"/>
              <a:t>)</a:t>
            </a:r>
            <a:r>
              <a:rPr lang="en-US" altLang="ja-JP" b="1" baseline="30000" dirty="0"/>
              <a:t>A(t,n)</a:t>
            </a:r>
            <a:r>
              <a:rPr lang="en-US" altLang="ja-JP" b="1" dirty="0"/>
              <a:t>S</a:t>
            </a:r>
            <a:r>
              <a:rPr lang="en-US" altLang="ja-JP" b="1" baseline="-25000" dirty="0"/>
              <a:t>tn</a:t>
            </a:r>
            <a:r>
              <a:rPr lang="en-US" altLang="ja-JP" b="1" dirty="0"/>
              <a:t> </a:t>
            </a:r>
          </a:p>
          <a:p>
            <a:pPr marL="0" indent="0" algn="just">
              <a:buNone/>
            </a:pPr>
            <a:r>
              <a:rPr lang="en-US" altLang="ja-JP" b="1" dirty="0"/>
              <a:t>                   + </a:t>
            </a:r>
            <a:r>
              <a:rPr lang="en-US" altLang="ja-JP" b="1" dirty="0">
                <a:sym typeface="Symbol" panose="05050102010706020507" pitchFamily="18" charset="2"/>
              </a:rPr>
              <a:t></a:t>
            </a:r>
            <a:r>
              <a:rPr lang="en-US" altLang="ja-JP" b="1" baseline="-25000" dirty="0"/>
              <a:t>tn</a:t>
            </a:r>
            <a:r>
              <a:rPr lang="en-US" altLang="ja-JP" b="1" dirty="0"/>
              <a:t> ;                                     t = 1,...,44; n = 1,...,N(t).</a:t>
            </a:r>
            <a:r>
              <a:rPr lang="en-US" altLang="ja-JP" dirty="0"/>
              <a:t> </a:t>
            </a:r>
          </a:p>
          <a:p>
            <a:pPr algn="just"/>
            <a:r>
              <a:rPr lang="en-US" altLang="ja-JP" dirty="0"/>
              <a:t>Thus </a:t>
            </a:r>
            <a:r>
              <a:rPr lang="en-US" altLang="ja-JP" b="1" dirty="0">
                <a:solidFill>
                  <a:srgbClr val="FF0000"/>
                </a:solidFill>
              </a:rPr>
              <a:t>the parameter </a:t>
            </a:r>
            <a:r>
              <a:rPr lang="en-US" altLang="ja-JP" b="1" dirty="0">
                <a:solidFill>
                  <a:srgbClr val="FF0000"/>
                </a:solidFill>
                <a:sym typeface="Symbol" panose="05050102010706020507" pitchFamily="18" charset="2"/>
              </a:rPr>
              <a:t></a:t>
            </a:r>
            <a:r>
              <a:rPr lang="en-US" altLang="ja-JP" b="1" dirty="0">
                <a:solidFill>
                  <a:srgbClr val="FF0000"/>
                </a:solidFill>
              </a:rPr>
              <a:t> gives the added premium to the property’s land price (per meter squared) if the property has no structure on it. </a:t>
            </a:r>
            <a:r>
              <a:rPr lang="en-US" altLang="ja-JP" dirty="0">
                <a:latin typeface="Times New Roman"/>
              </a:rPr>
              <a:t>The estimated </a:t>
            </a:r>
            <a:r>
              <a:rPr lang="ja-JP" altLang="en-US" dirty="0">
                <a:latin typeface="Times New Roman"/>
                <a:sym typeface="Symbol"/>
              </a:rPr>
              <a:t> </a:t>
            </a:r>
            <a:r>
              <a:rPr lang="en-US" altLang="ja-JP" dirty="0">
                <a:latin typeface="Times New Roman"/>
                <a:sym typeface="Symbol"/>
              </a:rPr>
              <a:t>was </a:t>
            </a:r>
            <a:r>
              <a:rPr lang="ja-JP" altLang="en-US" dirty="0">
                <a:latin typeface="Times New Roman"/>
                <a:sym typeface="Symbol"/>
              </a:rPr>
              <a:t></a:t>
            </a:r>
            <a:r>
              <a:rPr lang="ja-JP" altLang="en-US" baseline="30000" dirty="0">
                <a:latin typeface="Times New Roman"/>
                <a:sym typeface="Symbol"/>
              </a:rPr>
              <a:t>*</a:t>
            </a:r>
            <a:r>
              <a:rPr lang="ja-JP" altLang="en-US" dirty="0">
                <a:latin typeface="Times New Roman"/>
                <a:sym typeface="Symbol"/>
              </a:rPr>
              <a:t> </a:t>
            </a:r>
            <a:r>
              <a:rPr lang="en-US" altLang="ja-JP" dirty="0">
                <a:latin typeface="Times New Roman"/>
                <a:sym typeface="Symbol"/>
              </a:rPr>
              <a:t>= 1.110 (t =153)</a:t>
            </a:r>
            <a:r>
              <a:rPr lang="en-US" altLang="ja-JP" b="1" dirty="0">
                <a:solidFill>
                  <a:srgbClr val="FF0000"/>
                </a:solidFill>
              </a:rPr>
              <a:t> </a:t>
            </a:r>
            <a:endParaRPr lang="en-US" altLang="ja-JP" dirty="0"/>
          </a:p>
          <a:p>
            <a:pPr algn="just"/>
            <a:r>
              <a:rPr lang="en-US" altLang="ja-JP" dirty="0"/>
              <a:t>We imposed the same restrictions on the </a:t>
            </a:r>
            <a:r>
              <a:rPr lang="en-US" altLang="ja-JP" dirty="0">
                <a:sym typeface="Symbol" panose="05050102010706020507" pitchFamily="18" charset="2"/>
              </a:rPr>
              <a:t></a:t>
            </a:r>
            <a:r>
              <a:rPr lang="en-US" altLang="ja-JP" baseline="-25000" dirty="0"/>
              <a:t>ij</a:t>
            </a:r>
            <a:r>
              <a:rPr lang="en-US" altLang="ja-JP" dirty="0"/>
              <a:t> that were imposed in Model 4.</a:t>
            </a:r>
            <a:endParaRPr lang="en-US" altLang="ja-JP" dirty="0">
              <a:latin typeface="Times New Roman"/>
            </a:endParaRPr>
          </a:p>
          <a:p>
            <a:pPr algn="just"/>
            <a:r>
              <a:rPr lang="en-US" altLang="ja-JP" dirty="0">
                <a:latin typeface="Times New Roman"/>
              </a:rPr>
              <a:t>The R</a:t>
            </a:r>
            <a:r>
              <a:rPr lang="en-US" altLang="ja-JP" baseline="30000" dirty="0">
                <a:latin typeface="Times New Roman"/>
              </a:rPr>
              <a:t>2</a:t>
            </a:r>
            <a:r>
              <a:rPr lang="ja-JP" altLang="en-US" dirty="0">
                <a:latin typeface="Times New Roman"/>
              </a:rPr>
              <a:t> </a:t>
            </a:r>
            <a:r>
              <a:rPr lang="en-US" altLang="ja-JP" dirty="0">
                <a:latin typeface="Times New Roman"/>
              </a:rPr>
              <a:t>for Model</a:t>
            </a:r>
            <a:r>
              <a:rPr lang="ja-JP" altLang="en-US" dirty="0">
                <a:latin typeface="Times New Roman"/>
              </a:rPr>
              <a:t> </a:t>
            </a:r>
            <a:r>
              <a:rPr lang="en-US" altLang="ja-JP" dirty="0">
                <a:latin typeface="Times New Roman"/>
              </a:rPr>
              <a:t>7</a:t>
            </a:r>
            <a:r>
              <a:rPr lang="ja-JP" altLang="en-US" dirty="0">
                <a:latin typeface="Times New Roman"/>
              </a:rPr>
              <a:t> </a:t>
            </a:r>
            <a:r>
              <a:rPr lang="en-US" altLang="ja-JP" dirty="0">
                <a:latin typeface="Times New Roman"/>
              </a:rPr>
              <a:t>was </a:t>
            </a:r>
            <a:r>
              <a:rPr lang="en-US" altLang="ja-JP" b="1" dirty="0">
                <a:solidFill>
                  <a:srgbClr val="FF0000"/>
                </a:solidFill>
                <a:latin typeface="Times New Roman"/>
              </a:rPr>
              <a:t>0.8175</a:t>
            </a:r>
            <a:r>
              <a:rPr lang="en-US" altLang="ja-JP" dirty="0">
                <a:latin typeface="Times New Roman"/>
              </a:rPr>
              <a:t> (the Model</a:t>
            </a:r>
            <a:r>
              <a:rPr lang="ja-JP" altLang="en-US" dirty="0">
                <a:latin typeface="Times New Roman"/>
              </a:rPr>
              <a:t> </a:t>
            </a:r>
            <a:r>
              <a:rPr lang="en-US" altLang="ja-JP" dirty="0">
                <a:latin typeface="Times New Roman"/>
              </a:rPr>
              <a:t>4</a:t>
            </a:r>
            <a:r>
              <a:rPr lang="ja-JP" altLang="en-US" dirty="0">
                <a:latin typeface="Times New Roman"/>
              </a:rPr>
              <a:t> </a:t>
            </a:r>
            <a:r>
              <a:rPr lang="en-US" altLang="ja-JP" dirty="0">
                <a:latin typeface="Times New Roman"/>
              </a:rPr>
              <a:t>R</a:t>
            </a:r>
            <a:r>
              <a:rPr lang="en-US" altLang="ja-JP" baseline="30000" dirty="0">
                <a:latin typeface="Times New Roman"/>
              </a:rPr>
              <a:t>2</a:t>
            </a:r>
            <a:r>
              <a:rPr lang="ja-JP" altLang="en-US" dirty="0">
                <a:latin typeface="Times New Roman"/>
              </a:rPr>
              <a:t> </a:t>
            </a:r>
            <a:r>
              <a:rPr lang="en-US" altLang="ja-JP" dirty="0">
                <a:latin typeface="Times New Roman"/>
              </a:rPr>
              <a:t>was 0.8156).</a:t>
            </a:r>
          </a:p>
          <a:p>
            <a:pPr algn="just"/>
            <a:r>
              <a:rPr lang="en-CA" altLang="ja-JP" dirty="0">
                <a:latin typeface="Times New Roman"/>
              </a:rPr>
              <a:t>The final log likelihood for Model 7</a:t>
            </a:r>
            <a:r>
              <a:rPr lang="ja-JP" altLang="en-US" dirty="0">
                <a:latin typeface="Times New Roman"/>
              </a:rPr>
              <a:t> </a:t>
            </a:r>
            <a:r>
              <a:rPr lang="en-US" altLang="ja-JP" dirty="0">
                <a:latin typeface="Times New Roman"/>
              </a:rPr>
              <a:t>was</a:t>
            </a:r>
            <a:r>
              <a:rPr lang="ja-JP" altLang="en-US" dirty="0">
                <a:latin typeface="Times New Roman"/>
              </a:rPr>
              <a:t> </a:t>
            </a:r>
            <a:r>
              <a:rPr lang="en-US" altLang="ja-JP" b="1" dirty="0">
                <a:solidFill>
                  <a:srgbClr val="FF0000"/>
                </a:solidFill>
                <a:latin typeface="Times New Roman"/>
              </a:rPr>
              <a:t>128.75</a:t>
            </a:r>
            <a:r>
              <a:rPr lang="ja-JP" altLang="en-US" dirty="0">
                <a:latin typeface="Times New Roman"/>
              </a:rPr>
              <a:t> </a:t>
            </a:r>
            <a:r>
              <a:rPr lang="en-CA" altLang="ja-JP" dirty="0">
                <a:latin typeface="Times New Roman"/>
              </a:rPr>
              <a:t>points higher than the final log likelihood for Model 4 for adding one </a:t>
            </a:r>
            <a:r>
              <a:rPr lang="ja-JP" altLang="en-US" dirty="0">
                <a:latin typeface="Times New Roman"/>
                <a:sym typeface="Symbol"/>
              </a:rPr>
              <a:t></a:t>
            </a:r>
            <a:r>
              <a:rPr lang="en-CA" altLang="ja-JP" dirty="0">
                <a:latin typeface="Times New Roman"/>
                <a:sym typeface="Symbol"/>
              </a:rPr>
              <a:t>.</a:t>
            </a:r>
            <a:r>
              <a:rPr lang="en-CA" altLang="ja-JP" dirty="0">
                <a:latin typeface="Times New Roman"/>
              </a:rPr>
              <a:t> </a:t>
            </a:r>
            <a:r>
              <a:rPr lang="ja-JP" altLang="en-US" dirty="0">
                <a:latin typeface="Times New Roman"/>
              </a:rPr>
              <a:t> </a:t>
            </a:r>
            <a:r>
              <a:rPr lang="en-US" altLang="ja-JP" dirty="0"/>
              <a:t> </a:t>
            </a:r>
          </a:p>
          <a:p>
            <a:pPr algn="just"/>
            <a:endParaRPr kumimoji="1" lang="ja-JP" altLang="en-US" dirty="0"/>
          </a:p>
        </p:txBody>
      </p:sp>
      <p:sp>
        <p:nvSpPr>
          <p:cNvPr id="4" name="スライド番号プレースホルダー 3">
            <a:extLst>
              <a:ext uri="{FF2B5EF4-FFF2-40B4-BE49-F238E27FC236}">
                <a16:creationId xmlns:a16="http://schemas.microsoft.com/office/drawing/2014/main" id="{0C1422E3-6550-4146-B5B5-3D6229E6139E}"/>
              </a:ext>
            </a:extLst>
          </p:cNvPr>
          <p:cNvSpPr>
            <a:spLocks noGrp="1"/>
          </p:cNvSpPr>
          <p:nvPr>
            <p:ph type="sldNum" sz="quarter" idx="11"/>
          </p:nvPr>
        </p:nvSpPr>
        <p:spPr/>
        <p:txBody>
          <a:bodyPr/>
          <a:lstStyle/>
          <a:p>
            <a:pPr>
              <a:defRPr/>
            </a:pPr>
            <a:fld id="{DB05CE72-4149-4858-8879-D677CB49550F}" type="slidenum">
              <a:rPr lang="en-US" altLang="ja-JP" smtClean="0"/>
              <a:pPr>
                <a:defRPr/>
              </a:pPr>
              <a:t>37</a:t>
            </a:fld>
            <a:endParaRPr lang="en-US" altLang="ja-JP" dirty="0"/>
          </a:p>
        </p:txBody>
      </p:sp>
    </p:spTree>
    <p:extLst>
      <p:ext uri="{BB962C8B-B14F-4D97-AF65-F5344CB8AC3E}">
        <p14:creationId xmlns:p14="http://schemas.microsoft.com/office/powerpoint/2010/main" val="2700442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8F7B40-6CB8-4D0A-9E3D-4229D6E5CD4C}"/>
              </a:ext>
            </a:extLst>
          </p:cNvPr>
          <p:cNvSpPr>
            <a:spLocks noGrp="1"/>
          </p:cNvSpPr>
          <p:nvPr>
            <p:ph type="title"/>
          </p:nvPr>
        </p:nvSpPr>
        <p:spPr>
          <a:xfrm>
            <a:off x="685800" y="405740"/>
            <a:ext cx="7772400" cy="457200"/>
          </a:xfrm>
        </p:spPr>
        <p:txBody>
          <a:bodyPr/>
          <a:lstStyle/>
          <a:p>
            <a:r>
              <a:rPr lang="en-US" altLang="ja-JP" b="1" dirty="0"/>
              <a:t>The size of the land plot:</a:t>
            </a:r>
            <a:endParaRPr kumimoji="1" lang="ja-JP" altLang="en-US" b="1" dirty="0"/>
          </a:p>
        </p:txBody>
      </p:sp>
      <p:sp>
        <p:nvSpPr>
          <p:cNvPr id="3" name="コンテンツ プレースホルダー 2">
            <a:extLst>
              <a:ext uri="{FF2B5EF4-FFF2-40B4-BE49-F238E27FC236}">
                <a16:creationId xmlns:a16="http://schemas.microsoft.com/office/drawing/2014/main" id="{7A9BB83D-5F03-4DD8-9E22-0A2998C7DD2A}"/>
              </a:ext>
            </a:extLst>
          </p:cNvPr>
          <p:cNvSpPr>
            <a:spLocks noGrp="1"/>
          </p:cNvSpPr>
          <p:nvPr>
            <p:ph idx="1"/>
          </p:nvPr>
        </p:nvSpPr>
        <p:spPr>
          <a:xfrm>
            <a:off x="179512" y="846908"/>
            <a:ext cx="8712968" cy="6011092"/>
          </a:xfrm>
        </p:spPr>
        <p:txBody>
          <a:bodyPr/>
          <a:lstStyle/>
          <a:p>
            <a:r>
              <a:rPr lang="en-US" altLang="ja-JP" dirty="0"/>
              <a:t>We group the observations into 4 groups, depending on the size of the land plot. The </a:t>
            </a:r>
            <a:r>
              <a:rPr lang="en-US" altLang="ja-JP" b="1" dirty="0">
                <a:solidFill>
                  <a:srgbClr val="FF0000"/>
                </a:solidFill>
              </a:rPr>
              <a:t>cutoff sizes of land plot </a:t>
            </a:r>
            <a:r>
              <a:rPr lang="en-US" altLang="ja-JP" dirty="0"/>
              <a:t>are </a:t>
            </a:r>
            <a:r>
              <a:rPr lang="en-US" altLang="ja-JP" b="1" dirty="0"/>
              <a:t>L</a:t>
            </a:r>
            <a:r>
              <a:rPr lang="en-US" altLang="ja-JP" b="1" baseline="-25000" dirty="0"/>
              <a:t>0</a:t>
            </a:r>
            <a:r>
              <a:rPr lang="en-US" altLang="ja-JP" b="1" dirty="0"/>
              <a:t>, L</a:t>
            </a:r>
            <a:r>
              <a:rPr lang="en-US" altLang="ja-JP" b="1" baseline="-25000" dirty="0"/>
              <a:t>1</a:t>
            </a:r>
            <a:r>
              <a:rPr lang="en-US" altLang="ja-JP" b="1" dirty="0"/>
              <a:t>, L</a:t>
            </a:r>
            <a:r>
              <a:rPr lang="en-US" altLang="ja-JP" b="1" baseline="-25000" dirty="0"/>
              <a:t>2</a:t>
            </a:r>
            <a:r>
              <a:rPr lang="en-US" altLang="ja-JP" b="1" dirty="0"/>
              <a:t> and L</a:t>
            </a:r>
            <a:r>
              <a:rPr lang="en-US" altLang="ja-JP" b="1" baseline="-25000" dirty="0"/>
              <a:t>3</a:t>
            </a:r>
            <a:r>
              <a:rPr lang="en-US" altLang="ja-JP" b="1" dirty="0"/>
              <a:t>.</a:t>
            </a:r>
            <a:r>
              <a:rPr lang="en-US" altLang="ja-JP" dirty="0"/>
              <a:t>  </a:t>
            </a:r>
          </a:p>
          <a:p>
            <a:r>
              <a:rPr lang="en-US" altLang="ja-JP" dirty="0"/>
              <a:t>For each observation n in period t, we define the four</a:t>
            </a:r>
            <a:r>
              <a:rPr lang="en-US" altLang="ja-JP" i="1" dirty="0"/>
              <a:t> </a:t>
            </a:r>
            <a:r>
              <a:rPr lang="en-US" altLang="ja-JP" b="1" i="1" dirty="0">
                <a:solidFill>
                  <a:srgbClr val="FF0000"/>
                </a:solidFill>
              </a:rPr>
              <a:t>land dummy variables</a:t>
            </a:r>
            <a:r>
              <a:rPr lang="en-US" altLang="ja-JP" dirty="0"/>
              <a:t>, D</a:t>
            </a:r>
            <a:r>
              <a:rPr lang="en-US" altLang="ja-JP" baseline="-25000" dirty="0"/>
              <a:t>L,tn,k</a:t>
            </a:r>
            <a:r>
              <a:rPr lang="en-US" altLang="ja-JP" dirty="0"/>
              <a:t>, for k = 1,2,3,4 as follows:</a:t>
            </a:r>
            <a:endParaRPr lang="ja-JP" altLang="ja-JP" dirty="0"/>
          </a:p>
          <a:p>
            <a:pPr marL="0" indent="0">
              <a:buNone/>
            </a:pPr>
            <a:r>
              <a:rPr lang="en-US" altLang="ja-JP" b="1" dirty="0"/>
              <a:t>(28) </a:t>
            </a:r>
            <a:r>
              <a:rPr lang="en-US" altLang="ja-JP" b="1" dirty="0">
                <a:solidFill>
                  <a:srgbClr val="FF0000"/>
                </a:solidFill>
              </a:rPr>
              <a:t>D</a:t>
            </a:r>
            <a:r>
              <a:rPr lang="en-US" altLang="ja-JP" b="1" baseline="-25000" dirty="0">
                <a:solidFill>
                  <a:srgbClr val="FF0000"/>
                </a:solidFill>
              </a:rPr>
              <a:t>L,tn,k</a:t>
            </a:r>
            <a:r>
              <a:rPr lang="en-US" altLang="ja-JP" b="1" dirty="0">
                <a:solidFill>
                  <a:srgbClr val="FF0000"/>
                </a:solidFill>
              </a:rPr>
              <a:t> </a:t>
            </a:r>
            <a:r>
              <a:rPr lang="en-US" altLang="ja-JP" sz="2000" b="1" dirty="0">
                <a:sym typeface="Symbol" panose="05050102010706020507" pitchFamily="18" charset="2"/>
              </a:rPr>
              <a:t></a:t>
            </a:r>
            <a:r>
              <a:rPr lang="en-US" altLang="ja-JP" sz="2000" b="1" dirty="0"/>
              <a:t> 1 if observation tn has land area that belongs to group k;</a:t>
            </a:r>
            <a:endParaRPr lang="ja-JP" altLang="ja-JP" sz="2000" b="1" dirty="0"/>
          </a:p>
          <a:p>
            <a:pPr marL="0" indent="0">
              <a:buNone/>
            </a:pPr>
            <a:r>
              <a:rPr lang="en-US" altLang="ja-JP" sz="2000" b="1" dirty="0">
                <a:sym typeface="Symbol" panose="05050102010706020507" pitchFamily="18" charset="2"/>
              </a:rPr>
              <a:t>                    </a:t>
            </a:r>
            <a:r>
              <a:rPr lang="en-US" altLang="ja-JP" sz="2000" b="1" dirty="0"/>
              <a:t> 0 if observation tn has land area that does not belong to group k.</a:t>
            </a:r>
            <a:r>
              <a:rPr lang="en-US" altLang="ja-JP" dirty="0"/>
              <a:t> </a:t>
            </a:r>
          </a:p>
          <a:p>
            <a:r>
              <a:rPr lang="en-US" altLang="ja-JP" dirty="0"/>
              <a:t>These dummy variables are used in the definition of the following </a:t>
            </a:r>
            <a:r>
              <a:rPr lang="en-US" altLang="ja-JP" b="1" dirty="0">
                <a:solidFill>
                  <a:srgbClr val="FF0000"/>
                </a:solidFill>
              </a:rPr>
              <a:t>piecewise linear function </a:t>
            </a:r>
            <a:r>
              <a:rPr lang="en-US" altLang="ja-JP" dirty="0"/>
              <a:t>of L</a:t>
            </a:r>
            <a:r>
              <a:rPr lang="en-US" altLang="ja-JP" baseline="-25000" dirty="0"/>
              <a:t>tn</a:t>
            </a:r>
            <a:r>
              <a:rPr lang="en-US" altLang="ja-JP" dirty="0"/>
              <a:t>, </a:t>
            </a:r>
            <a:r>
              <a:rPr lang="en-US" altLang="ja-JP" b="1" dirty="0">
                <a:solidFill>
                  <a:srgbClr val="FF0000"/>
                </a:solidFill>
              </a:rPr>
              <a:t>f</a:t>
            </a:r>
            <a:r>
              <a:rPr lang="en-US" altLang="ja-JP" b="1" baseline="-25000" dirty="0">
                <a:solidFill>
                  <a:srgbClr val="FF0000"/>
                </a:solidFill>
              </a:rPr>
              <a:t>L</a:t>
            </a:r>
            <a:r>
              <a:rPr lang="en-US" altLang="ja-JP" b="1" dirty="0">
                <a:solidFill>
                  <a:srgbClr val="FF0000"/>
                </a:solidFill>
              </a:rPr>
              <a:t>(L</a:t>
            </a:r>
            <a:r>
              <a:rPr lang="en-US" altLang="ja-JP" b="1" baseline="-25000" dirty="0">
                <a:solidFill>
                  <a:srgbClr val="FF0000"/>
                </a:solidFill>
              </a:rPr>
              <a:t>tn</a:t>
            </a:r>
            <a:r>
              <a:rPr lang="en-US" altLang="ja-JP" b="1" dirty="0">
                <a:solidFill>
                  <a:srgbClr val="FF0000"/>
                </a:solidFill>
              </a:rPr>
              <a:t>)</a:t>
            </a:r>
            <a:r>
              <a:rPr lang="en-US" altLang="ja-JP" dirty="0"/>
              <a:t>, defined as follows:</a:t>
            </a:r>
            <a:r>
              <a:rPr lang="en-US" altLang="ja-JP" b="1" dirty="0"/>
              <a:t> </a:t>
            </a:r>
          </a:p>
          <a:p>
            <a:pPr marL="0" indent="0">
              <a:buNone/>
            </a:pPr>
            <a:r>
              <a:rPr lang="en-US" altLang="ja-JP" b="1" dirty="0"/>
              <a:t>(29) </a:t>
            </a:r>
            <a:r>
              <a:rPr lang="en-US" altLang="ja-JP" b="1" dirty="0">
                <a:solidFill>
                  <a:srgbClr val="FF0000"/>
                </a:solidFill>
              </a:rPr>
              <a:t>f</a:t>
            </a:r>
            <a:r>
              <a:rPr lang="en-US" altLang="ja-JP" b="1" baseline="-25000" dirty="0">
                <a:solidFill>
                  <a:srgbClr val="FF0000"/>
                </a:solidFill>
              </a:rPr>
              <a:t>L</a:t>
            </a:r>
            <a:r>
              <a:rPr lang="en-US" altLang="ja-JP" b="1" dirty="0">
                <a:solidFill>
                  <a:srgbClr val="FF0000"/>
                </a:solidFill>
              </a:rPr>
              <a:t>(L</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 </a:t>
            </a:r>
            <a:r>
              <a:rPr lang="en-US" altLang="ja-JP" b="1" dirty="0">
                <a:sym typeface="Symbol" panose="05050102010706020507" pitchFamily="18" charset="2"/>
              </a:rPr>
              <a:t></a:t>
            </a:r>
            <a:r>
              <a:rPr lang="en-US" altLang="ja-JP" b="1" dirty="0"/>
              <a:t> D</a:t>
            </a:r>
            <a:r>
              <a:rPr lang="en-US" altLang="ja-JP" b="1" baseline="-25000" dirty="0"/>
              <a:t>L,tn,1 </a:t>
            </a:r>
            <a:r>
              <a:rPr lang="en-US" altLang="ja-JP" b="1" dirty="0"/>
              <a:t>[</a:t>
            </a:r>
            <a:r>
              <a:rPr lang="en-US" altLang="ja-JP" b="1" dirty="0">
                <a:sym typeface="Symbol" panose="05050102010706020507" pitchFamily="18" charset="2"/>
              </a:rPr>
              <a:t></a:t>
            </a:r>
            <a:r>
              <a:rPr lang="en-US" altLang="ja-JP" b="1" baseline="-25000" dirty="0"/>
              <a:t>0</a:t>
            </a:r>
            <a:r>
              <a:rPr lang="en-US" altLang="ja-JP" b="1" dirty="0"/>
              <a:t>L</a:t>
            </a:r>
            <a:r>
              <a:rPr lang="en-US" altLang="ja-JP" b="1" baseline="-25000" dirty="0"/>
              <a:t>0</a:t>
            </a:r>
            <a:r>
              <a:rPr lang="en-US" altLang="ja-JP" b="1" dirty="0"/>
              <a:t> + </a:t>
            </a:r>
            <a:r>
              <a:rPr lang="en-US" altLang="ja-JP" b="1" dirty="0">
                <a:sym typeface="Symbol" panose="05050102010706020507" pitchFamily="18" charset="2"/>
              </a:rPr>
              <a:t></a:t>
            </a:r>
            <a:r>
              <a:rPr lang="en-US" altLang="ja-JP" b="1" baseline="-25000" dirty="0"/>
              <a:t>1</a:t>
            </a:r>
            <a:r>
              <a:rPr lang="en-US" altLang="ja-JP" b="1" dirty="0"/>
              <a:t>(L</a:t>
            </a:r>
            <a:r>
              <a:rPr lang="en-US" altLang="ja-JP" b="1" baseline="-25000" dirty="0"/>
              <a:t>tn</a:t>
            </a:r>
            <a:r>
              <a:rPr lang="en-US" altLang="ja-JP" b="1" dirty="0"/>
              <a:t> </a:t>
            </a:r>
            <a:r>
              <a:rPr lang="en-US" altLang="ja-JP" b="1" dirty="0">
                <a:sym typeface="Symbol" panose="05050102010706020507" pitchFamily="18" charset="2"/>
              </a:rPr>
              <a:t></a:t>
            </a:r>
            <a:r>
              <a:rPr lang="en-US" altLang="ja-JP" b="1" dirty="0"/>
              <a:t> L</a:t>
            </a:r>
            <a:r>
              <a:rPr lang="en-US" altLang="ja-JP" b="1" baseline="-25000" dirty="0"/>
              <a:t>0</a:t>
            </a:r>
            <a:r>
              <a:rPr lang="en-US" altLang="ja-JP" b="1" dirty="0"/>
              <a:t>)]</a:t>
            </a:r>
            <a:r>
              <a:rPr lang="en-US" altLang="ja-JP" b="1" baseline="-25000" dirty="0"/>
              <a:t> </a:t>
            </a:r>
            <a:r>
              <a:rPr lang="en-US" altLang="ja-JP" b="1" dirty="0"/>
              <a:t>+ D</a:t>
            </a:r>
            <a:r>
              <a:rPr lang="en-US" altLang="ja-JP" b="1" baseline="-25000" dirty="0"/>
              <a:t>L,tn,2</a:t>
            </a:r>
            <a:r>
              <a:rPr lang="en-US" altLang="ja-JP" b="1" dirty="0"/>
              <a:t>[</a:t>
            </a:r>
            <a:r>
              <a:rPr lang="en-US" altLang="ja-JP" b="1" dirty="0">
                <a:sym typeface="Symbol" panose="05050102010706020507" pitchFamily="18" charset="2"/>
              </a:rPr>
              <a:t></a:t>
            </a:r>
            <a:r>
              <a:rPr lang="en-US" altLang="ja-JP" b="1" baseline="-25000" dirty="0"/>
              <a:t>0</a:t>
            </a:r>
            <a:r>
              <a:rPr lang="en-US" altLang="ja-JP" b="1" dirty="0"/>
              <a:t>L</a:t>
            </a:r>
            <a:r>
              <a:rPr lang="en-US" altLang="ja-JP" b="1" baseline="-25000" dirty="0"/>
              <a:t>1</a:t>
            </a:r>
          </a:p>
          <a:p>
            <a:pPr marL="0" indent="0">
              <a:buNone/>
            </a:pPr>
            <a:r>
              <a:rPr lang="en-US" altLang="ja-JP" b="1" baseline="-25000" dirty="0"/>
              <a:t>                </a:t>
            </a:r>
            <a:r>
              <a:rPr lang="en-US" altLang="ja-JP" b="1" dirty="0"/>
              <a:t>+ </a:t>
            </a:r>
            <a:r>
              <a:rPr lang="en-US" altLang="ja-JP" b="1" dirty="0">
                <a:sym typeface="Symbol" panose="05050102010706020507" pitchFamily="18" charset="2"/>
              </a:rPr>
              <a:t></a:t>
            </a:r>
            <a:r>
              <a:rPr lang="en-US" altLang="ja-JP" b="1" baseline="-25000" dirty="0"/>
              <a:t>1</a:t>
            </a:r>
            <a:r>
              <a:rPr lang="en-US" altLang="ja-JP" b="1" dirty="0"/>
              <a:t>(L</a:t>
            </a:r>
            <a:r>
              <a:rPr lang="en-US" altLang="ja-JP" b="1" baseline="-25000" dirty="0"/>
              <a:t>1</a:t>
            </a:r>
            <a:r>
              <a:rPr lang="en-US" altLang="ja-JP" b="1" dirty="0"/>
              <a:t> </a:t>
            </a:r>
            <a:r>
              <a:rPr lang="en-US" altLang="ja-JP" b="1" dirty="0">
                <a:sym typeface="Symbol" panose="05050102010706020507" pitchFamily="18" charset="2"/>
              </a:rPr>
              <a:t></a:t>
            </a:r>
            <a:r>
              <a:rPr lang="en-US" altLang="ja-JP" b="1" dirty="0"/>
              <a:t> L</a:t>
            </a:r>
            <a:r>
              <a:rPr lang="en-US" altLang="ja-JP" b="1" baseline="-25000" dirty="0"/>
              <a:t>0</a:t>
            </a:r>
            <a:r>
              <a:rPr lang="en-US" altLang="ja-JP" b="1" dirty="0"/>
              <a:t>) + </a:t>
            </a:r>
            <a:r>
              <a:rPr lang="en-US" altLang="ja-JP" b="1" dirty="0">
                <a:sym typeface="Symbol" panose="05050102010706020507" pitchFamily="18" charset="2"/>
              </a:rPr>
              <a:t></a:t>
            </a:r>
            <a:r>
              <a:rPr lang="en-US" altLang="ja-JP" b="1" baseline="-25000" dirty="0"/>
              <a:t>2</a:t>
            </a:r>
            <a:r>
              <a:rPr lang="en-US" altLang="ja-JP" b="1" dirty="0"/>
              <a:t>(L</a:t>
            </a:r>
            <a:r>
              <a:rPr lang="en-US" altLang="ja-JP" b="1" baseline="-25000" dirty="0"/>
              <a:t>tn</a:t>
            </a:r>
            <a:r>
              <a:rPr lang="en-US" altLang="ja-JP" b="1" dirty="0">
                <a:sym typeface="Symbol" panose="05050102010706020507" pitchFamily="18" charset="2"/>
              </a:rPr>
              <a:t></a:t>
            </a:r>
            <a:r>
              <a:rPr lang="en-US" altLang="ja-JP" b="1" dirty="0"/>
              <a:t>L</a:t>
            </a:r>
            <a:r>
              <a:rPr lang="en-US" altLang="ja-JP" b="1" baseline="-25000" dirty="0"/>
              <a:t>1</a:t>
            </a:r>
            <a:r>
              <a:rPr lang="en-US" altLang="ja-JP" b="1" dirty="0"/>
              <a:t>)] + D</a:t>
            </a:r>
            <a:r>
              <a:rPr lang="en-US" altLang="ja-JP" b="1" baseline="-25000" dirty="0"/>
              <a:t>L,tn,3</a:t>
            </a:r>
            <a:r>
              <a:rPr lang="en-US" altLang="ja-JP" b="1" dirty="0"/>
              <a:t>[</a:t>
            </a:r>
            <a:r>
              <a:rPr lang="en-US" altLang="ja-JP" b="1" dirty="0">
                <a:sym typeface="Symbol" panose="05050102010706020507" pitchFamily="18" charset="2"/>
              </a:rPr>
              <a:t></a:t>
            </a:r>
            <a:r>
              <a:rPr lang="en-US" altLang="ja-JP" b="1" baseline="-25000" dirty="0"/>
              <a:t>0</a:t>
            </a:r>
            <a:r>
              <a:rPr lang="en-US" altLang="ja-JP" b="1" dirty="0"/>
              <a:t>L</a:t>
            </a:r>
            <a:r>
              <a:rPr lang="en-US" altLang="ja-JP" b="1" baseline="-25000" dirty="0"/>
              <a:t>0</a:t>
            </a:r>
            <a:r>
              <a:rPr lang="en-US" altLang="ja-JP" b="1" dirty="0"/>
              <a:t>+ </a:t>
            </a:r>
            <a:r>
              <a:rPr lang="en-US" altLang="ja-JP" b="1" dirty="0">
                <a:sym typeface="Symbol" panose="05050102010706020507" pitchFamily="18" charset="2"/>
              </a:rPr>
              <a:t></a:t>
            </a:r>
            <a:r>
              <a:rPr lang="en-US" altLang="ja-JP" b="1" baseline="-25000" dirty="0"/>
              <a:t>1</a:t>
            </a:r>
            <a:r>
              <a:rPr lang="en-US" altLang="ja-JP" b="1" dirty="0"/>
              <a:t>(L</a:t>
            </a:r>
            <a:r>
              <a:rPr lang="en-US" altLang="ja-JP" b="1" baseline="-25000" dirty="0"/>
              <a:t>1</a:t>
            </a:r>
            <a:r>
              <a:rPr lang="en-US" altLang="ja-JP" b="1" dirty="0"/>
              <a:t> </a:t>
            </a:r>
            <a:r>
              <a:rPr lang="en-US" altLang="ja-JP" b="1" dirty="0">
                <a:sym typeface="Symbol" panose="05050102010706020507" pitchFamily="18" charset="2"/>
              </a:rPr>
              <a:t></a:t>
            </a:r>
            <a:r>
              <a:rPr lang="en-US" altLang="ja-JP" b="1" dirty="0"/>
              <a:t> L</a:t>
            </a:r>
            <a:r>
              <a:rPr lang="en-US" altLang="ja-JP" b="1" baseline="-25000" dirty="0"/>
              <a:t>0</a:t>
            </a:r>
            <a:r>
              <a:rPr lang="en-US" altLang="ja-JP" b="1" dirty="0"/>
              <a:t>) </a:t>
            </a:r>
          </a:p>
          <a:p>
            <a:pPr marL="0" indent="0">
              <a:buNone/>
            </a:pPr>
            <a:r>
              <a:rPr lang="en-US" altLang="ja-JP" b="1" dirty="0"/>
              <a:t>           + </a:t>
            </a:r>
            <a:r>
              <a:rPr lang="en-US" altLang="ja-JP" b="1" dirty="0">
                <a:sym typeface="Symbol" panose="05050102010706020507" pitchFamily="18" charset="2"/>
              </a:rPr>
              <a:t></a:t>
            </a:r>
            <a:r>
              <a:rPr lang="en-US" altLang="ja-JP" b="1" baseline="-25000" dirty="0"/>
              <a:t>2</a:t>
            </a:r>
            <a:r>
              <a:rPr lang="en-US" altLang="ja-JP" b="1" dirty="0"/>
              <a:t>(L</a:t>
            </a:r>
            <a:r>
              <a:rPr lang="en-US" altLang="ja-JP" b="1" baseline="-25000" dirty="0"/>
              <a:t>2</a:t>
            </a:r>
            <a:r>
              <a:rPr lang="en-US" altLang="ja-JP" b="1" dirty="0">
                <a:sym typeface="Symbol" panose="05050102010706020507" pitchFamily="18" charset="2"/>
              </a:rPr>
              <a:t></a:t>
            </a:r>
            <a:r>
              <a:rPr lang="en-US" altLang="ja-JP" b="1" dirty="0"/>
              <a:t>L</a:t>
            </a:r>
            <a:r>
              <a:rPr lang="en-US" altLang="ja-JP" b="1" baseline="-25000" dirty="0"/>
              <a:t>1</a:t>
            </a:r>
            <a:r>
              <a:rPr lang="en-US" altLang="ja-JP" b="1" dirty="0"/>
              <a:t>) + </a:t>
            </a:r>
            <a:r>
              <a:rPr lang="en-US" altLang="ja-JP" b="1" dirty="0">
                <a:sym typeface="Symbol" panose="05050102010706020507" pitchFamily="18" charset="2"/>
              </a:rPr>
              <a:t></a:t>
            </a:r>
            <a:r>
              <a:rPr lang="en-US" altLang="ja-JP" b="1" baseline="-25000" dirty="0"/>
              <a:t>3</a:t>
            </a:r>
            <a:r>
              <a:rPr lang="en-US" altLang="ja-JP" b="1" dirty="0"/>
              <a:t>(L</a:t>
            </a:r>
            <a:r>
              <a:rPr lang="en-US" altLang="ja-JP" b="1" baseline="-25000" dirty="0"/>
              <a:t>tn</a:t>
            </a:r>
            <a:r>
              <a:rPr lang="en-US" altLang="ja-JP" b="1" dirty="0">
                <a:sym typeface="Symbol" panose="05050102010706020507" pitchFamily="18" charset="2"/>
              </a:rPr>
              <a:t></a:t>
            </a:r>
            <a:r>
              <a:rPr lang="en-US" altLang="ja-JP" b="1" dirty="0"/>
              <a:t>L</a:t>
            </a:r>
            <a:r>
              <a:rPr lang="en-US" altLang="ja-JP" b="1" baseline="-25000" dirty="0"/>
              <a:t>2</a:t>
            </a:r>
            <a:r>
              <a:rPr lang="en-US" altLang="ja-JP" b="1" dirty="0"/>
              <a:t>)]</a:t>
            </a:r>
            <a:r>
              <a:rPr lang="ja-JP" altLang="en-US" b="1" dirty="0"/>
              <a:t> </a:t>
            </a:r>
            <a:r>
              <a:rPr lang="en-US" altLang="ja-JP" b="1" dirty="0"/>
              <a:t>+ D</a:t>
            </a:r>
            <a:r>
              <a:rPr lang="en-US" altLang="ja-JP" b="1" baseline="-25000" dirty="0"/>
              <a:t>L,tn,4</a:t>
            </a:r>
            <a:r>
              <a:rPr lang="en-US" altLang="ja-JP" b="1" dirty="0"/>
              <a:t>[</a:t>
            </a:r>
            <a:r>
              <a:rPr lang="en-US" altLang="ja-JP" b="1" dirty="0">
                <a:sym typeface="Symbol" panose="05050102010706020507" pitchFamily="18" charset="2"/>
              </a:rPr>
              <a:t></a:t>
            </a:r>
            <a:r>
              <a:rPr lang="en-US" altLang="ja-JP" b="1" baseline="-25000" dirty="0"/>
              <a:t>0</a:t>
            </a:r>
            <a:r>
              <a:rPr lang="en-US" altLang="ja-JP" b="1" dirty="0"/>
              <a:t>L</a:t>
            </a:r>
            <a:r>
              <a:rPr lang="en-US" altLang="ja-JP" b="1" baseline="-25000" dirty="0"/>
              <a:t>0</a:t>
            </a:r>
            <a:r>
              <a:rPr lang="en-US" altLang="ja-JP" b="1" dirty="0"/>
              <a:t>+ </a:t>
            </a:r>
            <a:r>
              <a:rPr lang="en-US" altLang="ja-JP" b="1" dirty="0">
                <a:sym typeface="Symbol" panose="05050102010706020507" pitchFamily="18" charset="2"/>
              </a:rPr>
              <a:t></a:t>
            </a:r>
            <a:r>
              <a:rPr lang="en-US" altLang="ja-JP" b="1" baseline="-25000" dirty="0"/>
              <a:t>1</a:t>
            </a:r>
            <a:r>
              <a:rPr lang="en-US" altLang="ja-JP" b="1" dirty="0"/>
              <a:t>(L</a:t>
            </a:r>
            <a:r>
              <a:rPr lang="en-US" altLang="ja-JP" b="1" baseline="-25000" dirty="0"/>
              <a:t>1</a:t>
            </a:r>
            <a:r>
              <a:rPr lang="en-US" altLang="ja-JP" b="1" dirty="0"/>
              <a:t> </a:t>
            </a:r>
            <a:r>
              <a:rPr lang="en-US" altLang="ja-JP" b="1" dirty="0">
                <a:sym typeface="Symbol" panose="05050102010706020507" pitchFamily="18" charset="2"/>
              </a:rPr>
              <a:t></a:t>
            </a:r>
            <a:r>
              <a:rPr lang="en-US" altLang="ja-JP" b="1" dirty="0"/>
              <a:t> L</a:t>
            </a:r>
            <a:r>
              <a:rPr lang="en-US" altLang="ja-JP" b="1" baseline="-25000" dirty="0"/>
              <a:t>0</a:t>
            </a:r>
            <a:r>
              <a:rPr lang="en-US" altLang="ja-JP" b="1" dirty="0"/>
              <a:t>)</a:t>
            </a:r>
          </a:p>
          <a:p>
            <a:pPr marL="0" indent="0">
              <a:buNone/>
            </a:pPr>
            <a:r>
              <a:rPr lang="en-US" altLang="ja-JP" b="1" dirty="0"/>
              <a:t>           + </a:t>
            </a:r>
            <a:r>
              <a:rPr lang="en-US" altLang="ja-JP" b="1" dirty="0">
                <a:sym typeface="Symbol" panose="05050102010706020507" pitchFamily="18" charset="2"/>
              </a:rPr>
              <a:t></a:t>
            </a:r>
            <a:r>
              <a:rPr lang="en-US" altLang="ja-JP" b="1" baseline="-25000" dirty="0"/>
              <a:t>2</a:t>
            </a:r>
            <a:r>
              <a:rPr lang="en-US" altLang="ja-JP" b="1" dirty="0"/>
              <a:t>(L</a:t>
            </a:r>
            <a:r>
              <a:rPr lang="en-US" altLang="ja-JP" b="1" baseline="-25000" dirty="0"/>
              <a:t>2</a:t>
            </a:r>
            <a:r>
              <a:rPr lang="en-US" altLang="ja-JP" b="1" dirty="0">
                <a:sym typeface="Symbol" panose="05050102010706020507" pitchFamily="18" charset="2"/>
              </a:rPr>
              <a:t></a:t>
            </a:r>
            <a:r>
              <a:rPr lang="en-US" altLang="ja-JP" b="1" dirty="0"/>
              <a:t>L</a:t>
            </a:r>
            <a:r>
              <a:rPr lang="en-US" altLang="ja-JP" b="1" baseline="-25000" dirty="0"/>
              <a:t>1</a:t>
            </a:r>
            <a:r>
              <a:rPr lang="en-US" altLang="ja-JP" b="1" dirty="0"/>
              <a:t>) + </a:t>
            </a:r>
            <a:r>
              <a:rPr lang="en-US" altLang="ja-JP" b="1" dirty="0">
                <a:sym typeface="Symbol" panose="05050102010706020507" pitchFamily="18" charset="2"/>
              </a:rPr>
              <a:t></a:t>
            </a:r>
            <a:r>
              <a:rPr lang="en-US" altLang="ja-JP" b="1" baseline="-25000" dirty="0"/>
              <a:t>3</a:t>
            </a:r>
            <a:r>
              <a:rPr lang="en-US" altLang="ja-JP" b="1" dirty="0"/>
              <a:t>(L</a:t>
            </a:r>
            <a:r>
              <a:rPr lang="en-US" altLang="ja-JP" b="1" baseline="-25000" dirty="0"/>
              <a:t>3</a:t>
            </a:r>
            <a:r>
              <a:rPr lang="en-US" altLang="ja-JP" b="1" dirty="0">
                <a:sym typeface="Symbol" panose="05050102010706020507" pitchFamily="18" charset="2"/>
              </a:rPr>
              <a:t></a:t>
            </a:r>
            <a:r>
              <a:rPr lang="en-US" altLang="ja-JP" b="1" dirty="0"/>
              <a:t>L</a:t>
            </a:r>
            <a:r>
              <a:rPr lang="en-US" altLang="ja-JP" b="1" baseline="-25000" dirty="0"/>
              <a:t>2</a:t>
            </a:r>
            <a:r>
              <a:rPr lang="en-US" altLang="ja-JP" b="1" dirty="0"/>
              <a:t>) + </a:t>
            </a:r>
            <a:r>
              <a:rPr lang="en-US" altLang="ja-JP" b="1" dirty="0">
                <a:sym typeface="Symbol" panose="05050102010706020507" pitchFamily="18" charset="2"/>
              </a:rPr>
              <a:t></a:t>
            </a:r>
            <a:r>
              <a:rPr lang="en-US" altLang="ja-JP" b="1" baseline="-25000" dirty="0"/>
              <a:t>4</a:t>
            </a:r>
            <a:r>
              <a:rPr lang="en-US" altLang="ja-JP" b="1" dirty="0"/>
              <a:t>(L</a:t>
            </a:r>
            <a:r>
              <a:rPr lang="en-US" altLang="ja-JP" b="1" baseline="-25000" dirty="0"/>
              <a:t>tn</a:t>
            </a:r>
            <a:r>
              <a:rPr lang="en-US" altLang="ja-JP" b="1" dirty="0">
                <a:sym typeface="Symbol" panose="05050102010706020507" pitchFamily="18" charset="2"/>
              </a:rPr>
              <a:t></a:t>
            </a:r>
            <a:r>
              <a:rPr lang="en-US" altLang="ja-JP" b="1" dirty="0"/>
              <a:t>L</a:t>
            </a:r>
            <a:r>
              <a:rPr lang="en-US" altLang="ja-JP" b="1" baseline="-25000" dirty="0"/>
              <a:t>3</a:t>
            </a:r>
            <a:r>
              <a:rPr lang="en-US" altLang="ja-JP" b="1" dirty="0"/>
              <a:t>)]  </a:t>
            </a:r>
          </a:p>
          <a:p>
            <a:r>
              <a:rPr lang="en-US" altLang="ja-JP" dirty="0"/>
              <a:t>where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baseline="-25000" dirty="0"/>
              <a:t>0</a:t>
            </a:r>
            <a:r>
              <a:rPr lang="en-US" altLang="ja-JP" b="1" dirty="0"/>
              <a:t>,</a:t>
            </a:r>
            <a:r>
              <a:rPr lang="en-US" altLang="ja-JP" b="1" dirty="0">
                <a:sym typeface="Symbol" panose="05050102010706020507" pitchFamily="18" charset="2"/>
              </a:rPr>
              <a:t></a:t>
            </a:r>
            <a:r>
              <a:rPr lang="en-US" altLang="ja-JP" b="1" baseline="-25000" dirty="0"/>
              <a:t>1</a:t>
            </a:r>
            <a:r>
              <a:rPr lang="en-US" altLang="ja-JP" b="1" dirty="0"/>
              <a:t>,</a:t>
            </a:r>
            <a:r>
              <a:rPr lang="en-US" altLang="ja-JP" b="1" dirty="0">
                <a:sym typeface="Symbol" panose="05050102010706020507" pitchFamily="18" charset="2"/>
              </a:rPr>
              <a:t></a:t>
            </a:r>
            <a:r>
              <a:rPr lang="en-US" altLang="ja-JP" b="1" baseline="-25000" dirty="0"/>
              <a:t>2</a:t>
            </a:r>
            <a:r>
              <a:rPr lang="en-US" altLang="ja-JP" b="1" dirty="0"/>
              <a:t>,</a:t>
            </a:r>
            <a:r>
              <a:rPr lang="en-US" altLang="ja-JP" b="1" dirty="0">
                <a:sym typeface="Symbol" panose="05050102010706020507" pitchFamily="18" charset="2"/>
              </a:rPr>
              <a:t></a:t>
            </a:r>
            <a:r>
              <a:rPr lang="en-US" altLang="ja-JP" b="1" baseline="-25000" dirty="0"/>
              <a:t>3</a:t>
            </a:r>
            <a:r>
              <a:rPr lang="en-US" altLang="ja-JP" b="1" dirty="0"/>
              <a:t>,</a:t>
            </a:r>
            <a:r>
              <a:rPr lang="en-US" altLang="ja-JP" b="1" dirty="0">
                <a:sym typeface="Symbol" panose="05050102010706020507" pitchFamily="18" charset="2"/>
              </a:rPr>
              <a:t></a:t>
            </a:r>
            <a:r>
              <a:rPr lang="en-US" altLang="ja-JP" b="1" baseline="-25000" dirty="0"/>
              <a:t>4</a:t>
            </a:r>
            <a:r>
              <a:rPr lang="en-US" altLang="ja-JP" b="1" dirty="0"/>
              <a:t>] </a:t>
            </a:r>
            <a:r>
              <a:rPr lang="en-US" altLang="ja-JP" dirty="0"/>
              <a:t>and the </a:t>
            </a:r>
            <a:r>
              <a:rPr lang="en-US" altLang="ja-JP" b="1" dirty="0">
                <a:sym typeface="Symbol" panose="05050102010706020507" pitchFamily="18" charset="2"/>
              </a:rPr>
              <a:t></a:t>
            </a:r>
            <a:r>
              <a:rPr lang="en-US" altLang="ja-JP" b="1" baseline="-25000" dirty="0"/>
              <a:t>k</a:t>
            </a:r>
            <a:r>
              <a:rPr lang="en-US" altLang="ja-JP" dirty="0"/>
              <a:t> are 5 unknown parameters and </a:t>
            </a:r>
            <a:r>
              <a:rPr lang="en-US" altLang="ja-JP" b="1" dirty="0"/>
              <a:t>L</a:t>
            </a:r>
            <a:r>
              <a:rPr lang="en-US" altLang="ja-JP" b="1" baseline="-25000" dirty="0"/>
              <a:t>0</a:t>
            </a:r>
            <a:r>
              <a:rPr lang="en-US" altLang="ja-JP" b="1" dirty="0"/>
              <a:t> </a:t>
            </a:r>
            <a:r>
              <a:rPr lang="en-US" altLang="ja-JP" b="1" dirty="0">
                <a:sym typeface="Symbol" panose="05050102010706020507" pitchFamily="18" charset="2"/>
              </a:rPr>
              <a:t></a:t>
            </a:r>
            <a:r>
              <a:rPr lang="en-US" altLang="ja-JP" b="1" dirty="0"/>
              <a:t> 0.5, L</a:t>
            </a:r>
            <a:r>
              <a:rPr lang="en-US" altLang="ja-JP" b="1" baseline="-25000" dirty="0"/>
              <a:t>1</a:t>
            </a:r>
            <a:r>
              <a:rPr lang="en-US" altLang="ja-JP" b="1" dirty="0"/>
              <a:t> </a:t>
            </a:r>
            <a:r>
              <a:rPr lang="en-US" altLang="ja-JP" b="1" dirty="0">
                <a:sym typeface="Symbol" panose="05050102010706020507" pitchFamily="18" charset="2"/>
              </a:rPr>
              <a:t></a:t>
            </a:r>
            <a:r>
              <a:rPr lang="en-US" altLang="ja-JP" b="1" dirty="0"/>
              <a:t> 1, L</a:t>
            </a:r>
            <a:r>
              <a:rPr lang="en-US" altLang="ja-JP" b="1" baseline="-25000" dirty="0"/>
              <a:t>2</a:t>
            </a:r>
            <a:r>
              <a:rPr lang="en-US" altLang="ja-JP" b="1" dirty="0"/>
              <a:t> </a:t>
            </a:r>
            <a:r>
              <a:rPr lang="en-US" altLang="ja-JP" b="1" dirty="0">
                <a:sym typeface="Symbol" panose="05050102010706020507" pitchFamily="18" charset="2"/>
              </a:rPr>
              <a:t></a:t>
            </a:r>
            <a:r>
              <a:rPr lang="en-US" altLang="ja-JP" b="1" dirty="0"/>
              <a:t> 1.5 </a:t>
            </a:r>
            <a:r>
              <a:rPr lang="en-US" altLang="ja-JP" dirty="0"/>
              <a:t>and </a:t>
            </a:r>
            <a:r>
              <a:rPr lang="en-US" altLang="ja-JP" b="1" dirty="0"/>
              <a:t>L</a:t>
            </a:r>
            <a:r>
              <a:rPr lang="en-US" altLang="ja-JP" b="1" baseline="-25000" dirty="0"/>
              <a:t>3</a:t>
            </a:r>
            <a:r>
              <a:rPr lang="en-US" altLang="ja-JP" b="1" dirty="0"/>
              <a:t> </a:t>
            </a:r>
            <a:r>
              <a:rPr lang="en-US" altLang="ja-JP" b="1" dirty="0">
                <a:sym typeface="Symbol" panose="05050102010706020507" pitchFamily="18" charset="2"/>
              </a:rPr>
              <a:t></a:t>
            </a:r>
            <a:r>
              <a:rPr lang="en-US" altLang="ja-JP" b="1" dirty="0"/>
              <a:t> 2</a:t>
            </a:r>
            <a:r>
              <a:rPr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EE958442-2238-4D13-8490-830483BA6381}"/>
              </a:ext>
            </a:extLst>
          </p:cNvPr>
          <p:cNvSpPr>
            <a:spLocks noGrp="1"/>
          </p:cNvSpPr>
          <p:nvPr>
            <p:ph type="sldNum" sz="quarter" idx="11"/>
          </p:nvPr>
        </p:nvSpPr>
        <p:spPr/>
        <p:txBody>
          <a:bodyPr/>
          <a:lstStyle/>
          <a:p>
            <a:pPr>
              <a:defRPr/>
            </a:pPr>
            <a:fld id="{DB05CE72-4149-4858-8879-D677CB49550F}" type="slidenum">
              <a:rPr lang="en-US" altLang="ja-JP" smtClean="0"/>
              <a:pPr>
                <a:defRPr/>
              </a:pPr>
              <a:t>38</a:t>
            </a:fld>
            <a:endParaRPr lang="en-US" altLang="ja-JP" dirty="0"/>
          </a:p>
        </p:txBody>
      </p:sp>
    </p:spTree>
    <p:extLst>
      <p:ext uri="{BB962C8B-B14F-4D97-AF65-F5344CB8AC3E}">
        <p14:creationId xmlns:p14="http://schemas.microsoft.com/office/powerpoint/2010/main" val="17344443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8853BE-9CD4-46DB-BBC0-A94E174692BD}"/>
              </a:ext>
            </a:extLst>
          </p:cNvPr>
          <p:cNvSpPr>
            <a:spLocks noGrp="1"/>
          </p:cNvSpPr>
          <p:nvPr>
            <p:ph type="title"/>
          </p:nvPr>
        </p:nvSpPr>
        <p:spPr/>
        <p:txBody>
          <a:bodyPr/>
          <a:lstStyle/>
          <a:p>
            <a:r>
              <a:rPr kumimoji="1" lang="en-US" altLang="ja-JP" b="1" dirty="0"/>
              <a:t>Model 8: Splines for the Land Plot Area</a:t>
            </a:r>
            <a:endParaRPr kumimoji="1" lang="ja-JP" altLang="en-US" b="1" dirty="0"/>
          </a:p>
        </p:txBody>
      </p:sp>
      <p:sp>
        <p:nvSpPr>
          <p:cNvPr id="3" name="コンテンツ プレースホルダー 2">
            <a:extLst>
              <a:ext uri="{FF2B5EF4-FFF2-40B4-BE49-F238E27FC236}">
                <a16:creationId xmlns:a16="http://schemas.microsoft.com/office/drawing/2014/main" id="{937C4438-73B3-4A48-BBC5-145A0E112F87}"/>
              </a:ext>
            </a:extLst>
          </p:cNvPr>
          <p:cNvSpPr>
            <a:spLocks noGrp="1"/>
          </p:cNvSpPr>
          <p:nvPr>
            <p:ph idx="1"/>
          </p:nvPr>
        </p:nvSpPr>
        <p:spPr/>
        <p:txBody>
          <a:bodyPr/>
          <a:lstStyle/>
          <a:p>
            <a:r>
              <a:rPr lang="en-US" altLang="ja-JP" dirty="0"/>
              <a:t>Thus we are allowing the per meter squared price of land to vary as the size of the land plot increases. We expect the marginal price of land to decrease as lot size becomes very large. </a:t>
            </a:r>
            <a:r>
              <a:rPr lang="en-US" altLang="ja-JP" b="1" i="1" dirty="0">
                <a:solidFill>
                  <a:srgbClr val="FF0000"/>
                </a:solidFill>
              </a:rPr>
              <a:t>Model 8</a:t>
            </a:r>
            <a:r>
              <a:rPr lang="en-US" altLang="ja-JP" dirty="0"/>
              <a:t> is the following nonlinear regression: </a:t>
            </a:r>
            <a:endParaRPr lang="ja-JP" altLang="ja-JP" dirty="0"/>
          </a:p>
          <a:p>
            <a:pPr marL="0" indent="0">
              <a:buNone/>
            </a:pPr>
            <a:r>
              <a:rPr lang="en-US" altLang="ja-JP" dirty="0"/>
              <a:t>   </a:t>
            </a:r>
            <a:r>
              <a:rPr lang="en-US" altLang="ja-JP" b="1" dirty="0"/>
              <a:t>(30) 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 </a:t>
            </a:r>
            <a:r>
              <a:rPr lang="en-US" altLang="ja-JP" b="1" dirty="0"/>
              <a:t>(D</a:t>
            </a:r>
            <a:r>
              <a:rPr lang="en-US" altLang="ja-JP" b="1" baseline="-25000" dirty="0"/>
              <a:t>S,tn</a:t>
            </a:r>
            <a:r>
              <a:rPr lang="en-US" altLang="ja-JP" b="1" dirty="0"/>
              <a:t> + </a:t>
            </a:r>
            <a:r>
              <a:rPr lang="en-US" altLang="ja-JP" b="1" dirty="0">
                <a:sym typeface="Symbol" panose="05050102010706020507" pitchFamily="18" charset="2"/>
              </a:rPr>
              <a:t></a:t>
            </a:r>
            <a:r>
              <a:rPr lang="en-US" altLang="ja-JP" b="1" dirty="0"/>
              <a:t>D</a:t>
            </a:r>
            <a:r>
              <a:rPr lang="en-US" altLang="ja-JP" b="1" baseline="-25000" dirty="0"/>
              <a:t>L,tn</a:t>
            </a:r>
            <a:r>
              <a:rPr lang="en-US" altLang="ja-JP" b="1" dirty="0"/>
              <a:t>)g</a:t>
            </a:r>
            <a:r>
              <a:rPr lang="en-US" altLang="ja-JP" b="1" baseline="-25000" dirty="0"/>
              <a:t>7</a:t>
            </a:r>
            <a:r>
              <a:rPr lang="en-US" altLang="ja-JP" b="1" dirty="0"/>
              <a:t>(x</a:t>
            </a:r>
            <a:r>
              <a:rPr lang="en-US" altLang="ja-JP" b="1" baseline="-25000" dirty="0"/>
              <a:t>tn</a:t>
            </a:r>
            <a:r>
              <a:rPr lang="en-US" altLang="ja-JP" b="1" dirty="0"/>
              <a:t>,y</a:t>
            </a:r>
            <a:r>
              <a:rPr lang="en-US" altLang="ja-JP" b="1" baseline="-25000" dirty="0"/>
              <a:t>tn</a:t>
            </a:r>
            <a:r>
              <a:rPr lang="en-US" altLang="ja-JP" b="1" dirty="0"/>
              <a:t>,</a:t>
            </a:r>
            <a:r>
              <a:rPr lang="en-US" altLang="ja-JP" b="1" dirty="0">
                <a:sym typeface="Symbol" panose="05050102010706020507" pitchFamily="18" charset="2"/>
              </a:rPr>
              <a:t></a:t>
            </a:r>
            <a:r>
              <a:rPr lang="en-US" altLang="ja-JP" b="1" dirty="0">
                <a:solidFill>
                  <a:srgbClr val="FF0000"/>
                </a:solidFill>
              </a:rPr>
              <a:t>)f</a:t>
            </a:r>
            <a:r>
              <a:rPr lang="en-US" altLang="ja-JP" b="1" baseline="-25000" dirty="0">
                <a:solidFill>
                  <a:srgbClr val="FF0000"/>
                </a:solidFill>
              </a:rPr>
              <a:t>L</a:t>
            </a:r>
            <a:r>
              <a:rPr lang="en-US" altLang="ja-JP" b="1" dirty="0">
                <a:solidFill>
                  <a:srgbClr val="FF0000"/>
                </a:solidFill>
              </a:rPr>
              <a:t>(L</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 </a:t>
            </a:r>
          </a:p>
          <a:p>
            <a:pPr marL="0" indent="0">
              <a:buNone/>
            </a:pPr>
            <a:r>
              <a:rPr lang="en-US" altLang="ja-JP" b="1" dirty="0">
                <a:solidFill>
                  <a:srgbClr val="FF0000"/>
                </a:solidFill>
              </a:rPr>
              <a:t>                   </a:t>
            </a:r>
            <a:r>
              <a:rPr lang="en-US" altLang="ja-JP" b="1" dirty="0"/>
              <a:t>+ P</a:t>
            </a:r>
            <a:r>
              <a:rPr lang="en-US" altLang="ja-JP" b="1" baseline="-25000" dirty="0"/>
              <a:t>St</a:t>
            </a:r>
            <a:r>
              <a:rPr lang="en-US" altLang="ja-JP" b="1" dirty="0"/>
              <a:t>(1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dirty="0"/>
              <a:t>)</a:t>
            </a:r>
            <a:r>
              <a:rPr lang="en-US" altLang="ja-JP" b="1" baseline="30000" dirty="0"/>
              <a:t>A(t,n)</a:t>
            </a:r>
            <a:r>
              <a:rPr lang="en-US" altLang="ja-JP" b="1" dirty="0"/>
              <a:t>S</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tn</a:t>
            </a:r>
            <a:r>
              <a:rPr lang="en-US" altLang="ja-JP" b="1" dirty="0"/>
              <a:t> ;   t = 1,...,44; n = 1,...,N(t). </a:t>
            </a:r>
            <a:endParaRPr lang="ja-JP" altLang="ja-JP" b="1" dirty="0"/>
          </a:p>
          <a:p>
            <a:r>
              <a:rPr lang="en-US" altLang="ja-JP" dirty="0"/>
              <a:t>where the function f</a:t>
            </a:r>
            <a:r>
              <a:rPr lang="en-US" altLang="ja-JP" baseline="-25000" dirty="0"/>
              <a:t>L</a:t>
            </a:r>
            <a:r>
              <a:rPr lang="en-US" altLang="ja-JP" dirty="0"/>
              <a:t> is defined above by (29) and </a:t>
            </a:r>
            <a:r>
              <a:rPr lang="en-US" altLang="ja-JP" dirty="0">
                <a:sym typeface="Symbol" panose="05050102010706020507" pitchFamily="18" charset="2"/>
              </a:rPr>
              <a:t></a:t>
            </a:r>
            <a:r>
              <a:rPr lang="en-US" altLang="ja-JP" baseline="-25000" dirty="0"/>
              <a:t>tn</a:t>
            </a:r>
            <a:r>
              <a:rPr lang="en-US" altLang="ja-JP" dirty="0"/>
              <a:t> is an error term. There are </a:t>
            </a:r>
            <a:r>
              <a:rPr lang="en-US" altLang="ja-JP" dirty="0">
                <a:solidFill>
                  <a:srgbClr val="FF0000"/>
                </a:solidFill>
              </a:rPr>
              <a:t>43</a:t>
            </a:r>
            <a:r>
              <a:rPr lang="en-US" altLang="ja-JP" dirty="0"/>
              <a:t> unknown land price parameters </a:t>
            </a:r>
            <a:r>
              <a:rPr lang="en-US" altLang="ja-JP" b="1" dirty="0">
                <a:solidFill>
                  <a:srgbClr val="FF0000"/>
                </a:solidFill>
                <a:sym typeface="Symbol" panose="05050102010706020507" pitchFamily="18" charset="2"/>
              </a:rPr>
              <a:t></a:t>
            </a:r>
            <a:r>
              <a:rPr lang="en-US" altLang="ja-JP" b="1" baseline="-25000" dirty="0">
                <a:solidFill>
                  <a:srgbClr val="FF0000"/>
                </a:solidFill>
              </a:rPr>
              <a:t>t</a:t>
            </a:r>
            <a:r>
              <a:rPr lang="en-US" altLang="ja-JP" dirty="0"/>
              <a:t>, (we set </a:t>
            </a:r>
            <a:r>
              <a:rPr lang="en-US" altLang="ja-JP" b="1" dirty="0">
                <a:solidFill>
                  <a:srgbClr val="FF0000"/>
                </a:solidFill>
                <a:sym typeface="Symbol" panose="05050102010706020507" pitchFamily="18" charset="2"/>
              </a:rPr>
              <a:t></a:t>
            </a:r>
            <a:r>
              <a:rPr lang="en-US" altLang="ja-JP" b="1" baseline="-25000" dirty="0">
                <a:solidFill>
                  <a:srgbClr val="FF0000"/>
                </a:solidFill>
                <a:sym typeface="Symbol" panose="05050102010706020507" pitchFamily="18" charset="2"/>
              </a:rPr>
              <a:t>1</a:t>
            </a:r>
            <a:r>
              <a:rPr lang="en-US" altLang="ja-JP" dirty="0">
                <a:solidFill>
                  <a:srgbClr val="FF0000"/>
                </a:solidFill>
                <a:sym typeface="Symbol" panose="05050102010706020507" pitchFamily="18" charset="2"/>
              </a:rPr>
              <a:t>=</a:t>
            </a:r>
            <a:r>
              <a:rPr lang="en-US" altLang="ja-JP" dirty="0">
                <a:solidFill>
                  <a:srgbClr val="FF0000"/>
                </a:solidFill>
              </a:rPr>
              <a:t> 1</a:t>
            </a:r>
            <a:r>
              <a:rPr lang="en-US" altLang="ja-JP" dirty="0"/>
              <a:t>), </a:t>
            </a:r>
            <a:r>
              <a:rPr lang="en-US" altLang="ja-JP" b="1" dirty="0">
                <a:solidFill>
                  <a:srgbClr val="FF0000"/>
                </a:solidFill>
              </a:rPr>
              <a:t>1</a:t>
            </a:r>
            <a:r>
              <a:rPr lang="en-US" altLang="ja-JP" dirty="0"/>
              <a:t> land only premium parameter </a:t>
            </a:r>
            <a:r>
              <a:rPr lang="en-US" altLang="ja-JP" b="1" dirty="0">
                <a:solidFill>
                  <a:srgbClr val="FF0000"/>
                </a:solidFill>
                <a:sym typeface="Symbol" panose="05050102010706020507" pitchFamily="18" charset="2"/>
              </a:rPr>
              <a:t></a:t>
            </a:r>
            <a:r>
              <a:rPr lang="en-US" altLang="ja-JP" dirty="0"/>
              <a:t>, </a:t>
            </a:r>
            <a:r>
              <a:rPr lang="en-US" altLang="ja-JP" b="1" dirty="0">
                <a:solidFill>
                  <a:srgbClr val="FF0000"/>
                </a:solidFill>
              </a:rPr>
              <a:t>55</a:t>
            </a:r>
            <a:r>
              <a:rPr lang="en-US" altLang="ja-JP" dirty="0"/>
              <a:t> land price height parameters </a:t>
            </a:r>
            <a:r>
              <a:rPr lang="en-US" altLang="ja-JP" b="1" dirty="0">
                <a:solidFill>
                  <a:srgbClr val="FF0000"/>
                </a:solidFill>
                <a:sym typeface="Symbol" panose="05050102010706020507" pitchFamily="18" charset="2"/>
              </a:rPr>
              <a:t></a:t>
            </a:r>
            <a:r>
              <a:rPr lang="en-US" altLang="ja-JP" b="1" baseline="-25000" dirty="0">
                <a:solidFill>
                  <a:srgbClr val="FF0000"/>
                </a:solidFill>
              </a:rPr>
              <a:t>ij</a:t>
            </a:r>
            <a:r>
              <a:rPr lang="en-US" altLang="ja-JP" dirty="0"/>
              <a:t>, </a:t>
            </a:r>
            <a:r>
              <a:rPr lang="en-US" altLang="ja-JP" b="1" dirty="0">
                <a:solidFill>
                  <a:srgbClr val="FF0000"/>
                </a:solidFill>
              </a:rPr>
              <a:t>4</a:t>
            </a:r>
            <a:r>
              <a:rPr lang="en-US" altLang="ja-JP" dirty="0"/>
              <a:t> marginal price of land parameters </a:t>
            </a:r>
            <a:r>
              <a:rPr lang="en-US" altLang="ja-JP" b="1" dirty="0">
                <a:solidFill>
                  <a:srgbClr val="FF0000"/>
                </a:solidFill>
                <a:sym typeface="Symbol" panose="05050102010706020507" pitchFamily="18" charset="2"/>
              </a:rPr>
              <a:t></a:t>
            </a:r>
            <a:r>
              <a:rPr lang="en-US" altLang="ja-JP" b="1" baseline="-25000" dirty="0">
                <a:solidFill>
                  <a:srgbClr val="FF0000"/>
                </a:solidFill>
              </a:rPr>
              <a:t>k</a:t>
            </a:r>
            <a:r>
              <a:rPr lang="en-US" altLang="ja-JP" dirty="0"/>
              <a:t> (we set </a:t>
            </a:r>
            <a:r>
              <a:rPr lang="ja-JP" altLang="en-US" b="1" dirty="0">
                <a:solidFill>
                  <a:srgbClr val="FF0000"/>
                </a:solidFill>
                <a:latin typeface="Times New Roman"/>
                <a:sym typeface="Symbol"/>
              </a:rPr>
              <a:t></a:t>
            </a:r>
            <a:r>
              <a:rPr lang="en-US" altLang="ja-JP" b="1" baseline="-25000" dirty="0">
                <a:solidFill>
                  <a:srgbClr val="FF0000"/>
                </a:solidFill>
                <a:latin typeface="Times New Roman"/>
                <a:sym typeface="Symbol"/>
              </a:rPr>
              <a:t>1</a:t>
            </a:r>
            <a:r>
              <a:rPr lang="ja-JP" altLang="en-US" dirty="0">
                <a:latin typeface="Times New Roman"/>
                <a:sym typeface="Symbol"/>
              </a:rPr>
              <a:t> </a:t>
            </a:r>
            <a:r>
              <a:rPr lang="en-US" altLang="ja-JP" dirty="0">
                <a:latin typeface="Times New Roman"/>
                <a:sym typeface="Symbol"/>
              </a:rPr>
              <a:t>= 1) and </a:t>
            </a:r>
            <a:r>
              <a:rPr lang="en-US" altLang="ja-JP" b="1" dirty="0">
                <a:solidFill>
                  <a:srgbClr val="FF0000"/>
                </a:solidFill>
              </a:rPr>
              <a:t>1</a:t>
            </a:r>
            <a:r>
              <a:rPr lang="en-US" altLang="ja-JP" dirty="0"/>
              <a:t> depreciation rate </a:t>
            </a:r>
            <a:r>
              <a:rPr lang="en-US" altLang="ja-JP" b="1" dirty="0">
                <a:solidFill>
                  <a:srgbClr val="FF0000"/>
                </a:solidFill>
                <a:sym typeface="Symbol" panose="05050102010706020507" pitchFamily="18" charset="2"/>
              </a:rPr>
              <a:t></a:t>
            </a:r>
            <a:r>
              <a:rPr lang="en-US" altLang="ja-JP" dirty="0"/>
              <a:t> to estimate or </a:t>
            </a:r>
            <a:r>
              <a:rPr lang="en-US" altLang="ja-JP" dirty="0">
                <a:solidFill>
                  <a:srgbClr val="FF0000"/>
                </a:solidFill>
              </a:rPr>
              <a:t>104 unknown parameters </a:t>
            </a:r>
            <a:r>
              <a:rPr lang="en-US" altLang="ja-JP" dirty="0"/>
              <a:t>in all.</a:t>
            </a:r>
          </a:p>
          <a:p>
            <a:r>
              <a:rPr lang="en-US" altLang="ja-JP" dirty="0">
                <a:latin typeface="Times New Roman"/>
              </a:rPr>
              <a:t>The R</a:t>
            </a:r>
            <a:r>
              <a:rPr lang="en-US" altLang="ja-JP" baseline="30000" dirty="0">
                <a:latin typeface="Times New Roman"/>
              </a:rPr>
              <a:t>2</a:t>
            </a:r>
            <a:r>
              <a:rPr lang="ja-JP" altLang="en-US" dirty="0">
                <a:latin typeface="Times New Roman"/>
              </a:rPr>
              <a:t> </a:t>
            </a:r>
            <a:r>
              <a:rPr lang="en-US" altLang="ja-JP" dirty="0">
                <a:latin typeface="Times New Roman"/>
              </a:rPr>
              <a:t>for Model</a:t>
            </a:r>
            <a:r>
              <a:rPr lang="ja-JP" altLang="en-US" dirty="0">
                <a:latin typeface="Times New Roman"/>
              </a:rPr>
              <a:t> </a:t>
            </a:r>
            <a:r>
              <a:rPr lang="en-US" altLang="ja-JP" dirty="0">
                <a:latin typeface="Times New Roman"/>
              </a:rPr>
              <a:t>8</a:t>
            </a:r>
            <a:r>
              <a:rPr lang="ja-JP" altLang="en-US" dirty="0">
                <a:latin typeface="Times New Roman"/>
              </a:rPr>
              <a:t> </a:t>
            </a:r>
            <a:r>
              <a:rPr lang="en-US" altLang="ja-JP" dirty="0">
                <a:latin typeface="Times New Roman"/>
              </a:rPr>
              <a:t>was </a:t>
            </a:r>
            <a:r>
              <a:rPr lang="en-US" b="1" dirty="0">
                <a:solidFill>
                  <a:srgbClr val="FF0000"/>
                </a:solidFill>
              </a:rPr>
              <a:t>0.8222</a:t>
            </a:r>
            <a:r>
              <a:rPr lang="en-US" dirty="0"/>
              <a:t>, </a:t>
            </a:r>
            <a:r>
              <a:rPr lang="en-US" altLang="ja-JP" dirty="0">
                <a:latin typeface="Times New Roman"/>
              </a:rPr>
              <a:t>increase in LL was </a:t>
            </a:r>
            <a:r>
              <a:rPr lang="en-US" b="1" dirty="0">
                <a:solidFill>
                  <a:srgbClr val="FF0000"/>
                </a:solidFill>
              </a:rPr>
              <a:t>328.27</a:t>
            </a:r>
            <a:r>
              <a:rPr lang="en-US" dirty="0"/>
              <a:t>.</a:t>
            </a:r>
            <a:r>
              <a:rPr lang="en-US" altLang="ja-JP" dirty="0">
                <a:latin typeface="Times New Roman"/>
              </a:rPr>
              <a:t> </a:t>
            </a:r>
            <a:r>
              <a:rPr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9CB76B44-DE25-450A-BD37-AF1B7899B0B1}"/>
              </a:ext>
            </a:extLst>
          </p:cNvPr>
          <p:cNvSpPr>
            <a:spLocks noGrp="1"/>
          </p:cNvSpPr>
          <p:nvPr>
            <p:ph type="sldNum" sz="quarter" idx="11"/>
          </p:nvPr>
        </p:nvSpPr>
        <p:spPr/>
        <p:txBody>
          <a:bodyPr/>
          <a:lstStyle/>
          <a:p>
            <a:pPr>
              <a:defRPr/>
            </a:pPr>
            <a:fld id="{DB05CE72-4149-4858-8879-D677CB49550F}" type="slidenum">
              <a:rPr lang="en-US" altLang="ja-JP" smtClean="0"/>
              <a:pPr>
                <a:defRPr/>
              </a:pPr>
              <a:t>39</a:t>
            </a:fld>
            <a:endParaRPr lang="en-US" altLang="ja-JP" dirty="0"/>
          </a:p>
        </p:txBody>
      </p:sp>
    </p:spTree>
    <p:extLst>
      <p:ext uri="{BB962C8B-B14F-4D97-AF65-F5344CB8AC3E}">
        <p14:creationId xmlns:p14="http://schemas.microsoft.com/office/powerpoint/2010/main" val="1574444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45CA40-285C-4DBA-A75D-4E72A67155BA}"/>
              </a:ext>
            </a:extLst>
          </p:cNvPr>
          <p:cNvSpPr>
            <a:spLocks noGrp="1"/>
          </p:cNvSpPr>
          <p:nvPr>
            <p:ph type="title"/>
          </p:nvPr>
        </p:nvSpPr>
        <p:spPr/>
        <p:txBody>
          <a:bodyPr/>
          <a:lstStyle/>
          <a:p>
            <a:r>
              <a:rPr lang="en-US" altLang="ja-JP" b="1" dirty="0"/>
              <a:t>2. Bilinear Interpolation on the Unit Square</a:t>
            </a:r>
            <a:endParaRPr kumimoji="1" lang="ja-JP" altLang="en-US" b="1" dirty="0"/>
          </a:p>
        </p:txBody>
      </p:sp>
      <p:sp>
        <p:nvSpPr>
          <p:cNvPr id="3" name="コンテンツ プレースホルダー 2">
            <a:extLst>
              <a:ext uri="{FF2B5EF4-FFF2-40B4-BE49-F238E27FC236}">
                <a16:creationId xmlns:a16="http://schemas.microsoft.com/office/drawing/2014/main" id="{69CE07E0-2AEB-4E69-BCE7-DFFAE34EBA1E}"/>
              </a:ext>
            </a:extLst>
          </p:cNvPr>
          <p:cNvSpPr>
            <a:spLocks noGrp="1"/>
          </p:cNvSpPr>
          <p:nvPr>
            <p:ph idx="1"/>
          </p:nvPr>
        </p:nvSpPr>
        <p:spPr>
          <a:xfrm>
            <a:off x="484188" y="1066800"/>
            <a:ext cx="8153400" cy="5314528"/>
          </a:xfrm>
        </p:spPr>
        <p:txBody>
          <a:bodyPr/>
          <a:lstStyle/>
          <a:p>
            <a:pPr algn="just"/>
            <a:r>
              <a:rPr lang="en-CA" altLang="ja-JP" dirty="0"/>
              <a:t>Suppose that f(x,y) is a continuous function of two variables, x and y, where 0 </a:t>
            </a:r>
            <a:r>
              <a:rPr lang="en-CA" altLang="ja-JP" dirty="0">
                <a:sym typeface="Symbol" panose="05050102010706020507" pitchFamily="18" charset="2"/>
              </a:rPr>
              <a:t></a:t>
            </a:r>
            <a:r>
              <a:rPr lang="en-CA" altLang="ja-JP" dirty="0"/>
              <a:t> x </a:t>
            </a:r>
            <a:r>
              <a:rPr lang="en-CA" altLang="ja-JP" dirty="0">
                <a:sym typeface="Symbol" panose="05050102010706020507" pitchFamily="18" charset="2"/>
              </a:rPr>
              <a:t></a:t>
            </a:r>
            <a:r>
              <a:rPr lang="en-CA" altLang="ja-JP" dirty="0"/>
              <a:t> 1 and 0 </a:t>
            </a:r>
            <a:r>
              <a:rPr lang="en-CA" altLang="ja-JP" dirty="0">
                <a:sym typeface="Symbol" panose="05050102010706020507" pitchFamily="18" charset="2"/>
              </a:rPr>
              <a:t></a:t>
            </a:r>
            <a:r>
              <a:rPr lang="en-CA" altLang="ja-JP" dirty="0"/>
              <a:t> y </a:t>
            </a:r>
            <a:r>
              <a:rPr lang="en-CA" altLang="ja-JP" dirty="0">
                <a:sym typeface="Symbol" panose="05050102010706020507" pitchFamily="18" charset="2"/>
              </a:rPr>
              <a:t></a:t>
            </a:r>
            <a:r>
              <a:rPr lang="en-CA" altLang="ja-JP" dirty="0"/>
              <a:t> 1. Suppose that f takes on the values </a:t>
            </a:r>
            <a:r>
              <a:rPr lang="en-CA" altLang="ja-JP" dirty="0">
                <a:sym typeface="Symbol" panose="05050102010706020507" pitchFamily="18" charset="2"/>
              </a:rPr>
              <a:t></a:t>
            </a:r>
            <a:r>
              <a:rPr lang="en-CA" altLang="ja-JP" baseline="-25000" dirty="0"/>
              <a:t>ij</a:t>
            </a:r>
            <a:r>
              <a:rPr lang="en-CA" altLang="ja-JP" dirty="0"/>
              <a:t> at the corners of the unit square; i.e., we have:</a:t>
            </a:r>
            <a:endParaRPr lang="ja-JP" altLang="ja-JP" sz="1000" dirty="0"/>
          </a:p>
          <a:p>
            <a:pPr marL="0" indent="0">
              <a:buNone/>
            </a:pPr>
            <a:r>
              <a:rPr lang="en-CA" altLang="ja-JP" sz="1000" dirty="0"/>
              <a:t> </a:t>
            </a:r>
          </a:p>
          <a:p>
            <a:pPr marL="0" indent="0">
              <a:buNone/>
            </a:pPr>
            <a:r>
              <a:rPr lang="en-CA" altLang="ja-JP" b="1" dirty="0"/>
              <a:t>(1) </a:t>
            </a:r>
            <a:r>
              <a:rPr lang="en-CA" altLang="ja-JP" b="1" dirty="0">
                <a:sym typeface="Symbol" panose="05050102010706020507" pitchFamily="18" charset="2"/>
              </a:rPr>
              <a:t></a:t>
            </a:r>
            <a:r>
              <a:rPr lang="en-CA" altLang="ja-JP" b="1" baseline="-25000" dirty="0"/>
              <a:t>00</a:t>
            </a:r>
            <a:r>
              <a:rPr lang="en-CA" altLang="ja-JP" b="1" dirty="0"/>
              <a:t> </a:t>
            </a:r>
            <a:r>
              <a:rPr lang="en-CA" altLang="ja-JP" b="1" dirty="0">
                <a:sym typeface="Symbol" panose="05050102010706020507" pitchFamily="18" charset="2"/>
              </a:rPr>
              <a:t></a:t>
            </a:r>
            <a:r>
              <a:rPr lang="en-CA" altLang="ja-JP" b="1" dirty="0"/>
              <a:t> f(0,0); </a:t>
            </a:r>
            <a:r>
              <a:rPr lang="en-CA" altLang="ja-JP" b="1" dirty="0">
                <a:sym typeface="Symbol" panose="05050102010706020507" pitchFamily="18" charset="2"/>
              </a:rPr>
              <a:t></a:t>
            </a:r>
            <a:r>
              <a:rPr lang="en-CA" altLang="ja-JP" b="1" baseline="-25000" dirty="0"/>
              <a:t>10</a:t>
            </a:r>
            <a:r>
              <a:rPr lang="en-CA" altLang="ja-JP" b="1" dirty="0"/>
              <a:t> </a:t>
            </a:r>
            <a:r>
              <a:rPr lang="en-CA" altLang="ja-JP" b="1" dirty="0">
                <a:sym typeface="Symbol" panose="05050102010706020507" pitchFamily="18" charset="2"/>
              </a:rPr>
              <a:t></a:t>
            </a:r>
            <a:r>
              <a:rPr lang="en-CA" altLang="ja-JP" b="1" dirty="0"/>
              <a:t> f(1,0); </a:t>
            </a:r>
            <a:r>
              <a:rPr lang="en-CA" altLang="ja-JP" b="1" dirty="0">
                <a:sym typeface="Symbol" panose="05050102010706020507" pitchFamily="18" charset="2"/>
              </a:rPr>
              <a:t></a:t>
            </a:r>
            <a:r>
              <a:rPr lang="en-CA" altLang="ja-JP" b="1" baseline="-25000" dirty="0"/>
              <a:t>01</a:t>
            </a:r>
            <a:r>
              <a:rPr lang="en-CA" altLang="ja-JP" b="1" dirty="0"/>
              <a:t> </a:t>
            </a:r>
            <a:r>
              <a:rPr lang="en-CA" altLang="ja-JP" b="1" dirty="0">
                <a:sym typeface="Symbol" panose="05050102010706020507" pitchFamily="18" charset="2"/>
              </a:rPr>
              <a:t></a:t>
            </a:r>
            <a:r>
              <a:rPr lang="en-CA" altLang="ja-JP" b="1" dirty="0"/>
              <a:t> f(0,1); </a:t>
            </a:r>
            <a:r>
              <a:rPr lang="en-CA" altLang="ja-JP" b="1" dirty="0">
                <a:sym typeface="Symbol" panose="05050102010706020507" pitchFamily="18" charset="2"/>
              </a:rPr>
              <a:t></a:t>
            </a:r>
            <a:r>
              <a:rPr lang="en-CA" altLang="ja-JP" b="1" baseline="-25000" dirty="0"/>
              <a:t>11</a:t>
            </a:r>
            <a:r>
              <a:rPr lang="en-CA" altLang="ja-JP" b="1" dirty="0"/>
              <a:t> </a:t>
            </a:r>
            <a:r>
              <a:rPr lang="en-CA" altLang="ja-JP" b="1" dirty="0">
                <a:sym typeface="Symbol" panose="05050102010706020507" pitchFamily="18" charset="2"/>
              </a:rPr>
              <a:t></a:t>
            </a:r>
            <a:r>
              <a:rPr lang="en-CA" altLang="ja-JP" b="1" dirty="0"/>
              <a:t> f(1,1). </a:t>
            </a:r>
            <a:endParaRPr lang="ja-JP" altLang="ja-JP" sz="1000" b="1" dirty="0"/>
          </a:p>
          <a:p>
            <a:pPr marL="0" indent="0">
              <a:buNone/>
            </a:pPr>
            <a:r>
              <a:rPr lang="en-CA" altLang="ja-JP" sz="1000" dirty="0"/>
              <a:t>          </a:t>
            </a:r>
            <a:endParaRPr lang="ja-JP" altLang="ja-JP" sz="1000" dirty="0"/>
          </a:p>
          <a:p>
            <a:pPr marL="0" indent="0">
              <a:buNone/>
            </a:pPr>
            <a:r>
              <a:rPr lang="ja-JP" altLang="en-US" dirty="0"/>
              <a:t>　　　　</a:t>
            </a:r>
            <a:r>
              <a:rPr lang="en-CA" altLang="ja-JP" b="1" dirty="0">
                <a:solidFill>
                  <a:srgbClr val="FF0000"/>
                </a:solidFill>
                <a:sym typeface="Symbol" panose="05050102010706020507" pitchFamily="18" charset="2"/>
              </a:rPr>
              <a:t></a:t>
            </a:r>
            <a:r>
              <a:rPr lang="en-CA" altLang="ja-JP" b="1" baseline="-25000" dirty="0">
                <a:solidFill>
                  <a:srgbClr val="FF0000"/>
                </a:solidFill>
              </a:rPr>
              <a:t>10</a:t>
            </a:r>
            <a:r>
              <a:rPr lang="en-CA" altLang="ja-JP" b="1" dirty="0">
                <a:solidFill>
                  <a:srgbClr val="FF0000"/>
                </a:solidFill>
              </a:rPr>
              <a:t> </a:t>
            </a:r>
            <a:r>
              <a:rPr lang="en-CA" altLang="ja-JP" b="1" dirty="0">
                <a:solidFill>
                  <a:srgbClr val="FF0000"/>
                </a:solidFill>
                <a:sym typeface="Symbol" panose="05050102010706020507" pitchFamily="18" charset="2"/>
              </a:rPr>
              <a:t></a:t>
            </a:r>
            <a:r>
              <a:rPr lang="en-CA" altLang="ja-JP" b="1" dirty="0">
                <a:solidFill>
                  <a:srgbClr val="FF0000"/>
                </a:solidFill>
              </a:rPr>
              <a:t> f(1,0)</a:t>
            </a:r>
            <a:r>
              <a:rPr lang="ja-JP" altLang="en-US" b="1" dirty="0">
                <a:solidFill>
                  <a:srgbClr val="FF0000"/>
                </a:solidFill>
              </a:rPr>
              <a:t>　　　　　　</a:t>
            </a:r>
            <a:r>
              <a:rPr lang="en-CA" altLang="ja-JP" b="1" dirty="0">
                <a:solidFill>
                  <a:srgbClr val="FF0000"/>
                </a:solidFill>
                <a:sym typeface="Symbol" panose="05050102010706020507" pitchFamily="18" charset="2"/>
              </a:rPr>
              <a:t> </a:t>
            </a:r>
            <a:r>
              <a:rPr lang="en-CA" altLang="ja-JP" b="1" baseline="-25000" dirty="0">
                <a:solidFill>
                  <a:srgbClr val="FF0000"/>
                </a:solidFill>
              </a:rPr>
              <a:t>11</a:t>
            </a:r>
            <a:r>
              <a:rPr lang="en-CA" altLang="ja-JP" b="1" dirty="0">
                <a:solidFill>
                  <a:srgbClr val="FF0000"/>
                </a:solidFill>
              </a:rPr>
              <a:t> </a:t>
            </a:r>
            <a:r>
              <a:rPr lang="en-CA" altLang="ja-JP" b="1" dirty="0">
                <a:solidFill>
                  <a:srgbClr val="FF0000"/>
                </a:solidFill>
                <a:sym typeface="Symbol" panose="05050102010706020507" pitchFamily="18" charset="2"/>
              </a:rPr>
              <a:t></a:t>
            </a:r>
            <a:r>
              <a:rPr lang="en-CA" altLang="ja-JP" b="1" dirty="0">
                <a:solidFill>
                  <a:srgbClr val="FF0000"/>
                </a:solidFill>
              </a:rPr>
              <a:t> f(</a:t>
            </a:r>
            <a:r>
              <a:rPr lang="en-US" altLang="ja-JP" b="1" dirty="0">
                <a:solidFill>
                  <a:srgbClr val="FF0000"/>
                </a:solidFill>
              </a:rPr>
              <a:t>1</a:t>
            </a:r>
            <a:r>
              <a:rPr lang="en-CA" altLang="ja-JP" b="1" dirty="0">
                <a:solidFill>
                  <a:srgbClr val="FF0000"/>
                </a:solidFill>
              </a:rPr>
              <a:t>,1) </a:t>
            </a:r>
            <a:r>
              <a:rPr lang="ja-JP" altLang="en-US" dirty="0"/>
              <a:t>　</a:t>
            </a:r>
            <a:endParaRPr kumimoji="1" lang="ja-JP" altLang="en-US" dirty="0"/>
          </a:p>
          <a:p>
            <a:endParaRPr lang="ja-JP" altLang="en-US" dirty="0"/>
          </a:p>
          <a:p>
            <a:endParaRPr kumimoji="1" lang="ja-JP" altLang="en-US" dirty="0"/>
          </a:p>
          <a:p>
            <a:pPr marL="0" indent="0">
              <a:buNone/>
            </a:pPr>
            <a:r>
              <a:rPr lang="ja-JP" altLang="en-US" dirty="0"/>
              <a:t>　　　　</a:t>
            </a:r>
            <a:r>
              <a:rPr lang="en-CA" altLang="ja-JP" b="1" dirty="0">
                <a:solidFill>
                  <a:srgbClr val="FF0000"/>
                </a:solidFill>
                <a:sym typeface="Symbol" panose="05050102010706020507" pitchFamily="18" charset="2"/>
              </a:rPr>
              <a:t></a:t>
            </a:r>
            <a:r>
              <a:rPr lang="en-CA" altLang="ja-JP" b="1" baseline="-25000" dirty="0">
                <a:solidFill>
                  <a:srgbClr val="FF0000"/>
                </a:solidFill>
              </a:rPr>
              <a:t>00</a:t>
            </a:r>
            <a:r>
              <a:rPr lang="en-CA" altLang="ja-JP" b="1" dirty="0">
                <a:solidFill>
                  <a:srgbClr val="FF0000"/>
                </a:solidFill>
              </a:rPr>
              <a:t> </a:t>
            </a:r>
            <a:r>
              <a:rPr lang="en-CA" altLang="ja-JP" b="1" dirty="0">
                <a:solidFill>
                  <a:srgbClr val="FF0000"/>
                </a:solidFill>
                <a:sym typeface="Symbol" panose="05050102010706020507" pitchFamily="18" charset="2"/>
              </a:rPr>
              <a:t></a:t>
            </a:r>
            <a:r>
              <a:rPr lang="en-CA" altLang="ja-JP" b="1" dirty="0">
                <a:solidFill>
                  <a:srgbClr val="FF0000"/>
                </a:solidFill>
              </a:rPr>
              <a:t> f(0,0)</a:t>
            </a:r>
            <a:r>
              <a:rPr lang="ja-JP" altLang="en-US" b="1" dirty="0">
                <a:solidFill>
                  <a:srgbClr val="FF0000"/>
                </a:solidFill>
              </a:rPr>
              <a:t>　　　　　　</a:t>
            </a:r>
            <a:r>
              <a:rPr lang="en-CA" altLang="ja-JP" b="1" dirty="0">
                <a:solidFill>
                  <a:srgbClr val="FF0000"/>
                </a:solidFill>
                <a:sym typeface="Symbol" panose="05050102010706020507" pitchFamily="18" charset="2"/>
              </a:rPr>
              <a:t> </a:t>
            </a:r>
            <a:r>
              <a:rPr lang="en-CA" altLang="ja-JP" b="1" baseline="-25000" dirty="0">
                <a:solidFill>
                  <a:srgbClr val="FF0000"/>
                </a:solidFill>
              </a:rPr>
              <a:t>01</a:t>
            </a:r>
            <a:r>
              <a:rPr lang="en-CA" altLang="ja-JP" b="1" dirty="0">
                <a:solidFill>
                  <a:srgbClr val="FF0000"/>
                </a:solidFill>
              </a:rPr>
              <a:t> </a:t>
            </a:r>
            <a:r>
              <a:rPr lang="en-CA" altLang="ja-JP" b="1" dirty="0">
                <a:solidFill>
                  <a:srgbClr val="FF0000"/>
                </a:solidFill>
                <a:sym typeface="Symbol" panose="05050102010706020507" pitchFamily="18" charset="2"/>
              </a:rPr>
              <a:t></a:t>
            </a:r>
            <a:r>
              <a:rPr lang="en-CA" altLang="ja-JP" b="1" dirty="0">
                <a:solidFill>
                  <a:srgbClr val="FF0000"/>
                </a:solidFill>
              </a:rPr>
              <a:t> f(0,1) </a:t>
            </a:r>
            <a:r>
              <a:rPr lang="ja-JP" altLang="en-US" dirty="0"/>
              <a:t>　　　　　　　</a:t>
            </a:r>
            <a:endParaRPr kumimoji="1" lang="ja-JP" altLang="en-US" dirty="0"/>
          </a:p>
          <a:p>
            <a:pPr lvl="1" algn="just"/>
            <a:r>
              <a:rPr lang="en-US" altLang="ja-JP" dirty="0"/>
              <a:t>Assuming that we know (or can estimate) the heights of the function at the corners of the unit square, we look for an </a:t>
            </a:r>
            <a:r>
              <a:rPr lang="en-US" altLang="ja-JP" dirty="0">
                <a:solidFill>
                  <a:srgbClr val="FF0000"/>
                </a:solidFill>
              </a:rPr>
              <a:t>approximating continuous function that satisfies counterparts to equations (1) </a:t>
            </a:r>
            <a:r>
              <a:rPr lang="en-US" altLang="ja-JP" dirty="0"/>
              <a:t>at the corners of the unit square and is a linear function along the four line segments that make up the boundary of the unit square. </a:t>
            </a:r>
          </a:p>
          <a:p>
            <a:endParaRPr kumimoji="1" lang="ja-JP" altLang="en-US" dirty="0"/>
          </a:p>
        </p:txBody>
      </p:sp>
      <p:sp>
        <p:nvSpPr>
          <p:cNvPr id="4" name="スライド番号プレースホルダー 3">
            <a:extLst>
              <a:ext uri="{FF2B5EF4-FFF2-40B4-BE49-F238E27FC236}">
                <a16:creationId xmlns:a16="http://schemas.microsoft.com/office/drawing/2014/main" id="{A16F3ABD-BD38-4DDA-9618-C98295150EE0}"/>
              </a:ext>
            </a:extLst>
          </p:cNvPr>
          <p:cNvSpPr>
            <a:spLocks noGrp="1"/>
          </p:cNvSpPr>
          <p:nvPr>
            <p:ph type="sldNum" sz="quarter" idx="11"/>
          </p:nvPr>
        </p:nvSpPr>
        <p:spPr/>
        <p:txBody>
          <a:bodyPr/>
          <a:lstStyle/>
          <a:p>
            <a:pPr>
              <a:defRPr/>
            </a:pPr>
            <a:fld id="{DB05CE72-4149-4858-8879-D677CB49550F}" type="slidenum">
              <a:rPr lang="en-US" altLang="ja-JP" smtClean="0"/>
              <a:pPr>
                <a:defRPr/>
              </a:pPr>
              <a:t>4</a:t>
            </a:fld>
            <a:endParaRPr lang="en-US" altLang="ja-JP" dirty="0"/>
          </a:p>
        </p:txBody>
      </p:sp>
      <p:sp>
        <p:nvSpPr>
          <p:cNvPr id="5" name="正方形/長方形 4">
            <a:extLst>
              <a:ext uri="{FF2B5EF4-FFF2-40B4-BE49-F238E27FC236}">
                <a16:creationId xmlns:a16="http://schemas.microsoft.com/office/drawing/2014/main" id="{6E419B29-480B-496C-9B0A-B7C74BFC3F7C}"/>
              </a:ext>
            </a:extLst>
          </p:cNvPr>
          <p:cNvSpPr/>
          <p:nvPr/>
        </p:nvSpPr>
        <p:spPr bwMode="auto">
          <a:xfrm>
            <a:off x="3203848" y="3140968"/>
            <a:ext cx="1656184" cy="1512168"/>
          </a:xfrm>
          <a:prstGeom prst="rect">
            <a:avLst/>
          </a:prstGeom>
          <a:noFill/>
          <a:ln w="412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41783938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E040FA-C8E6-4E2C-BF8E-A7A7A433BF38}"/>
              </a:ext>
            </a:extLst>
          </p:cNvPr>
          <p:cNvSpPr>
            <a:spLocks noGrp="1"/>
          </p:cNvSpPr>
          <p:nvPr>
            <p:ph type="title"/>
          </p:nvPr>
        </p:nvSpPr>
        <p:spPr/>
        <p:txBody>
          <a:bodyPr/>
          <a:lstStyle/>
          <a:p>
            <a:r>
              <a:rPr lang="en-US" altLang="ja-JP" b="1" dirty="0"/>
              <a:t>Model 9: Splines for the Structure Size.</a:t>
            </a:r>
            <a:endParaRPr kumimoji="1" lang="ja-JP" altLang="en-US" b="1" dirty="0"/>
          </a:p>
        </p:txBody>
      </p:sp>
      <p:sp>
        <p:nvSpPr>
          <p:cNvPr id="3" name="コンテンツ プレースホルダー 2">
            <a:extLst>
              <a:ext uri="{FF2B5EF4-FFF2-40B4-BE49-F238E27FC236}">
                <a16:creationId xmlns:a16="http://schemas.microsoft.com/office/drawing/2014/main" id="{491D599C-8F60-4F5B-8069-5D004ED2A42C}"/>
              </a:ext>
            </a:extLst>
          </p:cNvPr>
          <p:cNvSpPr>
            <a:spLocks noGrp="1"/>
          </p:cNvSpPr>
          <p:nvPr>
            <p:ph idx="1"/>
          </p:nvPr>
        </p:nvSpPr>
        <p:spPr>
          <a:xfrm>
            <a:off x="0" y="1219200"/>
            <a:ext cx="9036496" cy="5105400"/>
          </a:xfrm>
        </p:spPr>
        <p:txBody>
          <a:bodyPr/>
          <a:lstStyle/>
          <a:p>
            <a:pPr algn="just"/>
            <a:r>
              <a:rPr lang="en-US" altLang="ja-JP" dirty="0"/>
              <a:t>In our next model, we allow the per square meter price </a:t>
            </a:r>
            <a:r>
              <a:rPr lang="en-US" altLang="ja-JP" b="1" dirty="0">
                <a:solidFill>
                  <a:srgbClr val="FF0000"/>
                </a:solidFill>
              </a:rPr>
              <a:t>of a square meter of structure to vary as the floor space of the structure increases. </a:t>
            </a:r>
            <a:r>
              <a:rPr lang="en-US" altLang="ja-JP" dirty="0"/>
              <a:t>The rational for this model is that </a:t>
            </a:r>
            <a:r>
              <a:rPr lang="en-US" altLang="ja-JP" b="1" dirty="0">
                <a:solidFill>
                  <a:srgbClr val="FF0000"/>
                </a:solidFill>
              </a:rPr>
              <a:t>bigger houses </a:t>
            </a:r>
            <a:r>
              <a:rPr lang="en-US" altLang="ja-JP" dirty="0"/>
              <a:t>are likely to be of </a:t>
            </a:r>
            <a:r>
              <a:rPr lang="en-US" altLang="ja-JP" b="1" dirty="0">
                <a:solidFill>
                  <a:srgbClr val="FF0000"/>
                </a:solidFill>
              </a:rPr>
              <a:t>higher quality</a:t>
            </a:r>
            <a:r>
              <a:rPr lang="en-US" altLang="ja-JP" dirty="0"/>
              <a:t>.</a:t>
            </a:r>
          </a:p>
          <a:p>
            <a:pPr algn="just"/>
            <a:r>
              <a:rPr lang="en-US" altLang="ja-JP" dirty="0"/>
              <a:t>For each observation n in period t, we define the </a:t>
            </a:r>
            <a:r>
              <a:rPr lang="en-US" altLang="ja-JP" b="1" dirty="0">
                <a:solidFill>
                  <a:srgbClr val="FF0000"/>
                </a:solidFill>
              </a:rPr>
              <a:t>3</a:t>
            </a:r>
            <a:r>
              <a:rPr lang="en-US" altLang="ja-JP" i="1" dirty="0"/>
              <a:t> </a:t>
            </a:r>
            <a:r>
              <a:rPr lang="en-US" altLang="ja-JP" dirty="0">
                <a:solidFill>
                  <a:srgbClr val="FF0000"/>
                </a:solidFill>
              </a:rPr>
              <a:t>structure dummy variables</a:t>
            </a:r>
            <a:r>
              <a:rPr lang="en-US" altLang="ja-JP" dirty="0"/>
              <a:t>, D</a:t>
            </a:r>
            <a:r>
              <a:rPr lang="en-US" altLang="ja-JP" baseline="-25000" dirty="0"/>
              <a:t>S,tn,m</a:t>
            </a:r>
            <a:r>
              <a:rPr lang="en-US" altLang="ja-JP" dirty="0"/>
              <a:t>, for m = 1,2,3 as follows:</a:t>
            </a:r>
            <a:endParaRPr lang="ja-JP" altLang="ja-JP" dirty="0"/>
          </a:p>
          <a:p>
            <a:pPr marL="0" indent="0" algn="just">
              <a:buNone/>
            </a:pPr>
            <a:r>
              <a:rPr lang="en-US" altLang="ja-JP" b="1" dirty="0"/>
              <a:t>  (31) </a:t>
            </a:r>
            <a:r>
              <a:rPr lang="en-US" altLang="ja-JP" b="1" dirty="0">
                <a:solidFill>
                  <a:srgbClr val="FF0000"/>
                </a:solidFill>
              </a:rPr>
              <a:t>D</a:t>
            </a:r>
            <a:r>
              <a:rPr lang="en-US" altLang="ja-JP" b="1" baseline="-25000" dirty="0">
                <a:solidFill>
                  <a:srgbClr val="FF0000"/>
                </a:solidFill>
              </a:rPr>
              <a:t>S,tn,m</a:t>
            </a:r>
            <a:r>
              <a:rPr lang="en-US" altLang="ja-JP" b="1" dirty="0">
                <a:solidFill>
                  <a:srgbClr val="FF0000"/>
                </a:solidFill>
              </a:rPr>
              <a:t> </a:t>
            </a:r>
            <a:r>
              <a:rPr lang="en-US" altLang="ja-JP" sz="2000" b="1" dirty="0">
                <a:sym typeface="Symbol" panose="05050102010706020507" pitchFamily="18" charset="2"/>
              </a:rPr>
              <a:t></a:t>
            </a:r>
            <a:r>
              <a:rPr lang="en-US" altLang="ja-JP" sz="2000" b="1" dirty="0"/>
              <a:t> 1 if observation tn has structure area that belongs to group m;</a:t>
            </a:r>
            <a:endParaRPr lang="ja-JP" altLang="ja-JP" sz="2000" b="1" dirty="0"/>
          </a:p>
          <a:p>
            <a:pPr marL="0" indent="0" algn="just">
              <a:buNone/>
            </a:pPr>
            <a:r>
              <a:rPr lang="en-US" altLang="ja-JP" sz="2000" b="1" dirty="0">
                <a:sym typeface="Symbol" panose="05050102010706020507" pitchFamily="18" charset="2"/>
              </a:rPr>
              <a:t>                 </a:t>
            </a:r>
            <a:r>
              <a:rPr lang="en-US" altLang="ja-JP" sz="2000" b="1" dirty="0"/>
              <a:t> 0 if observation tn has structure area that does not belong to group m.</a:t>
            </a:r>
            <a:endParaRPr lang="ja-JP" altLang="ja-JP" sz="2000" b="1" dirty="0"/>
          </a:p>
          <a:p>
            <a:pPr algn="just"/>
            <a:r>
              <a:rPr lang="en-US" altLang="ja-JP" dirty="0"/>
              <a:t> These dummy variables are used in the definition of the following piecewise linear function of S</a:t>
            </a:r>
            <a:r>
              <a:rPr lang="en-US" altLang="ja-JP" baseline="-25000" dirty="0"/>
              <a:t>tn</a:t>
            </a:r>
            <a:r>
              <a:rPr lang="en-US" altLang="ja-JP" dirty="0"/>
              <a:t>, f</a:t>
            </a:r>
            <a:r>
              <a:rPr lang="en-US" altLang="ja-JP" baseline="-25000" dirty="0"/>
              <a:t>S</a:t>
            </a:r>
            <a:r>
              <a:rPr lang="en-US" altLang="ja-JP" dirty="0"/>
              <a:t>(S</a:t>
            </a:r>
            <a:r>
              <a:rPr lang="en-US" altLang="ja-JP" baseline="-25000" dirty="0"/>
              <a:t>tn</a:t>
            </a:r>
            <a:r>
              <a:rPr lang="en-US" altLang="ja-JP" dirty="0"/>
              <a:t>), defined as follows: </a:t>
            </a:r>
            <a:endParaRPr lang="ja-JP" altLang="ja-JP" dirty="0"/>
          </a:p>
          <a:p>
            <a:pPr marL="0" indent="0" algn="just">
              <a:buNone/>
            </a:pPr>
            <a:r>
              <a:rPr lang="en-US" altLang="ja-JP" b="1" dirty="0"/>
              <a:t>(32) </a:t>
            </a:r>
            <a:r>
              <a:rPr lang="en-US" altLang="ja-JP" b="1" dirty="0">
                <a:solidFill>
                  <a:srgbClr val="FF0000"/>
                </a:solidFill>
              </a:rPr>
              <a:t>f</a:t>
            </a:r>
            <a:r>
              <a:rPr lang="en-US" altLang="ja-JP" b="1" baseline="-25000" dirty="0">
                <a:solidFill>
                  <a:srgbClr val="FF0000"/>
                </a:solidFill>
              </a:rPr>
              <a:t>S</a:t>
            </a:r>
            <a:r>
              <a:rPr lang="en-US" altLang="ja-JP" b="1" dirty="0">
                <a:solidFill>
                  <a:srgbClr val="FF0000"/>
                </a:solidFill>
              </a:rPr>
              <a:t>(S</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 </a:t>
            </a:r>
            <a:r>
              <a:rPr lang="en-US" altLang="ja-JP" b="1" dirty="0">
                <a:sym typeface="Symbol" panose="05050102010706020507" pitchFamily="18" charset="2"/>
              </a:rPr>
              <a:t></a:t>
            </a:r>
            <a:r>
              <a:rPr lang="en-US" altLang="ja-JP" b="1" dirty="0"/>
              <a:t> D</a:t>
            </a:r>
            <a:r>
              <a:rPr lang="en-US" altLang="ja-JP" b="1" baseline="-25000" dirty="0"/>
              <a:t>S,tn,1 </a:t>
            </a:r>
            <a:r>
              <a:rPr lang="en-US" altLang="ja-JP" b="1" dirty="0"/>
              <a:t>[</a:t>
            </a:r>
            <a:r>
              <a:rPr lang="en-US" altLang="ja-JP" b="1" dirty="0">
                <a:sym typeface="Symbol" panose="05050102010706020507" pitchFamily="18" charset="2"/>
              </a:rPr>
              <a:t></a:t>
            </a:r>
            <a:r>
              <a:rPr lang="en-US" altLang="ja-JP" b="1" baseline="-25000" dirty="0"/>
              <a:t>0</a:t>
            </a:r>
            <a:r>
              <a:rPr lang="en-US" altLang="ja-JP" b="1" dirty="0"/>
              <a:t>S</a:t>
            </a:r>
            <a:r>
              <a:rPr lang="en-US" altLang="ja-JP" b="1" baseline="-25000" dirty="0"/>
              <a:t>0</a:t>
            </a:r>
            <a:r>
              <a:rPr lang="en-US" altLang="ja-JP" b="1" dirty="0"/>
              <a:t> + </a:t>
            </a:r>
            <a:r>
              <a:rPr lang="en-US" altLang="ja-JP" b="1" dirty="0">
                <a:sym typeface="Symbol" panose="05050102010706020507" pitchFamily="18" charset="2"/>
              </a:rPr>
              <a:t></a:t>
            </a:r>
            <a:r>
              <a:rPr lang="en-US" altLang="ja-JP" b="1" baseline="-25000" dirty="0"/>
              <a:t>1</a:t>
            </a:r>
            <a:r>
              <a:rPr lang="en-US" altLang="ja-JP" b="1" dirty="0"/>
              <a:t>(S</a:t>
            </a:r>
            <a:r>
              <a:rPr lang="en-US" altLang="ja-JP" b="1" baseline="-25000" dirty="0"/>
              <a:t>tn</a:t>
            </a:r>
            <a:r>
              <a:rPr lang="en-US" altLang="ja-JP" b="1" dirty="0"/>
              <a:t> </a:t>
            </a:r>
            <a:r>
              <a:rPr lang="en-US" altLang="ja-JP" b="1" dirty="0">
                <a:sym typeface="Symbol" panose="05050102010706020507" pitchFamily="18" charset="2"/>
              </a:rPr>
              <a:t></a:t>
            </a:r>
            <a:r>
              <a:rPr lang="en-US" altLang="ja-JP" b="1" dirty="0"/>
              <a:t> S</a:t>
            </a:r>
            <a:r>
              <a:rPr lang="en-US" altLang="ja-JP" b="1" baseline="-25000" dirty="0"/>
              <a:t>0</a:t>
            </a:r>
            <a:r>
              <a:rPr lang="en-US" altLang="ja-JP" b="1" dirty="0"/>
              <a:t>)]</a:t>
            </a:r>
            <a:r>
              <a:rPr lang="en-US" altLang="ja-JP" b="1" baseline="-25000" dirty="0"/>
              <a:t> </a:t>
            </a:r>
            <a:r>
              <a:rPr lang="en-US" altLang="ja-JP" b="1" dirty="0"/>
              <a:t>+ D</a:t>
            </a:r>
            <a:r>
              <a:rPr lang="en-US" altLang="ja-JP" b="1" baseline="-25000" dirty="0"/>
              <a:t>S,tn,2</a:t>
            </a:r>
            <a:r>
              <a:rPr lang="en-US" altLang="ja-JP" b="1" dirty="0"/>
              <a:t>[</a:t>
            </a:r>
            <a:r>
              <a:rPr lang="en-US" altLang="ja-JP" b="1" dirty="0">
                <a:sym typeface="Symbol" panose="05050102010706020507" pitchFamily="18" charset="2"/>
              </a:rPr>
              <a:t></a:t>
            </a:r>
            <a:r>
              <a:rPr lang="en-US" altLang="ja-JP" b="1" baseline="-25000" dirty="0"/>
              <a:t>0</a:t>
            </a:r>
            <a:r>
              <a:rPr lang="en-US" altLang="ja-JP" b="1" dirty="0"/>
              <a:t>S</a:t>
            </a:r>
            <a:r>
              <a:rPr lang="en-US" altLang="ja-JP" b="1" baseline="-25000" dirty="0"/>
              <a:t>1</a:t>
            </a:r>
            <a:r>
              <a:rPr lang="en-US" altLang="ja-JP" b="1" dirty="0"/>
              <a:t>+ </a:t>
            </a:r>
            <a:r>
              <a:rPr lang="en-US" altLang="ja-JP" b="1" dirty="0">
                <a:sym typeface="Symbol" panose="05050102010706020507" pitchFamily="18" charset="2"/>
              </a:rPr>
              <a:t></a:t>
            </a:r>
            <a:r>
              <a:rPr lang="en-US" altLang="ja-JP" b="1" baseline="-25000" dirty="0"/>
              <a:t>1</a:t>
            </a:r>
            <a:r>
              <a:rPr lang="en-US" altLang="ja-JP" b="1" dirty="0"/>
              <a:t>(S</a:t>
            </a:r>
            <a:r>
              <a:rPr lang="en-US" altLang="ja-JP" b="1" baseline="-25000" dirty="0"/>
              <a:t>1</a:t>
            </a:r>
            <a:r>
              <a:rPr lang="en-US" altLang="ja-JP" b="1" dirty="0"/>
              <a:t> </a:t>
            </a:r>
            <a:r>
              <a:rPr lang="en-US" altLang="ja-JP" b="1" dirty="0">
                <a:sym typeface="Symbol" panose="05050102010706020507" pitchFamily="18" charset="2"/>
              </a:rPr>
              <a:t></a:t>
            </a:r>
            <a:r>
              <a:rPr lang="en-US" altLang="ja-JP" b="1" dirty="0"/>
              <a:t> S</a:t>
            </a:r>
            <a:r>
              <a:rPr lang="en-US" altLang="ja-JP" b="1" baseline="-25000" dirty="0"/>
              <a:t>0</a:t>
            </a:r>
            <a:r>
              <a:rPr lang="en-US" altLang="ja-JP" b="1" dirty="0"/>
              <a:t>)</a:t>
            </a:r>
          </a:p>
          <a:p>
            <a:pPr marL="0" indent="0" algn="just">
              <a:buNone/>
            </a:pPr>
            <a:r>
              <a:rPr lang="en-US" altLang="ja-JP" b="1" dirty="0"/>
              <a:t>        + </a:t>
            </a:r>
            <a:r>
              <a:rPr lang="en-US" altLang="ja-JP" b="1" dirty="0">
                <a:sym typeface="Symbol" panose="05050102010706020507" pitchFamily="18" charset="2"/>
              </a:rPr>
              <a:t></a:t>
            </a:r>
            <a:r>
              <a:rPr lang="en-US" altLang="ja-JP" b="1" baseline="-25000" dirty="0"/>
              <a:t>2</a:t>
            </a:r>
            <a:r>
              <a:rPr lang="en-US" altLang="ja-JP" b="1" dirty="0"/>
              <a:t>(S</a:t>
            </a:r>
            <a:r>
              <a:rPr lang="en-US" altLang="ja-JP" b="1" baseline="-25000" dirty="0"/>
              <a:t>tn</a:t>
            </a:r>
            <a:r>
              <a:rPr lang="en-US" altLang="ja-JP" b="1" dirty="0">
                <a:sym typeface="Symbol" panose="05050102010706020507" pitchFamily="18" charset="2"/>
              </a:rPr>
              <a:t></a:t>
            </a:r>
            <a:r>
              <a:rPr lang="en-US" altLang="ja-JP" b="1" dirty="0"/>
              <a:t>S</a:t>
            </a:r>
            <a:r>
              <a:rPr lang="en-US" altLang="ja-JP" b="1" baseline="-25000" dirty="0"/>
              <a:t>1</a:t>
            </a:r>
            <a:r>
              <a:rPr lang="en-US" altLang="ja-JP" b="1" dirty="0"/>
              <a:t>)] + D</a:t>
            </a:r>
            <a:r>
              <a:rPr lang="en-US" altLang="ja-JP" b="1" baseline="-25000" dirty="0"/>
              <a:t>S,tn,3</a:t>
            </a:r>
            <a:r>
              <a:rPr lang="en-US" altLang="ja-JP" b="1" dirty="0"/>
              <a:t>[</a:t>
            </a:r>
            <a:r>
              <a:rPr lang="en-US" altLang="ja-JP" b="1" dirty="0">
                <a:sym typeface="Symbol" panose="05050102010706020507" pitchFamily="18" charset="2"/>
              </a:rPr>
              <a:t></a:t>
            </a:r>
            <a:r>
              <a:rPr lang="en-US" altLang="ja-JP" b="1" baseline="-25000" dirty="0"/>
              <a:t>0</a:t>
            </a:r>
            <a:r>
              <a:rPr lang="en-US" altLang="ja-JP" b="1" dirty="0"/>
              <a:t>S</a:t>
            </a:r>
            <a:r>
              <a:rPr lang="en-US" altLang="ja-JP" b="1" baseline="-25000" dirty="0"/>
              <a:t>0</a:t>
            </a:r>
            <a:r>
              <a:rPr lang="en-US" altLang="ja-JP" b="1" dirty="0"/>
              <a:t>+ </a:t>
            </a:r>
            <a:r>
              <a:rPr lang="en-US" altLang="ja-JP" b="1" dirty="0">
                <a:sym typeface="Symbol" panose="05050102010706020507" pitchFamily="18" charset="2"/>
              </a:rPr>
              <a:t></a:t>
            </a:r>
            <a:r>
              <a:rPr lang="en-US" altLang="ja-JP" b="1" baseline="-25000" dirty="0"/>
              <a:t>1</a:t>
            </a:r>
            <a:r>
              <a:rPr lang="en-US" altLang="ja-JP" b="1" dirty="0"/>
              <a:t>(S</a:t>
            </a:r>
            <a:r>
              <a:rPr lang="en-US" altLang="ja-JP" b="1" baseline="-25000" dirty="0"/>
              <a:t>1</a:t>
            </a:r>
            <a:r>
              <a:rPr lang="en-US" altLang="ja-JP" b="1" dirty="0"/>
              <a:t> </a:t>
            </a:r>
            <a:r>
              <a:rPr lang="en-US" altLang="ja-JP" b="1" dirty="0">
                <a:sym typeface="Symbol" panose="05050102010706020507" pitchFamily="18" charset="2"/>
              </a:rPr>
              <a:t></a:t>
            </a:r>
            <a:r>
              <a:rPr lang="en-US" altLang="ja-JP" b="1" dirty="0"/>
              <a:t> S</a:t>
            </a:r>
            <a:r>
              <a:rPr lang="en-US" altLang="ja-JP" b="1" baseline="-25000" dirty="0"/>
              <a:t>0</a:t>
            </a:r>
            <a:r>
              <a:rPr lang="en-US" altLang="ja-JP" b="1" dirty="0"/>
              <a:t>) + </a:t>
            </a:r>
            <a:r>
              <a:rPr lang="en-US" altLang="ja-JP" b="1" dirty="0">
                <a:sym typeface="Symbol" panose="05050102010706020507" pitchFamily="18" charset="2"/>
              </a:rPr>
              <a:t></a:t>
            </a:r>
            <a:r>
              <a:rPr lang="en-US" altLang="ja-JP" b="1" baseline="-25000" dirty="0"/>
              <a:t>2</a:t>
            </a:r>
            <a:r>
              <a:rPr lang="en-US" altLang="ja-JP" b="1" dirty="0"/>
              <a:t>(S</a:t>
            </a:r>
            <a:r>
              <a:rPr lang="en-US" altLang="ja-JP" b="1" baseline="-25000" dirty="0"/>
              <a:t>2</a:t>
            </a:r>
            <a:r>
              <a:rPr lang="en-US" altLang="ja-JP" b="1" dirty="0">
                <a:sym typeface="Symbol" panose="05050102010706020507" pitchFamily="18" charset="2"/>
              </a:rPr>
              <a:t></a:t>
            </a:r>
            <a:r>
              <a:rPr lang="en-US" altLang="ja-JP" b="1" dirty="0"/>
              <a:t>S</a:t>
            </a:r>
            <a:r>
              <a:rPr lang="en-US" altLang="ja-JP" b="1" baseline="-25000" dirty="0"/>
              <a:t>1</a:t>
            </a:r>
            <a:r>
              <a:rPr lang="en-US" altLang="ja-JP" b="1" dirty="0"/>
              <a:t>) + </a:t>
            </a:r>
            <a:r>
              <a:rPr lang="en-US" altLang="ja-JP" b="1" dirty="0">
                <a:sym typeface="Symbol" panose="05050102010706020507" pitchFamily="18" charset="2"/>
              </a:rPr>
              <a:t></a:t>
            </a:r>
            <a:r>
              <a:rPr lang="en-US" altLang="ja-JP" b="1" baseline="-25000" dirty="0"/>
              <a:t>3</a:t>
            </a:r>
            <a:r>
              <a:rPr lang="en-US" altLang="ja-JP" b="1" dirty="0"/>
              <a:t>(S</a:t>
            </a:r>
            <a:r>
              <a:rPr lang="en-US" altLang="ja-JP" b="1" baseline="-25000" dirty="0"/>
              <a:t>tn</a:t>
            </a:r>
            <a:r>
              <a:rPr lang="en-US" altLang="ja-JP" b="1" dirty="0">
                <a:sym typeface="Symbol" panose="05050102010706020507" pitchFamily="18" charset="2"/>
              </a:rPr>
              <a:t></a:t>
            </a:r>
            <a:r>
              <a:rPr lang="en-US" altLang="ja-JP" b="1" dirty="0"/>
              <a:t>S</a:t>
            </a:r>
            <a:r>
              <a:rPr lang="en-US" altLang="ja-JP" b="1" baseline="-25000" dirty="0"/>
              <a:t>2</a:t>
            </a:r>
            <a:r>
              <a:rPr lang="en-US" altLang="ja-JP" b="1" dirty="0"/>
              <a:t>)].</a:t>
            </a:r>
            <a:r>
              <a:rPr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93983C11-5F2B-4DC9-A30F-820CBDC14869}"/>
              </a:ext>
            </a:extLst>
          </p:cNvPr>
          <p:cNvSpPr>
            <a:spLocks noGrp="1"/>
          </p:cNvSpPr>
          <p:nvPr>
            <p:ph type="sldNum" sz="quarter" idx="11"/>
          </p:nvPr>
        </p:nvSpPr>
        <p:spPr/>
        <p:txBody>
          <a:bodyPr/>
          <a:lstStyle/>
          <a:p>
            <a:pPr>
              <a:defRPr/>
            </a:pPr>
            <a:fld id="{DB05CE72-4149-4858-8879-D677CB49550F}" type="slidenum">
              <a:rPr lang="en-US" altLang="ja-JP" smtClean="0"/>
              <a:pPr>
                <a:defRPr/>
              </a:pPr>
              <a:t>40</a:t>
            </a:fld>
            <a:endParaRPr lang="en-US" altLang="ja-JP" dirty="0"/>
          </a:p>
        </p:txBody>
      </p:sp>
    </p:spTree>
    <p:extLst>
      <p:ext uri="{BB962C8B-B14F-4D97-AF65-F5344CB8AC3E}">
        <p14:creationId xmlns:p14="http://schemas.microsoft.com/office/powerpoint/2010/main" val="3636313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73DD84-6EAF-4862-919D-B5D26C57621A}"/>
              </a:ext>
            </a:extLst>
          </p:cNvPr>
          <p:cNvSpPr>
            <a:spLocks noGrp="1"/>
          </p:cNvSpPr>
          <p:nvPr>
            <p:ph type="title"/>
          </p:nvPr>
        </p:nvSpPr>
        <p:spPr>
          <a:xfrm>
            <a:off x="323528" y="609600"/>
            <a:ext cx="8424936" cy="457200"/>
          </a:xfrm>
        </p:spPr>
        <p:txBody>
          <a:bodyPr/>
          <a:lstStyle/>
          <a:p>
            <a:r>
              <a:rPr kumimoji="1" lang="en-US" altLang="ja-JP" b="1" dirty="0"/>
              <a:t>Model 9. Piecewise Linear Splines for Structure Size</a:t>
            </a:r>
            <a:endParaRPr kumimoji="1" lang="ja-JP" altLang="en-US" b="1" dirty="0"/>
          </a:p>
        </p:txBody>
      </p:sp>
      <p:sp>
        <p:nvSpPr>
          <p:cNvPr id="3" name="コンテンツ プレースホルダー 2">
            <a:extLst>
              <a:ext uri="{FF2B5EF4-FFF2-40B4-BE49-F238E27FC236}">
                <a16:creationId xmlns:a16="http://schemas.microsoft.com/office/drawing/2014/main" id="{069ACD77-6F45-454C-9D85-3605EE23B93D}"/>
              </a:ext>
            </a:extLst>
          </p:cNvPr>
          <p:cNvSpPr>
            <a:spLocks noGrp="1"/>
          </p:cNvSpPr>
          <p:nvPr>
            <p:ph idx="1"/>
          </p:nvPr>
        </p:nvSpPr>
        <p:spPr/>
        <p:txBody>
          <a:bodyPr/>
          <a:lstStyle/>
          <a:p>
            <a:pPr algn="just"/>
            <a:r>
              <a:rPr lang="en-US" altLang="ja-JP" dirty="0"/>
              <a:t>The </a:t>
            </a:r>
            <a:r>
              <a:rPr lang="en-US" altLang="ja-JP" dirty="0">
                <a:solidFill>
                  <a:srgbClr val="FF0000"/>
                </a:solidFill>
              </a:rPr>
              <a:t>exogenous break points </a:t>
            </a:r>
            <a:r>
              <a:rPr lang="en-US" altLang="ja-JP" dirty="0"/>
              <a:t>are </a:t>
            </a:r>
            <a:r>
              <a:rPr lang="en-US" dirty="0"/>
              <a:t>S</a:t>
            </a:r>
            <a:r>
              <a:rPr lang="en-US" baseline="-25000" dirty="0"/>
              <a:t>0</a:t>
            </a:r>
            <a:r>
              <a:rPr lang="en-US" dirty="0"/>
              <a:t> </a:t>
            </a:r>
            <a:r>
              <a:rPr lang="en-US" dirty="0">
                <a:sym typeface="Symbol"/>
              </a:rPr>
              <a:t></a:t>
            </a:r>
            <a:r>
              <a:rPr lang="en-US" dirty="0"/>
              <a:t> 0.5, S</a:t>
            </a:r>
            <a:r>
              <a:rPr lang="en-US" baseline="-25000" dirty="0"/>
              <a:t>1</a:t>
            </a:r>
            <a:r>
              <a:rPr lang="en-US" dirty="0"/>
              <a:t> </a:t>
            </a:r>
            <a:r>
              <a:rPr lang="en-US" dirty="0">
                <a:sym typeface="Symbol"/>
              </a:rPr>
              <a:t></a:t>
            </a:r>
            <a:r>
              <a:rPr lang="en-US" dirty="0"/>
              <a:t> 1 and S</a:t>
            </a:r>
            <a:r>
              <a:rPr lang="en-US" baseline="-25000" dirty="0"/>
              <a:t>2</a:t>
            </a:r>
            <a:r>
              <a:rPr lang="en-US" dirty="0"/>
              <a:t> </a:t>
            </a:r>
            <a:r>
              <a:rPr lang="en-US" dirty="0">
                <a:sym typeface="Symbol"/>
              </a:rPr>
              <a:t></a:t>
            </a:r>
            <a:r>
              <a:rPr lang="en-US" dirty="0"/>
              <a:t> 1.5.</a:t>
            </a:r>
            <a:endParaRPr lang="en-US" altLang="ja-JP" dirty="0"/>
          </a:p>
          <a:p>
            <a:pPr algn="just"/>
            <a:r>
              <a:rPr lang="en-US" altLang="ja-JP" b="1" i="1" dirty="0">
                <a:solidFill>
                  <a:srgbClr val="FF0000"/>
                </a:solidFill>
              </a:rPr>
              <a:t>Model 9</a:t>
            </a:r>
            <a:r>
              <a:rPr lang="en-US" altLang="ja-JP" dirty="0"/>
              <a:t> is the following nonlinear regression: </a:t>
            </a:r>
            <a:endParaRPr lang="ja-JP" altLang="ja-JP" dirty="0"/>
          </a:p>
          <a:p>
            <a:pPr marL="0" indent="0" algn="just">
              <a:buNone/>
            </a:pPr>
            <a:r>
              <a:rPr lang="en-US" altLang="ja-JP" dirty="0"/>
              <a:t>(33) V</a:t>
            </a:r>
            <a:r>
              <a:rPr lang="en-US" altLang="ja-JP" baseline="-25000" dirty="0"/>
              <a:t>tn</a:t>
            </a:r>
            <a:r>
              <a:rPr lang="en-US" altLang="ja-JP" dirty="0"/>
              <a:t> = </a:t>
            </a:r>
            <a:r>
              <a:rPr lang="en-US" altLang="ja-JP" dirty="0">
                <a:sym typeface="Symbol" panose="05050102010706020507" pitchFamily="18" charset="2"/>
              </a:rPr>
              <a:t></a:t>
            </a:r>
            <a:r>
              <a:rPr lang="en-US" altLang="ja-JP" baseline="-25000" dirty="0"/>
              <a:t>t </a:t>
            </a:r>
            <a:r>
              <a:rPr lang="en-US" altLang="ja-JP" dirty="0"/>
              <a:t>(</a:t>
            </a:r>
            <a:r>
              <a:rPr lang="en-US" altLang="ja-JP" b="1" dirty="0"/>
              <a:t>D</a:t>
            </a:r>
            <a:r>
              <a:rPr lang="en-US" altLang="ja-JP" b="1" baseline="-25000" dirty="0"/>
              <a:t>S,tn</a:t>
            </a:r>
            <a:r>
              <a:rPr lang="en-US" altLang="ja-JP" b="1" baseline="-25000" dirty="0">
                <a:solidFill>
                  <a:srgbClr val="FF0000"/>
                </a:solidFill>
              </a:rPr>
              <a:t> </a:t>
            </a:r>
            <a:r>
              <a:rPr lang="en-US" altLang="ja-JP" dirty="0"/>
              <a:t>+ </a:t>
            </a:r>
            <a:r>
              <a:rPr lang="en-US" altLang="ja-JP" dirty="0">
                <a:sym typeface="Symbol" panose="05050102010706020507" pitchFamily="18" charset="2"/>
              </a:rPr>
              <a:t></a:t>
            </a:r>
            <a:r>
              <a:rPr lang="en-US" altLang="ja-JP" dirty="0"/>
              <a:t>D</a:t>
            </a:r>
            <a:r>
              <a:rPr lang="en-US" altLang="ja-JP" baseline="-25000" dirty="0"/>
              <a:t>L,tn</a:t>
            </a:r>
            <a:r>
              <a:rPr lang="en-US" altLang="ja-JP" dirty="0"/>
              <a:t>)g</a:t>
            </a:r>
            <a:r>
              <a:rPr lang="en-US" altLang="ja-JP" baseline="-25000" dirty="0"/>
              <a:t>7</a:t>
            </a:r>
            <a:r>
              <a:rPr lang="en-US" altLang="ja-JP" dirty="0"/>
              <a:t>(x</a:t>
            </a:r>
            <a:r>
              <a:rPr lang="en-US" altLang="ja-JP" baseline="-25000" dirty="0"/>
              <a:t>tn</a:t>
            </a:r>
            <a:r>
              <a:rPr lang="en-US" altLang="ja-JP" dirty="0"/>
              <a:t>,y</a:t>
            </a:r>
            <a:r>
              <a:rPr lang="en-US" altLang="ja-JP" baseline="-25000" dirty="0"/>
              <a:t>tn</a:t>
            </a:r>
            <a:r>
              <a:rPr lang="en-US" altLang="ja-JP" dirty="0"/>
              <a:t>,</a:t>
            </a:r>
            <a:r>
              <a:rPr lang="en-US" altLang="ja-JP" dirty="0">
                <a:sym typeface="Symbol" panose="05050102010706020507" pitchFamily="18" charset="2"/>
              </a:rPr>
              <a:t></a:t>
            </a:r>
            <a:r>
              <a:rPr lang="en-US" altLang="ja-JP" dirty="0"/>
              <a:t>)f</a:t>
            </a:r>
            <a:r>
              <a:rPr lang="en-US" altLang="ja-JP" baseline="-25000" dirty="0"/>
              <a:t>L</a:t>
            </a:r>
            <a:r>
              <a:rPr lang="en-US" altLang="ja-JP" dirty="0"/>
              <a:t>(L</a:t>
            </a:r>
            <a:r>
              <a:rPr lang="en-US" altLang="ja-JP" baseline="-25000" dirty="0"/>
              <a:t>tn</a:t>
            </a:r>
            <a:r>
              <a:rPr lang="en-US" altLang="ja-JP" dirty="0"/>
              <a:t>,</a:t>
            </a:r>
            <a:r>
              <a:rPr lang="en-US" altLang="ja-JP" dirty="0">
                <a:sym typeface="Symbol" panose="05050102010706020507" pitchFamily="18" charset="2"/>
              </a:rPr>
              <a:t></a:t>
            </a:r>
            <a:r>
              <a:rPr lang="en-US" altLang="ja-JP" dirty="0"/>
              <a:t>)  </a:t>
            </a:r>
          </a:p>
          <a:p>
            <a:pPr marL="0" indent="0" algn="just">
              <a:buNone/>
            </a:pPr>
            <a:r>
              <a:rPr lang="en-US" altLang="ja-JP" dirty="0"/>
              <a:t>          + P</a:t>
            </a:r>
            <a:r>
              <a:rPr lang="en-US" altLang="ja-JP" baseline="-25000" dirty="0"/>
              <a:t>St</a:t>
            </a:r>
            <a:r>
              <a:rPr lang="en-US" altLang="ja-JP" dirty="0"/>
              <a:t>(1 </a:t>
            </a:r>
            <a:r>
              <a:rPr lang="en-US" altLang="ja-JP" dirty="0">
                <a:sym typeface="Symbol" panose="05050102010706020507" pitchFamily="18" charset="2"/>
              </a:rPr>
              <a:t></a:t>
            </a:r>
            <a:r>
              <a:rPr lang="en-US" altLang="ja-JP" dirty="0"/>
              <a:t> </a:t>
            </a:r>
            <a:r>
              <a:rPr lang="en-US" altLang="ja-JP" dirty="0">
                <a:sym typeface="Symbol" panose="05050102010706020507" pitchFamily="18" charset="2"/>
              </a:rPr>
              <a:t></a:t>
            </a:r>
            <a:r>
              <a:rPr lang="en-US" altLang="ja-JP" dirty="0"/>
              <a:t>)</a:t>
            </a:r>
            <a:r>
              <a:rPr lang="en-US" altLang="ja-JP" baseline="30000" dirty="0"/>
              <a:t>A(t,n) </a:t>
            </a:r>
            <a:r>
              <a:rPr lang="en-US" altLang="ja-JP" b="1" dirty="0">
                <a:solidFill>
                  <a:srgbClr val="FF0000"/>
                </a:solidFill>
              </a:rPr>
              <a:t>f</a:t>
            </a:r>
            <a:r>
              <a:rPr lang="en-US" altLang="ja-JP" b="1" baseline="-25000" dirty="0">
                <a:solidFill>
                  <a:srgbClr val="FF0000"/>
                </a:solidFill>
              </a:rPr>
              <a:t>S</a:t>
            </a:r>
            <a:r>
              <a:rPr lang="en-US" altLang="ja-JP" b="1" dirty="0">
                <a:solidFill>
                  <a:srgbClr val="FF0000"/>
                </a:solidFill>
              </a:rPr>
              <a:t>(S</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 </a:t>
            </a:r>
            <a:r>
              <a:rPr lang="en-US" altLang="ja-JP" dirty="0"/>
              <a:t>+ </a:t>
            </a:r>
            <a:r>
              <a:rPr lang="en-US" altLang="ja-JP" dirty="0">
                <a:sym typeface="Symbol" panose="05050102010706020507" pitchFamily="18" charset="2"/>
              </a:rPr>
              <a:t></a:t>
            </a:r>
            <a:r>
              <a:rPr lang="en-US" altLang="ja-JP" baseline="-25000" dirty="0"/>
              <a:t>tn</a:t>
            </a:r>
            <a:r>
              <a:rPr lang="en-US" altLang="ja-JP" dirty="0"/>
              <a:t>;      t = 1,...,44; n = 1,...,N(t);</a:t>
            </a:r>
            <a:endParaRPr lang="ja-JP" altLang="ja-JP" dirty="0"/>
          </a:p>
          <a:p>
            <a:pPr algn="just"/>
            <a:r>
              <a:rPr lang="en-US" altLang="ja-JP" dirty="0"/>
              <a:t>where</a:t>
            </a:r>
            <a:r>
              <a:rPr lang="en-US" dirty="0"/>
              <a:t> </a:t>
            </a:r>
            <a:r>
              <a:rPr lang="en-US" dirty="0">
                <a:sym typeface="Symbol"/>
              </a:rPr>
              <a:t></a:t>
            </a:r>
            <a:r>
              <a:rPr lang="en-US" dirty="0"/>
              <a:t> </a:t>
            </a:r>
            <a:r>
              <a:rPr lang="en-US" dirty="0">
                <a:sym typeface="Symbol"/>
              </a:rPr>
              <a:t></a:t>
            </a:r>
            <a:r>
              <a:rPr lang="en-US" dirty="0"/>
              <a:t> [</a:t>
            </a:r>
            <a:r>
              <a:rPr lang="en-US" dirty="0">
                <a:sym typeface="Symbol"/>
              </a:rPr>
              <a:t></a:t>
            </a:r>
            <a:r>
              <a:rPr lang="en-US" baseline="-25000" dirty="0"/>
              <a:t>0</a:t>
            </a:r>
            <a:r>
              <a:rPr lang="en-US" dirty="0"/>
              <a:t>,</a:t>
            </a:r>
            <a:r>
              <a:rPr lang="en-US" dirty="0">
                <a:sym typeface="Symbol"/>
              </a:rPr>
              <a:t></a:t>
            </a:r>
            <a:r>
              <a:rPr lang="en-US" baseline="-25000" dirty="0"/>
              <a:t>1</a:t>
            </a:r>
            <a:r>
              <a:rPr lang="en-US" dirty="0"/>
              <a:t>,</a:t>
            </a:r>
            <a:r>
              <a:rPr lang="en-US" dirty="0">
                <a:sym typeface="Symbol"/>
              </a:rPr>
              <a:t></a:t>
            </a:r>
            <a:r>
              <a:rPr lang="en-US" baseline="-25000" dirty="0"/>
              <a:t>2</a:t>
            </a:r>
            <a:r>
              <a:rPr lang="en-US" dirty="0"/>
              <a:t>,</a:t>
            </a:r>
            <a:r>
              <a:rPr lang="en-US" dirty="0">
                <a:sym typeface="Symbol"/>
              </a:rPr>
              <a:t></a:t>
            </a:r>
            <a:r>
              <a:rPr lang="en-US" baseline="-25000" dirty="0"/>
              <a:t>3</a:t>
            </a:r>
            <a:r>
              <a:rPr lang="en-US" dirty="0"/>
              <a:t>] and we set </a:t>
            </a:r>
            <a:r>
              <a:rPr lang="en-US" dirty="0">
                <a:sym typeface="Symbol"/>
              </a:rPr>
              <a:t></a:t>
            </a:r>
            <a:r>
              <a:rPr lang="en-US" baseline="-25000" dirty="0"/>
              <a:t>1</a:t>
            </a:r>
            <a:r>
              <a:rPr lang="en-US" dirty="0"/>
              <a:t> = 1. </a:t>
            </a:r>
            <a:r>
              <a:rPr lang="en-US" altLang="ja-JP" dirty="0"/>
              <a:t> </a:t>
            </a:r>
            <a:endParaRPr lang="ja-JP" altLang="ja-JP" dirty="0"/>
          </a:p>
          <a:p>
            <a:pPr algn="just"/>
            <a:r>
              <a:rPr lang="en-US" altLang="ja-JP" sz="2000" dirty="0"/>
              <a:t>The function </a:t>
            </a:r>
            <a:r>
              <a:rPr lang="en-US" altLang="ja-JP" sz="2000" b="1" dirty="0">
                <a:solidFill>
                  <a:srgbClr val="FF0000"/>
                </a:solidFill>
              </a:rPr>
              <a:t>f</a:t>
            </a:r>
            <a:r>
              <a:rPr lang="en-US" altLang="ja-JP" sz="2000" b="1" baseline="-25000" dirty="0">
                <a:solidFill>
                  <a:srgbClr val="FF0000"/>
                </a:solidFill>
              </a:rPr>
              <a:t>L</a:t>
            </a:r>
            <a:r>
              <a:rPr lang="en-US" altLang="ja-JP" sz="2000" dirty="0"/>
              <a:t> is defined above by (29), the function </a:t>
            </a:r>
            <a:r>
              <a:rPr lang="en-US" altLang="ja-JP" sz="2000" b="1" dirty="0">
                <a:solidFill>
                  <a:srgbClr val="FF0000"/>
                </a:solidFill>
              </a:rPr>
              <a:t>f</a:t>
            </a:r>
            <a:r>
              <a:rPr lang="en-US" altLang="ja-JP" sz="2000" b="1" baseline="-25000" dirty="0">
                <a:solidFill>
                  <a:srgbClr val="FF0000"/>
                </a:solidFill>
              </a:rPr>
              <a:t>S</a:t>
            </a:r>
            <a:r>
              <a:rPr lang="en-US" altLang="ja-JP" sz="2000" dirty="0"/>
              <a:t> is defined by (32) and </a:t>
            </a:r>
            <a:r>
              <a:rPr lang="en-US" altLang="ja-JP" sz="2000" dirty="0">
                <a:sym typeface="Symbol" panose="05050102010706020507" pitchFamily="18" charset="2"/>
              </a:rPr>
              <a:t></a:t>
            </a:r>
            <a:r>
              <a:rPr lang="en-US" altLang="ja-JP" sz="2000" baseline="-25000" dirty="0"/>
              <a:t>tn</a:t>
            </a:r>
            <a:r>
              <a:rPr lang="en-US" altLang="ja-JP" sz="2000" dirty="0"/>
              <a:t> is an error term. There are </a:t>
            </a:r>
            <a:r>
              <a:rPr lang="en-US" altLang="ja-JP" sz="2000" b="1" dirty="0">
                <a:solidFill>
                  <a:srgbClr val="FF0000"/>
                </a:solidFill>
              </a:rPr>
              <a:t>43</a:t>
            </a:r>
            <a:r>
              <a:rPr lang="en-US" altLang="ja-JP" sz="2000" dirty="0"/>
              <a:t> unknown land price parameters </a:t>
            </a:r>
            <a:r>
              <a:rPr lang="en-US" altLang="ja-JP" sz="2000" b="1" dirty="0">
                <a:solidFill>
                  <a:srgbClr val="FF0000"/>
                </a:solidFill>
                <a:sym typeface="Symbol" panose="05050102010706020507" pitchFamily="18" charset="2"/>
              </a:rPr>
              <a:t></a:t>
            </a:r>
            <a:r>
              <a:rPr lang="en-US" altLang="ja-JP" sz="2000" b="1" baseline="-25000" dirty="0">
                <a:solidFill>
                  <a:srgbClr val="FF0000"/>
                </a:solidFill>
              </a:rPr>
              <a:t>t</a:t>
            </a:r>
            <a:r>
              <a:rPr lang="en-US" altLang="ja-JP" sz="2000" dirty="0"/>
              <a:t>, </a:t>
            </a:r>
            <a:r>
              <a:rPr lang="en-US" altLang="ja-JP" sz="2000" b="1" dirty="0">
                <a:solidFill>
                  <a:srgbClr val="FF0000"/>
                </a:solidFill>
              </a:rPr>
              <a:t>1</a:t>
            </a:r>
            <a:r>
              <a:rPr lang="en-US" altLang="ja-JP" sz="2000" dirty="0"/>
              <a:t> land only premium parameter </a:t>
            </a:r>
            <a:r>
              <a:rPr lang="en-US" altLang="ja-JP" sz="2000" b="1" dirty="0">
                <a:solidFill>
                  <a:srgbClr val="FF0000"/>
                </a:solidFill>
                <a:sym typeface="Symbol" panose="05050102010706020507" pitchFamily="18" charset="2"/>
              </a:rPr>
              <a:t></a:t>
            </a:r>
            <a:r>
              <a:rPr lang="en-US" altLang="ja-JP" sz="2000" dirty="0"/>
              <a:t>, </a:t>
            </a:r>
            <a:r>
              <a:rPr lang="en-US" altLang="ja-JP" sz="2000" b="1" dirty="0">
                <a:solidFill>
                  <a:srgbClr val="FF0000"/>
                </a:solidFill>
              </a:rPr>
              <a:t>55</a:t>
            </a:r>
            <a:r>
              <a:rPr lang="en-US" altLang="ja-JP" sz="2000" dirty="0"/>
              <a:t> land price height parameters </a:t>
            </a:r>
            <a:r>
              <a:rPr lang="en-US" altLang="ja-JP" sz="2000" b="1" dirty="0">
                <a:solidFill>
                  <a:srgbClr val="FF0000"/>
                </a:solidFill>
                <a:sym typeface="Symbol" panose="05050102010706020507" pitchFamily="18" charset="2"/>
              </a:rPr>
              <a:t></a:t>
            </a:r>
            <a:r>
              <a:rPr lang="en-US" altLang="ja-JP" sz="2000" b="1" baseline="-25000" dirty="0">
                <a:solidFill>
                  <a:srgbClr val="FF0000"/>
                </a:solidFill>
              </a:rPr>
              <a:t>ij</a:t>
            </a:r>
            <a:r>
              <a:rPr lang="en-US" altLang="ja-JP" sz="2000" dirty="0"/>
              <a:t>, </a:t>
            </a:r>
            <a:r>
              <a:rPr lang="en-US" altLang="ja-JP" sz="2000" b="1" dirty="0">
                <a:solidFill>
                  <a:srgbClr val="FF0000"/>
                </a:solidFill>
              </a:rPr>
              <a:t>4</a:t>
            </a:r>
            <a:r>
              <a:rPr lang="en-US" altLang="ja-JP" sz="2000" dirty="0"/>
              <a:t> marginal price of land parameters </a:t>
            </a:r>
            <a:r>
              <a:rPr lang="en-US" altLang="ja-JP" sz="2000" b="1" dirty="0">
                <a:solidFill>
                  <a:srgbClr val="FF0000"/>
                </a:solidFill>
                <a:sym typeface="Symbol" panose="05050102010706020507" pitchFamily="18" charset="2"/>
              </a:rPr>
              <a:t></a:t>
            </a:r>
            <a:r>
              <a:rPr lang="en-US" altLang="ja-JP" sz="2000" b="1" baseline="-25000" dirty="0">
                <a:solidFill>
                  <a:srgbClr val="FF0000"/>
                </a:solidFill>
              </a:rPr>
              <a:t>k</a:t>
            </a:r>
            <a:r>
              <a:rPr lang="en-US" altLang="ja-JP" sz="2000" dirty="0"/>
              <a:t>, </a:t>
            </a:r>
            <a:r>
              <a:rPr lang="en-US" altLang="ja-JP" sz="2000" b="1" dirty="0">
                <a:solidFill>
                  <a:srgbClr val="FF0000"/>
                </a:solidFill>
              </a:rPr>
              <a:t>3</a:t>
            </a:r>
            <a:r>
              <a:rPr lang="en-US" altLang="ja-JP" sz="2000" dirty="0"/>
              <a:t> marginal price of structure parameters </a:t>
            </a:r>
            <a:r>
              <a:rPr lang="en-US" altLang="ja-JP" sz="2000" b="1" dirty="0">
                <a:solidFill>
                  <a:srgbClr val="FF0000"/>
                </a:solidFill>
                <a:sym typeface="Symbol" panose="05050102010706020507" pitchFamily="18" charset="2"/>
              </a:rPr>
              <a:t></a:t>
            </a:r>
            <a:r>
              <a:rPr lang="en-US" altLang="ja-JP" sz="2000" b="1" baseline="-25000" dirty="0">
                <a:solidFill>
                  <a:srgbClr val="FF0000"/>
                </a:solidFill>
              </a:rPr>
              <a:t>m</a:t>
            </a:r>
            <a:r>
              <a:rPr lang="en-US" altLang="ja-JP" sz="2000" dirty="0"/>
              <a:t> and </a:t>
            </a:r>
            <a:r>
              <a:rPr lang="en-US" altLang="ja-JP" sz="2000" b="1" dirty="0">
                <a:solidFill>
                  <a:srgbClr val="FF0000"/>
                </a:solidFill>
              </a:rPr>
              <a:t>1</a:t>
            </a:r>
            <a:r>
              <a:rPr lang="en-US" altLang="ja-JP" sz="2000" dirty="0"/>
              <a:t> depreciation rate </a:t>
            </a:r>
            <a:r>
              <a:rPr lang="en-US" altLang="ja-JP" sz="2000" b="1" dirty="0">
                <a:solidFill>
                  <a:srgbClr val="FF0000"/>
                </a:solidFill>
                <a:sym typeface="Symbol" panose="05050102010706020507" pitchFamily="18" charset="2"/>
              </a:rPr>
              <a:t></a:t>
            </a:r>
            <a:r>
              <a:rPr lang="en-US" altLang="ja-JP" sz="2000" dirty="0"/>
              <a:t> to estimate or </a:t>
            </a:r>
            <a:r>
              <a:rPr lang="en-US" sz="2000" b="1" dirty="0">
                <a:solidFill>
                  <a:srgbClr val="FF0000"/>
                </a:solidFill>
              </a:rPr>
              <a:t>107</a:t>
            </a:r>
            <a:r>
              <a:rPr lang="en-US" sz="2000" dirty="0"/>
              <a:t> unknown parameters to estimate.</a:t>
            </a:r>
          </a:p>
          <a:p>
            <a:pPr algn="just"/>
            <a:r>
              <a:rPr lang="en-US" altLang="ja-JP" dirty="0">
                <a:latin typeface="Times New Roman"/>
              </a:rPr>
              <a:t>The R</a:t>
            </a:r>
            <a:r>
              <a:rPr lang="en-US" altLang="ja-JP" baseline="30000" dirty="0">
                <a:latin typeface="Times New Roman"/>
              </a:rPr>
              <a:t>2</a:t>
            </a:r>
            <a:r>
              <a:rPr lang="ja-JP" altLang="en-US" dirty="0">
                <a:latin typeface="Times New Roman"/>
              </a:rPr>
              <a:t> </a:t>
            </a:r>
            <a:r>
              <a:rPr lang="en-US" altLang="ja-JP" dirty="0">
                <a:latin typeface="Times New Roman"/>
              </a:rPr>
              <a:t>for Model</a:t>
            </a:r>
            <a:r>
              <a:rPr lang="ja-JP" altLang="en-US" dirty="0">
                <a:latin typeface="Times New Roman"/>
              </a:rPr>
              <a:t> </a:t>
            </a:r>
            <a:r>
              <a:rPr lang="en-US" altLang="ja-JP" dirty="0">
                <a:latin typeface="Times New Roman"/>
              </a:rPr>
              <a:t>9</a:t>
            </a:r>
            <a:r>
              <a:rPr lang="ja-JP" altLang="en-US" dirty="0">
                <a:latin typeface="Times New Roman"/>
              </a:rPr>
              <a:t> </a:t>
            </a:r>
            <a:r>
              <a:rPr lang="en-US" altLang="ja-JP" dirty="0">
                <a:latin typeface="Times New Roman"/>
              </a:rPr>
              <a:t>was </a:t>
            </a:r>
            <a:r>
              <a:rPr lang="en-US" b="1" dirty="0">
                <a:solidFill>
                  <a:srgbClr val="FF0000"/>
                </a:solidFill>
              </a:rPr>
              <a:t>0.8256</a:t>
            </a:r>
            <a:r>
              <a:rPr lang="en-US" dirty="0"/>
              <a:t>, </a:t>
            </a:r>
            <a:r>
              <a:rPr lang="en-US" altLang="ja-JP" dirty="0">
                <a:latin typeface="Times New Roman"/>
              </a:rPr>
              <a:t>increase in LL was </a:t>
            </a:r>
            <a:r>
              <a:rPr lang="en-US" b="1" dirty="0">
                <a:solidFill>
                  <a:srgbClr val="FF0000"/>
                </a:solidFill>
              </a:rPr>
              <a:t>136.32</a:t>
            </a:r>
            <a:r>
              <a:rPr lang="en-US" dirty="0"/>
              <a:t>.</a:t>
            </a:r>
            <a:r>
              <a:rPr lang="en-US" altLang="ja-JP" dirty="0">
                <a:latin typeface="Times New Roman"/>
              </a:rPr>
              <a:t> </a:t>
            </a:r>
            <a:r>
              <a:rPr lang="en-US" altLang="ja-JP" dirty="0"/>
              <a:t> </a:t>
            </a:r>
            <a:endParaRPr lang="ja-JP" altLang="en-US" dirty="0"/>
          </a:p>
          <a:p>
            <a:pPr algn="just"/>
            <a:endParaRPr lang="en-US" sz="2000" dirty="0"/>
          </a:p>
        </p:txBody>
      </p:sp>
      <p:sp>
        <p:nvSpPr>
          <p:cNvPr id="4" name="スライド番号プレースホルダー 3">
            <a:extLst>
              <a:ext uri="{FF2B5EF4-FFF2-40B4-BE49-F238E27FC236}">
                <a16:creationId xmlns:a16="http://schemas.microsoft.com/office/drawing/2014/main" id="{82B2E093-06CC-442C-9AF0-102F12B2A203}"/>
              </a:ext>
            </a:extLst>
          </p:cNvPr>
          <p:cNvSpPr>
            <a:spLocks noGrp="1"/>
          </p:cNvSpPr>
          <p:nvPr>
            <p:ph type="sldNum" sz="quarter" idx="11"/>
          </p:nvPr>
        </p:nvSpPr>
        <p:spPr/>
        <p:txBody>
          <a:bodyPr/>
          <a:lstStyle/>
          <a:p>
            <a:pPr>
              <a:defRPr/>
            </a:pPr>
            <a:fld id="{DB05CE72-4149-4858-8879-D677CB49550F}" type="slidenum">
              <a:rPr lang="en-US" altLang="ja-JP" smtClean="0"/>
              <a:pPr>
                <a:defRPr/>
              </a:pPr>
              <a:t>41</a:t>
            </a:fld>
            <a:endParaRPr lang="en-US" altLang="ja-JP" dirty="0"/>
          </a:p>
        </p:txBody>
      </p:sp>
    </p:spTree>
    <p:extLst>
      <p:ext uri="{BB962C8B-B14F-4D97-AF65-F5344CB8AC3E}">
        <p14:creationId xmlns:p14="http://schemas.microsoft.com/office/powerpoint/2010/main" val="25144846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60C0ED-6C8C-485C-967C-297773FFBB86}"/>
              </a:ext>
            </a:extLst>
          </p:cNvPr>
          <p:cNvSpPr>
            <a:spLocks noGrp="1"/>
          </p:cNvSpPr>
          <p:nvPr>
            <p:ph type="title"/>
          </p:nvPr>
        </p:nvSpPr>
        <p:spPr/>
        <p:txBody>
          <a:bodyPr/>
          <a:lstStyle/>
          <a:p>
            <a:r>
              <a:rPr lang="en-US" altLang="ja-JP" b="1" dirty="0"/>
              <a:t>Adding the Subway Time Variables</a:t>
            </a:r>
            <a:r>
              <a:rPr kumimoji="1" lang="en-US" altLang="ja-JP" b="1" dirty="0"/>
              <a:t>: TW and TT.</a:t>
            </a:r>
            <a:endParaRPr kumimoji="1" lang="ja-JP" altLang="en-US" b="1" dirty="0"/>
          </a:p>
        </p:txBody>
      </p:sp>
      <p:sp>
        <p:nvSpPr>
          <p:cNvPr id="3" name="コンテンツ プレースホルダー 2">
            <a:extLst>
              <a:ext uri="{FF2B5EF4-FFF2-40B4-BE49-F238E27FC236}">
                <a16:creationId xmlns:a16="http://schemas.microsoft.com/office/drawing/2014/main" id="{ADFC4D09-C8D3-40D5-A595-A828C4BC0813}"/>
              </a:ext>
            </a:extLst>
          </p:cNvPr>
          <p:cNvSpPr>
            <a:spLocks noGrp="1"/>
          </p:cNvSpPr>
          <p:nvPr>
            <p:ph idx="1"/>
          </p:nvPr>
        </p:nvSpPr>
        <p:spPr/>
        <p:txBody>
          <a:bodyPr/>
          <a:lstStyle/>
          <a:p>
            <a:pPr algn="just"/>
            <a:r>
              <a:rPr lang="en-US" altLang="ja-JP" dirty="0"/>
              <a:t>Our next model, we make use of the </a:t>
            </a:r>
            <a:r>
              <a:rPr lang="en-US" altLang="ja-JP" dirty="0">
                <a:solidFill>
                  <a:srgbClr val="FF0000"/>
                </a:solidFill>
              </a:rPr>
              <a:t>two subway variables</a:t>
            </a:r>
            <a:r>
              <a:rPr lang="en-US" altLang="ja-JP" dirty="0"/>
              <a:t>: </a:t>
            </a:r>
            <a:r>
              <a:rPr lang="en-US" altLang="ja-JP" b="1" dirty="0">
                <a:solidFill>
                  <a:srgbClr val="FF0000"/>
                </a:solidFill>
              </a:rPr>
              <a:t>TW</a:t>
            </a:r>
            <a:r>
              <a:rPr lang="en-US" altLang="ja-JP" dirty="0"/>
              <a:t>, the walking time in minutes to the nearest subway station, and </a:t>
            </a:r>
            <a:r>
              <a:rPr lang="en-US" altLang="ja-JP" b="1" dirty="0">
                <a:solidFill>
                  <a:srgbClr val="FF0000"/>
                </a:solidFill>
              </a:rPr>
              <a:t>TT</a:t>
            </a:r>
            <a:r>
              <a:rPr lang="en-US" altLang="ja-JP" dirty="0"/>
              <a:t>, the subway running time in minutes to the Tokyo central station. </a:t>
            </a:r>
          </a:p>
          <a:p>
            <a:pPr algn="just"/>
            <a:r>
              <a:rPr lang="en-US" altLang="ja-JP" dirty="0"/>
              <a:t>The sample minimum time for TW was 1 minute and the minimum time for TT was 8 minutes. </a:t>
            </a:r>
          </a:p>
          <a:p>
            <a:pPr algn="just"/>
            <a:r>
              <a:rPr lang="en-US" altLang="ja-JP" dirty="0"/>
              <a:t>Our next model allows the price of land to decrease as these two subway time variables increase. </a:t>
            </a:r>
          </a:p>
          <a:p>
            <a:pPr algn="just"/>
            <a:r>
              <a:rPr lang="en-US" altLang="ja-JP" dirty="0"/>
              <a:t>These variables have proven to be highly significant in other studies of Tokyo property prices.</a:t>
            </a:r>
            <a:endParaRPr kumimoji="1" lang="ja-JP" altLang="en-US" dirty="0"/>
          </a:p>
        </p:txBody>
      </p:sp>
      <p:sp>
        <p:nvSpPr>
          <p:cNvPr id="4" name="スライド番号プレースホルダー 3">
            <a:extLst>
              <a:ext uri="{FF2B5EF4-FFF2-40B4-BE49-F238E27FC236}">
                <a16:creationId xmlns:a16="http://schemas.microsoft.com/office/drawing/2014/main" id="{F158D692-B349-46C7-B43B-7BAAC1CFA4D5}"/>
              </a:ext>
            </a:extLst>
          </p:cNvPr>
          <p:cNvSpPr>
            <a:spLocks noGrp="1"/>
          </p:cNvSpPr>
          <p:nvPr>
            <p:ph type="sldNum" sz="quarter" idx="11"/>
          </p:nvPr>
        </p:nvSpPr>
        <p:spPr/>
        <p:txBody>
          <a:bodyPr/>
          <a:lstStyle/>
          <a:p>
            <a:pPr>
              <a:defRPr/>
            </a:pPr>
            <a:fld id="{DB05CE72-4149-4858-8879-D677CB49550F}" type="slidenum">
              <a:rPr lang="en-US" altLang="ja-JP" smtClean="0"/>
              <a:pPr>
                <a:defRPr/>
              </a:pPr>
              <a:t>42</a:t>
            </a:fld>
            <a:endParaRPr lang="en-US" altLang="ja-JP" dirty="0"/>
          </a:p>
        </p:txBody>
      </p:sp>
    </p:spTree>
    <p:extLst>
      <p:ext uri="{BB962C8B-B14F-4D97-AF65-F5344CB8AC3E}">
        <p14:creationId xmlns:p14="http://schemas.microsoft.com/office/powerpoint/2010/main" val="25929170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2C6056-EB17-4408-9D7A-9ADE6A566246}"/>
              </a:ext>
            </a:extLst>
          </p:cNvPr>
          <p:cNvSpPr>
            <a:spLocks noGrp="1"/>
          </p:cNvSpPr>
          <p:nvPr>
            <p:ph type="title"/>
          </p:nvPr>
        </p:nvSpPr>
        <p:spPr/>
        <p:txBody>
          <a:bodyPr/>
          <a:lstStyle/>
          <a:p>
            <a:r>
              <a:rPr kumimoji="1" lang="en-US" altLang="ja-JP" b="1" dirty="0"/>
              <a:t>Model 10: Adding the Subway Time Variables</a:t>
            </a:r>
            <a:endParaRPr kumimoji="1" lang="ja-JP" altLang="en-US" b="1" dirty="0"/>
          </a:p>
        </p:txBody>
      </p:sp>
      <p:sp>
        <p:nvSpPr>
          <p:cNvPr id="3" name="コンテンツ プレースホルダー 2">
            <a:extLst>
              <a:ext uri="{FF2B5EF4-FFF2-40B4-BE49-F238E27FC236}">
                <a16:creationId xmlns:a16="http://schemas.microsoft.com/office/drawing/2014/main" id="{CE845590-E6B5-4722-B8ED-758C75C18FF5}"/>
              </a:ext>
            </a:extLst>
          </p:cNvPr>
          <p:cNvSpPr>
            <a:spLocks noGrp="1"/>
          </p:cNvSpPr>
          <p:nvPr>
            <p:ph idx="1"/>
          </p:nvPr>
        </p:nvSpPr>
        <p:spPr>
          <a:xfrm>
            <a:off x="467544" y="1219200"/>
            <a:ext cx="8219256" cy="5105400"/>
          </a:xfrm>
        </p:spPr>
        <p:txBody>
          <a:bodyPr/>
          <a:lstStyle/>
          <a:p>
            <a:pPr algn="just"/>
            <a:r>
              <a:rPr lang="en-US" altLang="ja-JP" dirty="0"/>
              <a:t>Thus </a:t>
            </a:r>
            <a:r>
              <a:rPr lang="en-US" altLang="ja-JP" b="1" i="1" dirty="0">
                <a:solidFill>
                  <a:srgbClr val="FF0000"/>
                </a:solidFill>
              </a:rPr>
              <a:t>Model 10</a:t>
            </a:r>
            <a:r>
              <a:rPr lang="en-US" altLang="ja-JP" b="1" dirty="0">
                <a:solidFill>
                  <a:srgbClr val="FF0000"/>
                </a:solidFill>
              </a:rPr>
              <a:t> </a:t>
            </a:r>
            <a:r>
              <a:rPr lang="en-US" altLang="ja-JP" dirty="0"/>
              <a:t>is the following nonlinear regression: </a:t>
            </a:r>
            <a:endParaRPr lang="ja-JP" altLang="ja-JP" dirty="0"/>
          </a:p>
          <a:p>
            <a:pPr marL="0" indent="0" algn="just">
              <a:buNone/>
            </a:pPr>
            <a:r>
              <a:rPr lang="en-US" altLang="ja-JP" b="1" dirty="0"/>
              <a:t>(34) 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 </a:t>
            </a:r>
            <a:r>
              <a:rPr lang="en-US" altLang="ja-JP" b="1" dirty="0"/>
              <a:t>[D</a:t>
            </a:r>
            <a:r>
              <a:rPr lang="en-US" altLang="ja-JP" b="1" baseline="-25000" dirty="0"/>
              <a:t>S,tn </a:t>
            </a:r>
            <a:r>
              <a:rPr lang="en-US" altLang="ja-JP" b="1" dirty="0"/>
              <a:t>+ </a:t>
            </a:r>
            <a:r>
              <a:rPr lang="en-US" altLang="ja-JP" b="1" dirty="0">
                <a:sym typeface="Symbol" panose="05050102010706020507" pitchFamily="18" charset="2"/>
              </a:rPr>
              <a:t></a:t>
            </a:r>
            <a:r>
              <a:rPr lang="en-US" altLang="ja-JP" b="1" dirty="0"/>
              <a:t>D</a:t>
            </a:r>
            <a:r>
              <a:rPr lang="en-US" altLang="ja-JP" b="1" baseline="-25000" dirty="0"/>
              <a:t>L,tn</a:t>
            </a:r>
            <a:r>
              <a:rPr lang="en-US" altLang="ja-JP" b="1" dirty="0"/>
              <a:t>]g</a:t>
            </a:r>
            <a:r>
              <a:rPr lang="en-US" altLang="ja-JP" b="1" baseline="-25000" dirty="0"/>
              <a:t>7</a:t>
            </a:r>
            <a:r>
              <a:rPr lang="en-US" altLang="ja-JP" b="1" dirty="0"/>
              <a:t>(x</a:t>
            </a:r>
            <a:r>
              <a:rPr lang="en-US" altLang="ja-JP" b="1" baseline="-25000" dirty="0"/>
              <a:t>tn</a:t>
            </a:r>
            <a:r>
              <a:rPr lang="en-US" altLang="ja-JP" b="1" dirty="0"/>
              <a:t>,y</a:t>
            </a:r>
            <a:r>
              <a:rPr lang="en-US" altLang="ja-JP" b="1" baseline="-25000" dirty="0"/>
              <a:t>tn</a:t>
            </a:r>
            <a:r>
              <a:rPr lang="en-US" altLang="ja-JP" b="1" dirty="0"/>
              <a:t>,</a:t>
            </a:r>
            <a:r>
              <a:rPr lang="en-US" altLang="ja-JP" b="1" dirty="0">
                <a:sym typeface="Symbol" panose="05050102010706020507" pitchFamily="18" charset="2"/>
              </a:rPr>
              <a:t></a:t>
            </a:r>
            <a:r>
              <a:rPr lang="en-US" altLang="ja-JP" b="1" dirty="0"/>
              <a:t>)f</a:t>
            </a:r>
            <a:r>
              <a:rPr lang="en-US" altLang="ja-JP" b="1" baseline="-25000" dirty="0"/>
              <a:t>L</a:t>
            </a:r>
            <a:r>
              <a:rPr lang="en-US" altLang="ja-JP" b="1" dirty="0"/>
              <a:t>(L</a:t>
            </a:r>
            <a:r>
              <a:rPr lang="en-US" altLang="ja-JP" b="1" baseline="-25000" dirty="0"/>
              <a:t>tn</a:t>
            </a:r>
            <a:r>
              <a:rPr lang="en-US" altLang="ja-JP" b="1" dirty="0"/>
              <a:t>,</a:t>
            </a:r>
            <a:r>
              <a:rPr lang="en-US" altLang="ja-JP" b="1" dirty="0">
                <a:sym typeface="Symbol" panose="05050102010706020507" pitchFamily="18" charset="2"/>
              </a:rPr>
              <a:t></a:t>
            </a:r>
            <a:r>
              <a:rPr lang="en-US" altLang="ja-JP" b="1" dirty="0"/>
              <a:t>)</a:t>
            </a:r>
          </a:p>
          <a:p>
            <a:pPr marL="0" indent="0" algn="just">
              <a:buNone/>
            </a:pPr>
            <a:r>
              <a:rPr lang="en-US" altLang="ja-JP" b="1" dirty="0"/>
              <a:t>  x[1+</a:t>
            </a:r>
            <a:r>
              <a:rPr lang="en-US" altLang="ja-JP" b="1" dirty="0">
                <a:sym typeface="Symbol" panose="05050102010706020507" pitchFamily="18" charset="2"/>
              </a:rPr>
              <a:t></a:t>
            </a:r>
            <a:r>
              <a:rPr lang="en-US" altLang="ja-JP" b="1" dirty="0"/>
              <a:t>(</a:t>
            </a:r>
            <a:r>
              <a:rPr lang="en-US" altLang="ja-JP" b="1" dirty="0">
                <a:solidFill>
                  <a:srgbClr val="FF0000"/>
                </a:solidFill>
              </a:rPr>
              <a:t>TW</a:t>
            </a:r>
            <a:r>
              <a:rPr lang="en-US" altLang="ja-JP" b="1" baseline="-25000" dirty="0">
                <a:solidFill>
                  <a:srgbClr val="FF0000"/>
                </a:solidFill>
              </a:rPr>
              <a:t>tn</a:t>
            </a:r>
            <a:r>
              <a:rPr lang="en-US" altLang="ja-JP" b="1" dirty="0">
                <a:sym typeface="Symbol" panose="05050102010706020507" pitchFamily="18" charset="2"/>
              </a:rPr>
              <a:t></a:t>
            </a:r>
            <a:r>
              <a:rPr lang="en-US" altLang="ja-JP" b="1" dirty="0"/>
              <a:t>1)][1+</a:t>
            </a:r>
            <a:r>
              <a:rPr lang="en-US" altLang="ja-JP" b="1" dirty="0">
                <a:sym typeface="Symbol" panose="05050102010706020507" pitchFamily="18" charset="2"/>
              </a:rPr>
              <a:t></a:t>
            </a:r>
            <a:r>
              <a:rPr lang="en-US" altLang="ja-JP" b="1" dirty="0"/>
              <a:t>(</a:t>
            </a:r>
            <a:r>
              <a:rPr lang="en-US" altLang="ja-JP" b="1" dirty="0">
                <a:solidFill>
                  <a:srgbClr val="FF0000"/>
                </a:solidFill>
              </a:rPr>
              <a:t>TT</a:t>
            </a:r>
            <a:r>
              <a:rPr lang="en-US" altLang="ja-JP" b="1" baseline="-25000" dirty="0">
                <a:solidFill>
                  <a:srgbClr val="FF0000"/>
                </a:solidFill>
              </a:rPr>
              <a:t>tn</a:t>
            </a:r>
            <a:r>
              <a:rPr lang="en-US" altLang="ja-JP" b="1" dirty="0">
                <a:sym typeface="Symbol" panose="05050102010706020507" pitchFamily="18" charset="2"/>
              </a:rPr>
              <a:t></a:t>
            </a:r>
            <a:r>
              <a:rPr lang="en-US" altLang="ja-JP" b="1" dirty="0"/>
              <a:t>8)] + P</a:t>
            </a:r>
            <a:r>
              <a:rPr lang="en-US" altLang="ja-JP" b="1" baseline="-25000" dirty="0"/>
              <a:t>St</a:t>
            </a:r>
            <a:r>
              <a:rPr lang="en-US" altLang="ja-JP" b="1" dirty="0"/>
              <a:t>(1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dirty="0"/>
              <a:t>)</a:t>
            </a:r>
            <a:r>
              <a:rPr lang="en-US" altLang="ja-JP" b="1" baseline="30000" dirty="0"/>
              <a:t>A(t,n) </a:t>
            </a:r>
            <a:r>
              <a:rPr lang="en-US" altLang="ja-JP" b="1" dirty="0"/>
              <a:t>f</a:t>
            </a:r>
            <a:r>
              <a:rPr lang="en-US" altLang="ja-JP" b="1" baseline="-25000" dirty="0"/>
              <a:t>S</a:t>
            </a:r>
            <a:r>
              <a:rPr lang="en-US" altLang="ja-JP" b="1" dirty="0"/>
              <a:t>(S</a:t>
            </a:r>
            <a:r>
              <a:rPr lang="en-US" altLang="ja-JP" b="1" baseline="-25000" dirty="0"/>
              <a:t>tn</a:t>
            </a:r>
            <a:r>
              <a:rPr lang="en-US" altLang="ja-JP" b="1" dirty="0"/>
              <a:t>,</a:t>
            </a:r>
            <a:r>
              <a:rPr lang="en-US" altLang="ja-JP" b="1" dirty="0">
                <a:sym typeface="Symbol" panose="05050102010706020507" pitchFamily="18" charset="2"/>
              </a:rPr>
              <a:t></a:t>
            </a:r>
            <a:r>
              <a:rPr lang="en-US" altLang="ja-JP" b="1" dirty="0"/>
              <a:t>)  + </a:t>
            </a:r>
            <a:r>
              <a:rPr lang="en-US" altLang="ja-JP" b="1" dirty="0">
                <a:sym typeface="Symbol" panose="05050102010706020507" pitchFamily="18" charset="2"/>
              </a:rPr>
              <a:t></a:t>
            </a:r>
            <a:r>
              <a:rPr lang="en-US" altLang="ja-JP" b="1" baseline="-25000" dirty="0"/>
              <a:t>tn</a:t>
            </a:r>
            <a:r>
              <a:rPr lang="en-US" altLang="ja-JP" b="1" dirty="0"/>
              <a:t> ;</a:t>
            </a:r>
          </a:p>
          <a:p>
            <a:pPr marL="0" indent="0" algn="just">
              <a:buNone/>
            </a:pPr>
            <a:r>
              <a:rPr lang="en-US" altLang="ja-JP" b="1" dirty="0"/>
              <a:t>                                                                t = 1,...,44; n = 1,...,N(t)</a:t>
            </a:r>
            <a:endParaRPr lang="ja-JP" altLang="ja-JP" dirty="0"/>
          </a:p>
          <a:p>
            <a:pPr algn="just"/>
            <a:r>
              <a:rPr lang="en-US" altLang="ja-JP" dirty="0"/>
              <a:t>where the function </a:t>
            </a:r>
            <a:r>
              <a:rPr lang="en-US" altLang="ja-JP" b="1" dirty="0">
                <a:solidFill>
                  <a:srgbClr val="FF0000"/>
                </a:solidFill>
              </a:rPr>
              <a:t>f</a:t>
            </a:r>
            <a:r>
              <a:rPr lang="en-US" altLang="ja-JP" b="1" baseline="-25000" dirty="0">
                <a:solidFill>
                  <a:srgbClr val="FF0000"/>
                </a:solidFill>
              </a:rPr>
              <a:t>L</a:t>
            </a:r>
            <a:r>
              <a:rPr lang="en-US" altLang="ja-JP" dirty="0"/>
              <a:t> is defined above by (29), the function </a:t>
            </a:r>
            <a:r>
              <a:rPr lang="en-US" altLang="ja-JP" b="1" dirty="0">
                <a:solidFill>
                  <a:srgbClr val="FF0000"/>
                </a:solidFill>
              </a:rPr>
              <a:t>f</a:t>
            </a:r>
            <a:r>
              <a:rPr lang="en-US" altLang="ja-JP" b="1" baseline="-25000" dirty="0">
                <a:solidFill>
                  <a:srgbClr val="FF0000"/>
                </a:solidFill>
              </a:rPr>
              <a:t>S</a:t>
            </a:r>
            <a:r>
              <a:rPr lang="en-US" altLang="ja-JP" dirty="0"/>
              <a:t> is defined by (32), </a:t>
            </a:r>
            <a:r>
              <a:rPr lang="en-US" altLang="ja-JP" b="1" dirty="0">
                <a:solidFill>
                  <a:srgbClr val="FF0000"/>
                </a:solidFill>
                <a:sym typeface="Symbol" panose="05050102010706020507" pitchFamily="18" charset="2"/>
              </a:rPr>
              <a:t></a:t>
            </a:r>
            <a:r>
              <a:rPr lang="en-US" altLang="ja-JP" dirty="0"/>
              <a:t> is the percentage change in the price of land due to a one minute increase in walking time, </a:t>
            </a:r>
            <a:r>
              <a:rPr lang="en-US" altLang="ja-JP" b="1" dirty="0">
                <a:solidFill>
                  <a:srgbClr val="FF0000"/>
                </a:solidFill>
                <a:sym typeface="Symbol" panose="05050102010706020507" pitchFamily="18" charset="2"/>
              </a:rPr>
              <a:t></a:t>
            </a:r>
            <a:r>
              <a:rPr lang="en-US" altLang="ja-JP" dirty="0"/>
              <a:t> is the percentage change in the price of land due to a one minute increase in subway running time to Tokyo central station and </a:t>
            </a:r>
            <a:r>
              <a:rPr lang="en-US" altLang="ja-JP" dirty="0">
                <a:sym typeface="Symbol" panose="05050102010706020507" pitchFamily="18" charset="2"/>
              </a:rPr>
              <a:t></a:t>
            </a:r>
            <a:r>
              <a:rPr lang="en-US" altLang="ja-JP" baseline="-25000" dirty="0"/>
              <a:t>tn</a:t>
            </a:r>
            <a:r>
              <a:rPr lang="en-US" altLang="ja-JP" dirty="0"/>
              <a:t> is an error term.</a:t>
            </a:r>
          </a:p>
          <a:p>
            <a:pPr algn="just"/>
            <a:r>
              <a:rPr lang="en-US" altLang="ja-JP" dirty="0"/>
              <a:t>There are </a:t>
            </a:r>
            <a:r>
              <a:rPr lang="en-US" b="1" dirty="0">
                <a:solidFill>
                  <a:srgbClr val="FF0000"/>
                </a:solidFill>
              </a:rPr>
              <a:t>109</a:t>
            </a:r>
            <a:r>
              <a:rPr lang="en-US" dirty="0"/>
              <a:t> unknown parameters in Model 10.</a:t>
            </a:r>
            <a:endParaRPr lang="en-US" altLang="ja-JP" dirty="0"/>
          </a:p>
          <a:p>
            <a:pPr algn="just"/>
            <a:r>
              <a:rPr lang="en-US" altLang="ja-JP" dirty="0">
                <a:latin typeface="Times New Roman"/>
              </a:rPr>
              <a:t>The R</a:t>
            </a:r>
            <a:r>
              <a:rPr lang="en-US" altLang="ja-JP" baseline="30000" dirty="0">
                <a:latin typeface="Times New Roman"/>
              </a:rPr>
              <a:t>2</a:t>
            </a:r>
            <a:r>
              <a:rPr lang="ja-JP" altLang="en-US" dirty="0">
                <a:latin typeface="Times New Roman"/>
              </a:rPr>
              <a:t> </a:t>
            </a:r>
            <a:r>
              <a:rPr lang="en-US" altLang="ja-JP" dirty="0">
                <a:latin typeface="Times New Roman"/>
              </a:rPr>
              <a:t>for Model</a:t>
            </a:r>
            <a:r>
              <a:rPr lang="ja-JP" altLang="en-US" dirty="0">
                <a:latin typeface="Times New Roman"/>
              </a:rPr>
              <a:t> </a:t>
            </a:r>
            <a:r>
              <a:rPr lang="en-US" altLang="ja-JP" dirty="0">
                <a:latin typeface="Times New Roman"/>
              </a:rPr>
              <a:t>10</a:t>
            </a:r>
            <a:r>
              <a:rPr lang="ja-JP" altLang="en-US" dirty="0">
                <a:latin typeface="Times New Roman"/>
              </a:rPr>
              <a:t> </a:t>
            </a:r>
            <a:r>
              <a:rPr lang="en-US" altLang="ja-JP" dirty="0">
                <a:latin typeface="Times New Roman"/>
              </a:rPr>
              <a:t>was </a:t>
            </a:r>
            <a:r>
              <a:rPr lang="en-US" b="1" dirty="0">
                <a:solidFill>
                  <a:srgbClr val="FF0000"/>
                </a:solidFill>
              </a:rPr>
              <a:t>0.8383</a:t>
            </a:r>
            <a:r>
              <a:rPr lang="en-US" dirty="0"/>
              <a:t>, </a:t>
            </a:r>
            <a:r>
              <a:rPr lang="en-US" altLang="ja-JP" dirty="0">
                <a:latin typeface="Times New Roman"/>
              </a:rPr>
              <a:t>increase in LL was </a:t>
            </a:r>
            <a:r>
              <a:rPr lang="en-US" b="1" dirty="0">
                <a:solidFill>
                  <a:srgbClr val="FF0000"/>
                </a:solidFill>
              </a:rPr>
              <a:t>531.13</a:t>
            </a:r>
            <a:r>
              <a:rPr lang="en-US" dirty="0"/>
              <a:t>.</a:t>
            </a:r>
            <a:r>
              <a:rPr lang="en-US" altLang="ja-JP" dirty="0">
                <a:latin typeface="Times New Roman"/>
              </a:rPr>
              <a:t> </a:t>
            </a:r>
            <a:r>
              <a:rPr lang="en-US" altLang="ja-JP" dirty="0"/>
              <a:t> </a:t>
            </a:r>
            <a:endParaRPr lang="ja-JP" altLang="en-US" dirty="0"/>
          </a:p>
        </p:txBody>
      </p:sp>
      <p:sp>
        <p:nvSpPr>
          <p:cNvPr id="4" name="スライド番号プレースホルダー 3">
            <a:extLst>
              <a:ext uri="{FF2B5EF4-FFF2-40B4-BE49-F238E27FC236}">
                <a16:creationId xmlns:a16="http://schemas.microsoft.com/office/drawing/2014/main" id="{D963B065-4C54-4D8A-B0BB-1A0670C36CB5}"/>
              </a:ext>
            </a:extLst>
          </p:cNvPr>
          <p:cNvSpPr>
            <a:spLocks noGrp="1"/>
          </p:cNvSpPr>
          <p:nvPr>
            <p:ph type="sldNum" sz="quarter" idx="11"/>
          </p:nvPr>
        </p:nvSpPr>
        <p:spPr/>
        <p:txBody>
          <a:bodyPr/>
          <a:lstStyle/>
          <a:p>
            <a:pPr>
              <a:defRPr/>
            </a:pPr>
            <a:fld id="{DB05CE72-4149-4858-8879-D677CB49550F}" type="slidenum">
              <a:rPr lang="en-US" altLang="ja-JP" smtClean="0"/>
              <a:pPr>
                <a:defRPr/>
              </a:pPr>
              <a:t>43</a:t>
            </a:fld>
            <a:endParaRPr lang="en-US" altLang="ja-JP" dirty="0"/>
          </a:p>
        </p:txBody>
      </p:sp>
    </p:spTree>
    <p:extLst>
      <p:ext uri="{BB962C8B-B14F-4D97-AF65-F5344CB8AC3E}">
        <p14:creationId xmlns:p14="http://schemas.microsoft.com/office/powerpoint/2010/main" val="1379707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DB4386-0E86-4FB6-B078-EE06FFEE2DA1}"/>
              </a:ext>
            </a:extLst>
          </p:cNvPr>
          <p:cNvSpPr>
            <a:spLocks noGrp="1"/>
          </p:cNvSpPr>
          <p:nvPr>
            <p:ph type="title"/>
          </p:nvPr>
        </p:nvSpPr>
        <p:spPr/>
        <p:txBody>
          <a:bodyPr/>
          <a:lstStyle/>
          <a:p>
            <a:r>
              <a:rPr lang="en-US" altLang="ja-JP" b="1" dirty="0"/>
              <a:t>Adding the Number of Bedrooms</a:t>
            </a:r>
            <a:endParaRPr kumimoji="1" lang="ja-JP" altLang="en-US" b="1" dirty="0"/>
          </a:p>
        </p:txBody>
      </p:sp>
      <p:sp>
        <p:nvSpPr>
          <p:cNvPr id="3" name="コンテンツ プレースホルダー 2">
            <a:extLst>
              <a:ext uri="{FF2B5EF4-FFF2-40B4-BE49-F238E27FC236}">
                <a16:creationId xmlns:a16="http://schemas.microsoft.com/office/drawing/2014/main" id="{C9E40C55-9BB5-44D4-9FB2-88891A7A221C}"/>
              </a:ext>
            </a:extLst>
          </p:cNvPr>
          <p:cNvSpPr>
            <a:spLocks noGrp="1"/>
          </p:cNvSpPr>
          <p:nvPr>
            <p:ph idx="1"/>
          </p:nvPr>
        </p:nvSpPr>
        <p:spPr>
          <a:xfrm>
            <a:off x="318356" y="1207294"/>
            <a:ext cx="8507288" cy="5105400"/>
          </a:xfrm>
        </p:spPr>
        <p:txBody>
          <a:bodyPr/>
          <a:lstStyle/>
          <a:p>
            <a:pPr algn="just"/>
            <a:r>
              <a:rPr lang="en-US" altLang="ja-JP" dirty="0"/>
              <a:t>In our next model, we introduce the </a:t>
            </a:r>
            <a:r>
              <a:rPr lang="en-US" altLang="ja-JP" b="1" dirty="0">
                <a:solidFill>
                  <a:srgbClr val="FF0000"/>
                </a:solidFill>
              </a:rPr>
              <a:t>number of bedrooms NB</a:t>
            </a:r>
            <a:r>
              <a:rPr lang="en-US" altLang="ja-JP" b="1" baseline="-25000" dirty="0">
                <a:solidFill>
                  <a:srgbClr val="FF0000"/>
                </a:solidFill>
              </a:rPr>
              <a:t>tn</a:t>
            </a:r>
            <a:r>
              <a:rPr lang="en-US" altLang="ja-JP" b="1" dirty="0">
                <a:solidFill>
                  <a:srgbClr val="FF0000"/>
                </a:solidFill>
              </a:rPr>
              <a:t> </a:t>
            </a:r>
            <a:r>
              <a:rPr lang="en-US" altLang="ja-JP" dirty="0"/>
              <a:t>as a property characteristic that can affect structure value if the property n in quarter t has a structure on it. </a:t>
            </a:r>
          </a:p>
          <a:p>
            <a:pPr algn="just"/>
            <a:r>
              <a:rPr lang="en-US" altLang="ja-JP" dirty="0"/>
              <a:t>For the properties in our sample, the number of bedrooms ranged from 2 to 8. Since there were relatively few observations with 6, 7 or 8 bedrooms, we grouped these last 3 categories into a single category. </a:t>
            </a:r>
          </a:p>
          <a:p>
            <a:pPr algn="just"/>
            <a:r>
              <a:rPr lang="en-US" altLang="ja-JP" dirty="0"/>
              <a:t>Define the </a:t>
            </a:r>
            <a:r>
              <a:rPr lang="en-US" altLang="ja-JP" dirty="0">
                <a:solidFill>
                  <a:srgbClr val="FF0000"/>
                </a:solidFill>
              </a:rPr>
              <a:t>bedroom dummy variables </a:t>
            </a:r>
            <a:r>
              <a:rPr lang="en-US" altLang="ja-JP" dirty="0"/>
              <a:t>D</a:t>
            </a:r>
            <a:r>
              <a:rPr lang="en-US" altLang="ja-JP" baseline="-25000" dirty="0"/>
              <a:t>NB,tn,i</a:t>
            </a:r>
            <a:r>
              <a:rPr lang="en-US" altLang="ja-JP" dirty="0"/>
              <a:t> for observation tn as follows for i = 2,3,4,5; t = 1,...,44 and n = 1,...,N(t): </a:t>
            </a:r>
            <a:endParaRPr lang="ja-JP" altLang="ja-JP" dirty="0"/>
          </a:p>
          <a:p>
            <a:pPr marL="0" indent="0" algn="just">
              <a:buNone/>
            </a:pPr>
            <a:r>
              <a:rPr lang="en-US" altLang="ja-JP" b="1" dirty="0"/>
              <a:t>   (35) D</a:t>
            </a:r>
            <a:r>
              <a:rPr lang="en-US" altLang="ja-JP" b="1" baseline="-25000" dirty="0"/>
              <a:t>NB,tn,</a:t>
            </a:r>
            <a:r>
              <a:rPr lang="en-US" altLang="ja-JP" sz="2000" b="1" baseline="-25000" dirty="0"/>
              <a:t>i</a:t>
            </a:r>
            <a:r>
              <a:rPr lang="en-US" altLang="ja-JP" sz="2000" b="1" dirty="0"/>
              <a:t> </a:t>
            </a:r>
            <a:r>
              <a:rPr lang="en-US" altLang="ja-JP" sz="2000" b="1" dirty="0">
                <a:sym typeface="Symbol" panose="05050102010706020507" pitchFamily="18" charset="2"/>
              </a:rPr>
              <a:t></a:t>
            </a:r>
            <a:r>
              <a:rPr lang="en-US" altLang="ja-JP" sz="2000" b="1" dirty="0"/>
              <a:t> 1 if observation tn has a structure on it with i bedrooms;</a:t>
            </a:r>
            <a:endParaRPr lang="ja-JP" altLang="ja-JP" sz="2000" b="1" dirty="0"/>
          </a:p>
          <a:p>
            <a:pPr marL="0" indent="0" algn="just">
              <a:buNone/>
            </a:pPr>
            <a:r>
              <a:rPr lang="en-US" altLang="ja-JP" sz="2000" b="1" dirty="0"/>
              <a:t>                           </a:t>
            </a:r>
            <a:r>
              <a:rPr lang="en-US" altLang="ja-JP" sz="2000" b="1" dirty="0">
                <a:sym typeface="Symbol" panose="05050102010706020507" pitchFamily="18" charset="2"/>
              </a:rPr>
              <a:t></a:t>
            </a:r>
            <a:r>
              <a:rPr lang="en-US" altLang="ja-JP" sz="2000" b="1" dirty="0"/>
              <a:t> 0 elsewhere.</a:t>
            </a:r>
            <a:endParaRPr kumimoji="1" lang="ja-JP" altLang="en-US" sz="2000" b="1" dirty="0"/>
          </a:p>
        </p:txBody>
      </p:sp>
      <p:sp>
        <p:nvSpPr>
          <p:cNvPr id="4" name="スライド番号プレースホルダー 3">
            <a:extLst>
              <a:ext uri="{FF2B5EF4-FFF2-40B4-BE49-F238E27FC236}">
                <a16:creationId xmlns:a16="http://schemas.microsoft.com/office/drawing/2014/main" id="{85FC1D97-14CD-4E9F-AA17-0F0FD190B6EE}"/>
              </a:ext>
            </a:extLst>
          </p:cNvPr>
          <p:cNvSpPr>
            <a:spLocks noGrp="1"/>
          </p:cNvSpPr>
          <p:nvPr>
            <p:ph type="sldNum" sz="quarter" idx="11"/>
          </p:nvPr>
        </p:nvSpPr>
        <p:spPr/>
        <p:txBody>
          <a:bodyPr/>
          <a:lstStyle/>
          <a:p>
            <a:pPr>
              <a:defRPr/>
            </a:pPr>
            <a:fld id="{DB05CE72-4149-4858-8879-D677CB49550F}" type="slidenum">
              <a:rPr lang="en-US" altLang="ja-JP" smtClean="0"/>
              <a:pPr>
                <a:defRPr/>
              </a:pPr>
              <a:t>44</a:t>
            </a:fld>
            <a:endParaRPr lang="en-US" altLang="ja-JP" dirty="0"/>
          </a:p>
        </p:txBody>
      </p:sp>
    </p:spTree>
    <p:extLst>
      <p:ext uri="{BB962C8B-B14F-4D97-AF65-F5344CB8AC3E}">
        <p14:creationId xmlns:p14="http://schemas.microsoft.com/office/powerpoint/2010/main" val="12229633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7BD874-ACF9-49DB-AB0F-83F6F493E1B9}"/>
              </a:ext>
            </a:extLst>
          </p:cNvPr>
          <p:cNvSpPr>
            <a:spLocks noGrp="1"/>
          </p:cNvSpPr>
          <p:nvPr>
            <p:ph type="title"/>
          </p:nvPr>
        </p:nvSpPr>
        <p:spPr/>
        <p:txBody>
          <a:bodyPr/>
          <a:lstStyle/>
          <a:p>
            <a:r>
              <a:rPr kumimoji="1" lang="en-US" altLang="ja-JP" b="1" dirty="0"/>
              <a:t>Model 11: Adding the Number of Bedrooms</a:t>
            </a:r>
            <a:endParaRPr kumimoji="1" lang="ja-JP" altLang="en-US" b="1" dirty="0"/>
          </a:p>
        </p:txBody>
      </p:sp>
      <p:sp>
        <p:nvSpPr>
          <p:cNvPr id="3" name="コンテンツ プレースホルダー 2">
            <a:extLst>
              <a:ext uri="{FF2B5EF4-FFF2-40B4-BE49-F238E27FC236}">
                <a16:creationId xmlns:a16="http://schemas.microsoft.com/office/drawing/2014/main" id="{7D83915A-97CE-4568-A467-5548D1C357BC}"/>
              </a:ext>
            </a:extLst>
          </p:cNvPr>
          <p:cNvSpPr>
            <a:spLocks noGrp="1"/>
          </p:cNvSpPr>
          <p:nvPr>
            <p:ph idx="1"/>
          </p:nvPr>
        </p:nvSpPr>
        <p:spPr/>
        <p:txBody>
          <a:bodyPr/>
          <a:lstStyle/>
          <a:p>
            <a:pPr algn="just"/>
            <a:r>
              <a:rPr lang="en-US" altLang="ja-JP" b="1" i="1" dirty="0">
                <a:solidFill>
                  <a:srgbClr val="FF0000"/>
                </a:solidFill>
              </a:rPr>
              <a:t>Model 11</a:t>
            </a:r>
            <a:r>
              <a:rPr lang="en-US" altLang="ja-JP" b="1" dirty="0">
                <a:solidFill>
                  <a:srgbClr val="FF0000"/>
                </a:solidFill>
              </a:rPr>
              <a:t> </a:t>
            </a:r>
            <a:r>
              <a:rPr lang="en-US" altLang="ja-JP" dirty="0"/>
              <a:t>is the following nonlinear regression: </a:t>
            </a:r>
            <a:endParaRPr lang="ja-JP" altLang="ja-JP" dirty="0"/>
          </a:p>
          <a:p>
            <a:pPr marL="0" indent="0" algn="just">
              <a:buNone/>
            </a:pPr>
            <a:r>
              <a:rPr lang="en-US" altLang="ja-JP" b="1" dirty="0"/>
              <a:t>   (36) 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 </a:t>
            </a:r>
            <a:r>
              <a:rPr lang="en-US" altLang="ja-JP" b="1" dirty="0"/>
              <a:t>[D</a:t>
            </a:r>
            <a:r>
              <a:rPr lang="en-US" altLang="ja-JP" b="1" baseline="-25000" dirty="0"/>
              <a:t>S,tn </a:t>
            </a:r>
            <a:r>
              <a:rPr lang="en-US" altLang="ja-JP" b="1" dirty="0"/>
              <a:t>+ </a:t>
            </a:r>
            <a:r>
              <a:rPr lang="en-US" altLang="ja-JP" b="1" dirty="0">
                <a:sym typeface="Symbol" panose="05050102010706020507" pitchFamily="18" charset="2"/>
              </a:rPr>
              <a:t></a:t>
            </a:r>
            <a:r>
              <a:rPr lang="en-US" altLang="ja-JP" b="1" dirty="0"/>
              <a:t>D</a:t>
            </a:r>
            <a:r>
              <a:rPr lang="en-US" altLang="ja-JP" b="1" baseline="-25000" dirty="0"/>
              <a:t>L,tn</a:t>
            </a:r>
            <a:r>
              <a:rPr lang="en-US" altLang="ja-JP" b="1" dirty="0"/>
              <a:t>]g</a:t>
            </a:r>
            <a:r>
              <a:rPr lang="en-US" altLang="ja-JP" b="1" baseline="-25000" dirty="0"/>
              <a:t>7</a:t>
            </a:r>
            <a:r>
              <a:rPr lang="en-US" altLang="ja-JP" b="1" dirty="0"/>
              <a:t>(x</a:t>
            </a:r>
            <a:r>
              <a:rPr lang="en-US" altLang="ja-JP" b="1" baseline="-25000" dirty="0"/>
              <a:t>tn</a:t>
            </a:r>
            <a:r>
              <a:rPr lang="en-US" altLang="ja-JP" b="1" dirty="0"/>
              <a:t>,y</a:t>
            </a:r>
            <a:r>
              <a:rPr lang="en-US" altLang="ja-JP" b="1" baseline="-25000" dirty="0"/>
              <a:t>tn</a:t>
            </a:r>
            <a:r>
              <a:rPr lang="en-US" altLang="ja-JP" b="1" dirty="0"/>
              <a:t>,</a:t>
            </a:r>
            <a:r>
              <a:rPr lang="en-US" altLang="ja-JP" b="1" dirty="0">
                <a:sym typeface="Symbol" panose="05050102010706020507" pitchFamily="18" charset="2"/>
              </a:rPr>
              <a:t></a:t>
            </a:r>
            <a:r>
              <a:rPr lang="en-US" altLang="ja-JP" b="1" dirty="0"/>
              <a:t>)f</a:t>
            </a:r>
            <a:r>
              <a:rPr lang="en-US" altLang="ja-JP" b="1" baseline="-25000" dirty="0"/>
              <a:t>L</a:t>
            </a:r>
            <a:r>
              <a:rPr lang="en-US" altLang="ja-JP" b="1" dirty="0"/>
              <a:t>(L</a:t>
            </a:r>
            <a:r>
              <a:rPr lang="en-US" altLang="ja-JP" b="1" baseline="-25000" dirty="0"/>
              <a:t>tn</a:t>
            </a:r>
            <a:r>
              <a:rPr lang="en-US" altLang="ja-JP" b="1" dirty="0"/>
              <a:t>,</a:t>
            </a:r>
            <a:r>
              <a:rPr lang="en-US" altLang="ja-JP" b="1" dirty="0">
                <a:sym typeface="Symbol" panose="05050102010706020507" pitchFamily="18" charset="2"/>
              </a:rPr>
              <a:t></a:t>
            </a:r>
            <a:r>
              <a:rPr lang="en-US" altLang="ja-JP" b="1" dirty="0"/>
              <a:t>)</a:t>
            </a:r>
          </a:p>
          <a:p>
            <a:pPr marL="0" indent="0" algn="just">
              <a:buNone/>
            </a:pPr>
            <a:r>
              <a:rPr lang="en-US" altLang="ja-JP" b="1" dirty="0"/>
              <a:t>                  x[1+</a:t>
            </a:r>
            <a:r>
              <a:rPr lang="en-US" altLang="ja-JP" b="1" dirty="0">
                <a:sym typeface="Symbol" panose="05050102010706020507" pitchFamily="18" charset="2"/>
              </a:rPr>
              <a:t></a:t>
            </a:r>
            <a:r>
              <a:rPr lang="en-US" altLang="ja-JP" b="1" dirty="0"/>
              <a:t>(TW</a:t>
            </a:r>
            <a:r>
              <a:rPr lang="en-US" altLang="ja-JP" b="1" baseline="-25000" dirty="0"/>
              <a:t>tn</a:t>
            </a:r>
            <a:r>
              <a:rPr lang="en-US" altLang="ja-JP" b="1" dirty="0">
                <a:sym typeface="Symbol" panose="05050102010706020507" pitchFamily="18" charset="2"/>
              </a:rPr>
              <a:t></a:t>
            </a:r>
            <a:r>
              <a:rPr lang="en-US" altLang="ja-JP" b="1" dirty="0"/>
              <a:t>1)][1+</a:t>
            </a:r>
            <a:r>
              <a:rPr lang="en-US" altLang="ja-JP" b="1" dirty="0">
                <a:sym typeface="Symbol" panose="05050102010706020507" pitchFamily="18" charset="2"/>
              </a:rPr>
              <a:t></a:t>
            </a:r>
            <a:r>
              <a:rPr lang="en-US" altLang="ja-JP" b="1" dirty="0"/>
              <a:t>(TT</a:t>
            </a:r>
            <a:r>
              <a:rPr lang="en-US" altLang="ja-JP" b="1" baseline="-25000" dirty="0"/>
              <a:t>tn</a:t>
            </a:r>
            <a:r>
              <a:rPr lang="en-US" altLang="ja-JP" b="1" dirty="0">
                <a:sym typeface="Symbol" panose="05050102010706020507" pitchFamily="18" charset="2"/>
              </a:rPr>
              <a:t></a:t>
            </a:r>
            <a:r>
              <a:rPr lang="en-US" altLang="ja-JP" b="1" dirty="0"/>
              <a:t>8)] </a:t>
            </a:r>
          </a:p>
          <a:p>
            <a:pPr marL="0" indent="0" algn="just">
              <a:buNone/>
            </a:pPr>
            <a:r>
              <a:rPr lang="en-US" altLang="ja-JP" b="1" dirty="0"/>
              <a:t>                 + P</a:t>
            </a:r>
            <a:r>
              <a:rPr lang="en-US" altLang="ja-JP" b="1" baseline="-25000" dirty="0"/>
              <a:t>St</a:t>
            </a:r>
            <a:r>
              <a:rPr lang="en-US" altLang="ja-JP" b="1" dirty="0"/>
              <a:t>(1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dirty="0"/>
              <a:t>)</a:t>
            </a:r>
            <a:r>
              <a:rPr lang="en-US" altLang="ja-JP" b="1" baseline="30000" dirty="0"/>
              <a:t>A(t,n) </a:t>
            </a:r>
            <a:r>
              <a:rPr lang="en-US" altLang="ja-JP" b="1" dirty="0"/>
              <a:t>f</a:t>
            </a:r>
            <a:r>
              <a:rPr lang="en-US" altLang="ja-JP" b="1" baseline="-25000" dirty="0"/>
              <a:t>S</a:t>
            </a:r>
            <a:r>
              <a:rPr lang="en-US" altLang="ja-JP" b="1" dirty="0"/>
              <a:t>(S</a:t>
            </a:r>
            <a:r>
              <a:rPr lang="en-US" altLang="ja-JP" b="1" baseline="-25000" dirty="0"/>
              <a:t>tn</a:t>
            </a:r>
            <a:r>
              <a:rPr lang="en-US" altLang="ja-JP" b="1" dirty="0"/>
              <a:t>,</a:t>
            </a:r>
            <a:r>
              <a:rPr lang="en-US" altLang="ja-JP" b="1" dirty="0">
                <a:sym typeface="Symbol" panose="05050102010706020507" pitchFamily="18" charset="2"/>
              </a:rPr>
              <a:t></a:t>
            </a:r>
            <a:r>
              <a:rPr lang="en-US" altLang="ja-JP" b="1" dirty="0"/>
              <a:t>)[</a:t>
            </a:r>
            <a:r>
              <a:rPr lang="en-US" altLang="ja-JP" b="1" dirty="0">
                <a:solidFill>
                  <a:srgbClr val="FF0000"/>
                </a:solidFill>
                <a:sym typeface="Symbol" panose="05050102010706020507" pitchFamily="18" charset="2"/>
              </a:rPr>
              <a:t></a:t>
            </a:r>
            <a:r>
              <a:rPr lang="en-US" altLang="ja-JP" b="1" baseline="-25000" dirty="0">
                <a:solidFill>
                  <a:srgbClr val="FF0000"/>
                </a:solidFill>
              </a:rPr>
              <a:t>i=2</a:t>
            </a:r>
            <a:r>
              <a:rPr lang="en-US" altLang="ja-JP" b="1" baseline="30000" dirty="0">
                <a:solidFill>
                  <a:srgbClr val="FF0000"/>
                </a:solidFill>
              </a:rPr>
              <a:t>6</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baseline="-25000" dirty="0">
                <a:solidFill>
                  <a:srgbClr val="FF0000"/>
                </a:solidFill>
              </a:rPr>
              <a:t>i</a:t>
            </a:r>
            <a:r>
              <a:rPr lang="en-US" altLang="ja-JP" b="1" dirty="0">
                <a:solidFill>
                  <a:srgbClr val="FF0000"/>
                </a:solidFill>
              </a:rPr>
              <a:t>D</a:t>
            </a:r>
            <a:r>
              <a:rPr lang="en-US" altLang="ja-JP" b="1" baseline="-25000" dirty="0">
                <a:solidFill>
                  <a:srgbClr val="FF0000"/>
                </a:solidFill>
              </a:rPr>
              <a:t>NB,tn,i</a:t>
            </a:r>
            <a:r>
              <a:rPr lang="en-US" altLang="ja-JP" b="1" dirty="0"/>
              <a:t>]  + </a:t>
            </a:r>
            <a:r>
              <a:rPr lang="en-US" altLang="ja-JP" b="1" dirty="0">
                <a:sym typeface="Symbol" panose="05050102010706020507" pitchFamily="18" charset="2"/>
              </a:rPr>
              <a:t></a:t>
            </a:r>
            <a:r>
              <a:rPr lang="en-US" altLang="ja-JP" b="1" baseline="-25000" dirty="0"/>
              <a:t>tn</a:t>
            </a:r>
            <a:r>
              <a:rPr lang="en-US" altLang="ja-JP" b="1" dirty="0"/>
              <a:t> ;</a:t>
            </a:r>
          </a:p>
          <a:p>
            <a:pPr marL="0" indent="0" algn="just">
              <a:buNone/>
            </a:pPr>
            <a:r>
              <a:rPr lang="en-US" altLang="ja-JP" b="1" dirty="0"/>
              <a:t>                                                             t = 1,...,44; n = 1,...,N(t) </a:t>
            </a:r>
            <a:endParaRPr lang="ja-JP" altLang="ja-JP" b="1" dirty="0"/>
          </a:p>
          <a:p>
            <a:pPr algn="just"/>
            <a:r>
              <a:rPr lang="en-US" altLang="ja-JP" dirty="0"/>
              <a:t>where the all of the functions and parameters which appear in (36) were defined in the previous model except that we have now added 5 bedroom variables, </a:t>
            </a:r>
            <a:r>
              <a:rPr lang="en-US" altLang="ja-JP" b="1" dirty="0">
                <a:solidFill>
                  <a:srgbClr val="FF0000"/>
                </a:solidFill>
                <a:sym typeface="Symbol" panose="05050102010706020507" pitchFamily="18" charset="2"/>
              </a:rPr>
              <a:t></a:t>
            </a:r>
            <a:r>
              <a:rPr lang="en-US" altLang="ja-JP" b="1" baseline="-25000" dirty="0">
                <a:solidFill>
                  <a:srgbClr val="FF0000"/>
                </a:solidFill>
              </a:rPr>
              <a:t>2</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baseline="-25000" dirty="0">
                <a:solidFill>
                  <a:srgbClr val="FF0000"/>
                </a:solidFill>
              </a:rPr>
              <a:t>3</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baseline="-25000" dirty="0">
                <a:solidFill>
                  <a:srgbClr val="FF0000"/>
                </a:solidFill>
              </a:rPr>
              <a:t>4</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baseline="-25000" dirty="0">
                <a:solidFill>
                  <a:srgbClr val="FF0000"/>
                </a:solidFill>
              </a:rPr>
              <a:t>5</a:t>
            </a:r>
            <a:r>
              <a:rPr lang="en-US" altLang="ja-JP" b="1" dirty="0">
                <a:solidFill>
                  <a:srgbClr val="FF0000"/>
                </a:solidFill>
              </a:rPr>
              <a:t> </a:t>
            </a:r>
            <a:r>
              <a:rPr lang="en-US" altLang="ja-JP" dirty="0"/>
              <a:t>and </a:t>
            </a:r>
            <a:r>
              <a:rPr lang="en-US" altLang="ja-JP" b="1" dirty="0">
                <a:solidFill>
                  <a:srgbClr val="FF0000"/>
                </a:solidFill>
                <a:sym typeface="Symbol" panose="05050102010706020507" pitchFamily="18" charset="2"/>
              </a:rPr>
              <a:t></a:t>
            </a:r>
            <a:r>
              <a:rPr lang="en-US" altLang="ja-JP" b="1" baseline="-25000" dirty="0">
                <a:solidFill>
                  <a:srgbClr val="FF0000"/>
                </a:solidFill>
              </a:rPr>
              <a:t>6</a:t>
            </a:r>
            <a:r>
              <a:rPr lang="en-US" altLang="ja-JP" dirty="0"/>
              <a:t>. </a:t>
            </a:r>
          </a:p>
          <a:p>
            <a:pPr algn="just"/>
            <a:r>
              <a:rPr lang="en-US" altLang="ja-JP" dirty="0"/>
              <a:t>We make the same normalizations as we made in Model 10 and in addition, we set </a:t>
            </a:r>
            <a:r>
              <a:rPr lang="en-US" altLang="ja-JP" b="1" dirty="0">
                <a:solidFill>
                  <a:srgbClr val="FF0000"/>
                </a:solidFill>
                <a:sym typeface="Symbol" panose="05050102010706020507" pitchFamily="18" charset="2"/>
              </a:rPr>
              <a:t></a:t>
            </a:r>
            <a:r>
              <a:rPr lang="en-US" altLang="ja-JP" b="1" baseline="-25000" dirty="0">
                <a:solidFill>
                  <a:srgbClr val="FF0000"/>
                </a:solidFill>
              </a:rPr>
              <a:t>2</a:t>
            </a:r>
            <a:r>
              <a:rPr lang="en-US" altLang="ja-JP" b="1" dirty="0">
                <a:solidFill>
                  <a:srgbClr val="FF0000"/>
                </a:solidFill>
              </a:rPr>
              <a:t> = 1</a:t>
            </a:r>
            <a:r>
              <a:rPr lang="en-US" altLang="ja-JP" dirty="0"/>
              <a:t>. </a:t>
            </a:r>
          </a:p>
          <a:p>
            <a:pPr algn="just"/>
            <a:r>
              <a:rPr lang="en-US" dirty="0"/>
              <a:t>Model 11 has a total </a:t>
            </a:r>
            <a:r>
              <a:rPr lang="en-US" b="1" dirty="0">
                <a:solidFill>
                  <a:srgbClr val="FF0000"/>
                </a:solidFill>
              </a:rPr>
              <a:t>113</a:t>
            </a:r>
            <a:r>
              <a:rPr lang="en-US" dirty="0"/>
              <a:t> unknown parameters.</a:t>
            </a:r>
            <a:endParaRPr lang="en-US" altLang="ja-JP" dirty="0"/>
          </a:p>
          <a:p>
            <a:pPr algn="just"/>
            <a:r>
              <a:rPr lang="en-US" altLang="ja-JP" dirty="0">
                <a:latin typeface="Times New Roman"/>
              </a:rPr>
              <a:t>The R</a:t>
            </a:r>
            <a:r>
              <a:rPr lang="en-US" altLang="ja-JP" baseline="30000" dirty="0">
                <a:latin typeface="Times New Roman"/>
              </a:rPr>
              <a:t>2</a:t>
            </a:r>
            <a:r>
              <a:rPr lang="ja-JP" altLang="en-US" dirty="0">
                <a:latin typeface="Times New Roman"/>
              </a:rPr>
              <a:t> </a:t>
            </a:r>
            <a:r>
              <a:rPr lang="en-US" altLang="ja-JP" dirty="0">
                <a:latin typeface="Times New Roman"/>
              </a:rPr>
              <a:t>for Model</a:t>
            </a:r>
            <a:r>
              <a:rPr lang="ja-JP" altLang="en-US" dirty="0">
                <a:latin typeface="Times New Roman"/>
              </a:rPr>
              <a:t> </a:t>
            </a:r>
            <a:r>
              <a:rPr lang="en-US" altLang="ja-JP" dirty="0">
                <a:latin typeface="Times New Roman"/>
              </a:rPr>
              <a:t>11</a:t>
            </a:r>
            <a:r>
              <a:rPr lang="ja-JP" altLang="en-US" dirty="0">
                <a:latin typeface="Times New Roman"/>
              </a:rPr>
              <a:t> </a:t>
            </a:r>
            <a:r>
              <a:rPr lang="en-US" altLang="ja-JP" dirty="0">
                <a:latin typeface="Times New Roman"/>
              </a:rPr>
              <a:t>was </a:t>
            </a:r>
            <a:r>
              <a:rPr lang="en-US" b="1" dirty="0">
                <a:solidFill>
                  <a:srgbClr val="FF0000"/>
                </a:solidFill>
              </a:rPr>
              <a:t>0.8400</a:t>
            </a:r>
            <a:r>
              <a:rPr lang="en-US" dirty="0"/>
              <a:t>, </a:t>
            </a:r>
            <a:r>
              <a:rPr lang="en-US" altLang="ja-JP" dirty="0">
                <a:latin typeface="Times New Roman"/>
              </a:rPr>
              <a:t>increase in LL was </a:t>
            </a:r>
            <a:r>
              <a:rPr lang="en-US" b="1" dirty="0">
                <a:solidFill>
                  <a:srgbClr val="FF0000"/>
                </a:solidFill>
              </a:rPr>
              <a:t>75.03</a:t>
            </a:r>
            <a:r>
              <a:rPr lang="en-US" dirty="0"/>
              <a:t>.</a:t>
            </a:r>
            <a:r>
              <a:rPr lang="en-US" altLang="ja-JP" dirty="0">
                <a:latin typeface="Times New Roman"/>
              </a:rPr>
              <a:t> </a:t>
            </a:r>
            <a:r>
              <a:rPr lang="en-US" altLang="ja-JP" dirty="0"/>
              <a:t> </a:t>
            </a:r>
            <a:endParaRPr lang="ja-JP" altLang="en-US" dirty="0"/>
          </a:p>
          <a:p>
            <a:pPr algn="just"/>
            <a:endParaRPr lang="en-US" altLang="ja-JP" dirty="0"/>
          </a:p>
          <a:p>
            <a:pPr algn="just"/>
            <a:endParaRPr kumimoji="1" lang="ja-JP" altLang="en-US" dirty="0"/>
          </a:p>
        </p:txBody>
      </p:sp>
      <p:sp>
        <p:nvSpPr>
          <p:cNvPr id="4" name="スライド番号プレースホルダー 3">
            <a:extLst>
              <a:ext uri="{FF2B5EF4-FFF2-40B4-BE49-F238E27FC236}">
                <a16:creationId xmlns:a16="http://schemas.microsoft.com/office/drawing/2014/main" id="{45529CA4-AED2-4136-B67E-1A1BB6762B1B}"/>
              </a:ext>
            </a:extLst>
          </p:cNvPr>
          <p:cNvSpPr>
            <a:spLocks noGrp="1"/>
          </p:cNvSpPr>
          <p:nvPr>
            <p:ph type="sldNum" sz="quarter" idx="11"/>
          </p:nvPr>
        </p:nvSpPr>
        <p:spPr/>
        <p:txBody>
          <a:bodyPr/>
          <a:lstStyle/>
          <a:p>
            <a:pPr>
              <a:defRPr/>
            </a:pPr>
            <a:fld id="{DB05CE72-4149-4858-8879-D677CB49550F}" type="slidenum">
              <a:rPr lang="en-US" altLang="ja-JP" smtClean="0"/>
              <a:pPr>
                <a:defRPr/>
              </a:pPr>
              <a:t>45</a:t>
            </a:fld>
            <a:endParaRPr lang="en-US" altLang="ja-JP" dirty="0"/>
          </a:p>
        </p:txBody>
      </p:sp>
    </p:spTree>
    <p:extLst>
      <p:ext uri="{BB962C8B-B14F-4D97-AF65-F5344CB8AC3E}">
        <p14:creationId xmlns:p14="http://schemas.microsoft.com/office/powerpoint/2010/main" val="1401790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5B5B55-0935-43E7-9DAE-C2A12CA7B4D4}"/>
              </a:ext>
            </a:extLst>
          </p:cNvPr>
          <p:cNvSpPr>
            <a:spLocks noGrp="1"/>
          </p:cNvSpPr>
          <p:nvPr>
            <p:ph type="title"/>
          </p:nvPr>
        </p:nvSpPr>
        <p:spPr/>
        <p:txBody>
          <a:bodyPr/>
          <a:lstStyle/>
          <a:p>
            <a:r>
              <a:rPr lang="en-US" altLang="ja-JP" b="1" dirty="0"/>
              <a:t>Adding the Width of the Land Plot</a:t>
            </a:r>
            <a:r>
              <a:rPr kumimoji="1" lang="en-US" altLang="ja-JP" b="1" dirty="0"/>
              <a:t>.</a:t>
            </a:r>
            <a:endParaRPr kumimoji="1" lang="ja-JP" altLang="en-US" b="1" dirty="0"/>
          </a:p>
        </p:txBody>
      </p:sp>
      <p:sp>
        <p:nvSpPr>
          <p:cNvPr id="3" name="コンテンツ プレースホルダー 2">
            <a:extLst>
              <a:ext uri="{FF2B5EF4-FFF2-40B4-BE49-F238E27FC236}">
                <a16:creationId xmlns:a16="http://schemas.microsoft.com/office/drawing/2014/main" id="{FD6092A7-5D9C-4E0E-918B-DE1EB945F732}"/>
              </a:ext>
            </a:extLst>
          </p:cNvPr>
          <p:cNvSpPr>
            <a:spLocks noGrp="1"/>
          </p:cNvSpPr>
          <p:nvPr>
            <p:ph idx="1"/>
          </p:nvPr>
        </p:nvSpPr>
        <p:spPr>
          <a:xfrm>
            <a:off x="533400" y="1124744"/>
            <a:ext cx="8153400" cy="5256584"/>
          </a:xfrm>
        </p:spPr>
        <p:txBody>
          <a:bodyPr/>
          <a:lstStyle/>
          <a:p>
            <a:pPr algn="just"/>
            <a:r>
              <a:rPr lang="en-US" altLang="ja-JP" dirty="0"/>
              <a:t>The final additional variable that we introduced into our property nonlinear regression model was </a:t>
            </a:r>
            <a:r>
              <a:rPr lang="en-US" altLang="ja-JP" b="1" dirty="0">
                <a:solidFill>
                  <a:srgbClr val="FF0000"/>
                </a:solidFill>
              </a:rPr>
              <a:t>the width of the land plot</a:t>
            </a:r>
            <a:r>
              <a:rPr lang="en-US" altLang="ja-JP" dirty="0"/>
              <a:t>, </a:t>
            </a:r>
            <a:r>
              <a:rPr lang="en-US" altLang="ja-JP" dirty="0">
                <a:solidFill>
                  <a:srgbClr val="FF0000"/>
                </a:solidFill>
              </a:rPr>
              <a:t>W</a:t>
            </a:r>
            <a:r>
              <a:rPr lang="en-US" altLang="ja-JP" baseline="-25000" dirty="0">
                <a:solidFill>
                  <a:srgbClr val="FF0000"/>
                </a:solidFill>
              </a:rPr>
              <a:t>tn</a:t>
            </a:r>
            <a:r>
              <a:rPr lang="en-US" altLang="ja-JP" dirty="0"/>
              <a:t> for property sale n in period t. </a:t>
            </a:r>
          </a:p>
          <a:p>
            <a:pPr algn="just"/>
            <a:r>
              <a:rPr lang="en-US" altLang="ja-JP" dirty="0"/>
              <a:t>Recall that W</a:t>
            </a:r>
            <a:r>
              <a:rPr lang="en-US" altLang="ja-JP" baseline="-25000" dirty="0"/>
              <a:t>tn</a:t>
            </a:r>
            <a:r>
              <a:rPr lang="en-US" altLang="ja-JP" dirty="0"/>
              <a:t>  is measured in 10ths of a meter and </a:t>
            </a:r>
            <a:r>
              <a:rPr lang="en-US" altLang="ja-JP" b="1" dirty="0">
                <a:solidFill>
                  <a:srgbClr val="FF0000"/>
                </a:solidFill>
              </a:rPr>
              <a:t>the range of this property width variable was 25 to 90</a:t>
            </a:r>
            <a:r>
              <a:rPr lang="en-US" altLang="ja-JP" dirty="0"/>
              <a:t>. </a:t>
            </a:r>
          </a:p>
          <a:p>
            <a:pPr algn="just"/>
            <a:r>
              <a:rPr lang="en-US" altLang="ja-JP" dirty="0"/>
              <a:t>Other residential property hedonic regression models for Tokyo have shown that this variable is a very significant one: the greater is the lot width, the more valuable is the land plot.</a:t>
            </a:r>
          </a:p>
          <a:p>
            <a:pPr algn="just"/>
            <a:r>
              <a:rPr kumimoji="1" lang="en-US" altLang="ja-JP" dirty="0"/>
              <a:t>We assume that the width variable affects the land value component of property value and does not affect the structure value. </a:t>
            </a:r>
          </a:p>
          <a:p>
            <a:pPr algn="just"/>
            <a:r>
              <a:rPr lang="en-US" altLang="ja-JP" dirty="0"/>
              <a:t>We modeled the width variable as a single continuous variable rather than using splines or step functions on </a:t>
            </a:r>
            <a:r>
              <a:rPr lang="en-US" altLang="ja-JP" dirty="0">
                <a:solidFill>
                  <a:srgbClr val="FF0000"/>
                </a:solidFill>
              </a:rPr>
              <a:t>W</a:t>
            </a:r>
            <a:r>
              <a:rPr lang="en-US" altLang="ja-JP" baseline="-25000" dirty="0">
                <a:solidFill>
                  <a:srgbClr val="FF0000"/>
                </a:solidFill>
              </a:rPr>
              <a:t>tn</a:t>
            </a:r>
            <a:r>
              <a:rPr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DF207B9F-BEFB-4984-8A9D-D353D1B2D0C2}"/>
              </a:ext>
            </a:extLst>
          </p:cNvPr>
          <p:cNvSpPr>
            <a:spLocks noGrp="1"/>
          </p:cNvSpPr>
          <p:nvPr>
            <p:ph type="sldNum" sz="quarter" idx="11"/>
          </p:nvPr>
        </p:nvSpPr>
        <p:spPr/>
        <p:txBody>
          <a:bodyPr/>
          <a:lstStyle/>
          <a:p>
            <a:pPr>
              <a:defRPr/>
            </a:pPr>
            <a:fld id="{DB05CE72-4149-4858-8879-D677CB49550F}" type="slidenum">
              <a:rPr lang="en-US" altLang="ja-JP" smtClean="0"/>
              <a:pPr>
                <a:defRPr/>
              </a:pPr>
              <a:t>46</a:t>
            </a:fld>
            <a:endParaRPr lang="en-US" altLang="ja-JP" dirty="0"/>
          </a:p>
        </p:txBody>
      </p:sp>
    </p:spTree>
    <p:extLst>
      <p:ext uri="{BB962C8B-B14F-4D97-AF65-F5344CB8AC3E}">
        <p14:creationId xmlns:p14="http://schemas.microsoft.com/office/powerpoint/2010/main" val="4050930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7EDCDE-4E4B-493B-A803-699B37BA410A}"/>
              </a:ext>
            </a:extLst>
          </p:cNvPr>
          <p:cNvSpPr>
            <a:spLocks noGrp="1"/>
          </p:cNvSpPr>
          <p:nvPr>
            <p:ph type="title"/>
          </p:nvPr>
        </p:nvSpPr>
        <p:spPr/>
        <p:txBody>
          <a:bodyPr/>
          <a:lstStyle/>
          <a:p>
            <a:r>
              <a:rPr kumimoji="1" lang="en-US" altLang="ja-JP" b="1" dirty="0"/>
              <a:t>Model 12: Adding the Property Width Variable</a:t>
            </a:r>
            <a:endParaRPr kumimoji="1" lang="ja-JP" altLang="en-US" b="1" dirty="0"/>
          </a:p>
        </p:txBody>
      </p:sp>
      <p:sp>
        <p:nvSpPr>
          <p:cNvPr id="3" name="コンテンツ プレースホルダー 2">
            <a:extLst>
              <a:ext uri="{FF2B5EF4-FFF2-40B4-BE49-F238E27FC236}">
                <a16:creationId xmlns:a16="http://schemas.microsoft.com/office/drawing/2014/main" id="{0F72345B-A719-4968-8D74-68FDBB4FB832}"/>
              </a:ext>
            </a:extLst>
          </p:cNvPr>
          <p:cNvSpPr>
            <a:spLocks noGrp="1"/>
          </p:cNvSpPr>
          <p:nvPr>
            <p:ph idx="1"/>
          </p:nvPr>
        </p:nvSpPr>
        <p:spPr>
          <a:xfrm>
            <a:off x="533400" y="1052736"/>
            <a:ext cx="8153400" cy="5472608"/>
          </a:xfrm>
        </p:spPr>
        <p:txBody>
          <a:bodyPr/>
          <a:lstStyle/>
          <a:p>
            <a:r>
              <a:rPr lang="en-US" altLang="ja-JP" b="1" i="1" dirty="0">
                <a:solidFill>
                  <a:srgbClr val="FF0000"/>
                </a:solidFill>
              </a:rPr>
              <a:t>Model 12</a:t>
            </a:r>
            <a:r>
              <a:rPr lang="en-US" altLang="ja-JP" b="1" dirty="0">
                <a:solidFill>
                  <a:srgbClr val="FF0000"/>
                </a:solidFill>
              </a:rPr>
              <a:t> </a:t>
            </a:r>
            <a:r>
              <a:rPr lang="en-US" altLang="ja-JP" dirty="0"/>
              <a:t>is the following nonlinear regression:</a:t>
            </a:r>
            <a:endParaRPr lang="ja-JP" altLang="ja-JP" dirty="0"/>
          </a:p>
          <a:p>
            <a:pPr marL="0" indent="0">
              <a:buNone/>
            </a:pPr>
            <a:r>
              <a:rPr lang="en-US" altLang="ja-JP" b="1" dirty="0"/>
              <a:t>   (37) 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 </a:t>
            </a:r>
            <a:r>
              <a:rPr lang="en-US" altLang="ja-JP" b="1" dirty="0"/>
              <a:t>[D</a:t>
            </a:r>
            <a:r>
              <a:rPr lang="en-US" altLang="ja-JP" b="1" baseline="-25000" dirty="0"/>
              <a:t>S,tn</a:t>
            </a:r>
            <a:r>
              <a:rPr lang="en-US" altLang="ja-JP" b="1" dirty="0"/>
              <a:t>+</a:t>
            </a:r>
            <a:r>
              <a:rPr lang="en-US" altLang="ja-JP" b="1" dirty="0">
                <a:sym typeface="Symbol" panose="05050102010706020507" pitchFamily="18" charset="2"/>
              </a:rPr>
              <a:t></a:t>
            </a:r>
            <a:r>
              <a:rPr lang="en-US" altLang="ja-JP" b="1" dirty="0"/>
              <a:t>D</a:t>
            </a:r>
            <a:r>
              <a:rPr lang="en-US" altLang="ja-JP" b="1" baseline="-25000" dirty="0"/>
              <a:t>L,tn</a:t>
            </a:r>
            <a:r>
              <a:rPr lang="en-US" altLang="ja-JP" b="1" dirty="0"/>
              <a:t>]g</a:t>
            </a:r>
            <a:r>
              <a:rPr lang="en-US" altLang="ja-JP" b="1" baseline="-25000" dirty="0"/>
              <a:t>7</a:t>
            </a:r>
            <a:r>
              <a:rPr lang="en-US" altLang="ja-JP" b="1" dirty="0"/>
              <a:t>(x</a:t>
            </a:r>
            <a:r>
              <a:rPr lang="en-US" altLang="ja-JP" b="1" baseline="-25000" dirty="0"/>
              <a:t>tn</a:t>
            </a:r>
            <a:r>
              <a:rPr lang="en-US" altLang="ja-JP" b="1" dirty="0"/>
              <a:t>,y</a:t>
            </a:r>
            <a:r>
              <a:rPr lang="en-US" altLang="ja-JP" b="1" baseline="-25000" dirty="0"/>
              <a:t>tn</a:t>
            </a:r>
            <a:r>
              <a:rPr lang="en-US" altLang="ja-JP" b="1" dirty="0"/>
              <a:t>,</a:t>
            </a:r>
            <a:r>
              <a:rPr lang="en-US" altLang="ja-JP" b="1" dirty="0">
                <a:sym typeface="Symbol" panose="05050102010706020507" pitchFamily="18" charset="2"/>
              </a:rPr>
              <a:t></a:t>
            </a:r>
            <a:r>
              <a:rPr lang="en-US" altLang="ja-JP" b="1" dirty="0"/>
              <a:t>) </a:t>
            </a:r>
          </a:p>
          <a:p>
            <a:pPr marL="0" indent="0">
              <a:buNone/>
            </a:pPr>
            <a:r>
              <a:rPr lang="en-US" altLang="ja-JP" b="1" dirty="0"/>
              <a:t>            </a:t>
            </a:r>
            <a:r>
              <a:rPr lang="en-US" altLang="ja-JP" b="1" dirty="0" err="1"/>
              <a:t>xf</a:t>
            </a:r>
            <a:r>
              <a:rPr lang="en-US" altLang="ja-JP" b="1" baseline="-25000" dirty="0" err="1"/>
              <a:t>L</a:t>
            </a:r>
            <a:r>
              <a:rPr lang="en-US" altLang="ja-JP" b="1" dirty="0"/>
              <a:t>(L</a:t>
            </a:r>
            <a:r>
              <a:rPr lang="en-US" altLang="ja-JP" b="1" baseline="-25000" dirty="0"/>
              <a:t>tn</a:t>
            </a:r>
            <a:r>
              <a:rPr lang="en-US" altLang="ja-JP" b="1" dirty="0"/>
              <a:t>,</a:t>
            </a:r>
            <a:r>
              <a:rPr lang="en-US" altLang="ja-JP" b="1" dirty="0">
                <a:sym typeface="Symbol" panose="05050102010706020507" pitchFamily="18" charset="2"/>
              </a:rPr>
              <a:t></a:t>
            </a:r>
            <a:r>
              <a:rPr lang="en-US" altLang="ja-JP" b="1" dirty="0"/>
              <a:t>)[1+</a:t>
            </a:r>
            <a:r>
              <a:rPr lang="en-US" altLang="ja-JP" b="1" dirty="0">
                <a:sym typeface="Symbol" panose="05050102010706020507" pitchFamily="18" charset="2"/>
              </a:rPr>
              <a:t></a:t>
            </a:r>
            <a:r>
              <a:rPr lang="en-US" altLang="ja-JP" b="1" dirty="0"/>
              <a:t>(TW</a:t>
            </a:r>
            <a:r>
              <a:rPr lang="en-US" altLang="ja-JP" b="1" baseline="-25000" dirty="0"/>
              <a:t>tn</a:t>
            </a:r>
            <a:r>
              <a:rPr lang="en-US" altLang="ja-JP" b="1" dirty="0">
                <a:sym typeface="Symbol" panose="05050102010706020507" pitchFamily="18" charset="2"/>
              </a:rPr>
              <a:t></a:t>
            </a:r>
            <a:r>
              <a:rPr lang="en-US" altLang="ja-JP" b="1" dirty="0"/>
              <a:t>1)]  [1+</a:t>
            </a:r>
            <a:r>
              <a:rPr lang="en-US" altLang="ja-JP" b="1" dirty="0">
                <a:sym typeface="Symbol" panose="05050102010706020507" pitchFamily="18" charset="2"/>
              </a:rPr>
              <a:t></a:t>
            </a:r>
            <a:r>
              <a:rPr lang="en-US" altLang="ja-JP" b="1" dirty="0"/>
              <a:t>(TT</a:t>
            </a:r>
            <a:r>
              <a:rPr lang="en-US" altLang="ja-JP" b="1" baseline="-25000" dirty="0"/>
              <a:t>tn</a:t>
            </a:r>
            <a:r>
              <a:rPr lang="en-US" altLang="ja-JP" b="1" dirty="0">
                <a:sym typeface="Symbol" panose="05050102010706020507" pitchFamily="18" charset="2"/>
              </a:rPr>
              <a:t></a:t>
            </a:r>
            <a:r>
              <a:rPr lang="en-US" altLang="ja-JP" b="1" dirty="0"/>
              <a:t>8)] </a:t>
            </a:r>
            <a:r>
              <a:rPr lang="en-US" altLang="ja-JP" b="1" dirty="0">
                <a:solidFill>
                  <a:srgbClr val="FF0000"/>
                </a:solidFill>
              </a:rPr>
              <a:t>[1+</a:t>
            </a:r>
            <a:r>
              <a:rPr lang="en-US" altLang="ja-JP" b="1" dirty="0">
                <a:solidFill>
                  <a:srgbClr val="FF0000"/>
                </a:solidFill>
                <a:sym typeface="Symbol" panose="05050102010706020507" pitchFamily="18" charset="2"/>
              </a:rPr>
              <a:t></a:t>
            </a:r>
            <a:r>
              <a:rPr lang="en-US" altLang="ja-JP" b="1" dirty="0">
                <a:solidFill>
                  <a:srgbClr val="FF0000"/>
                </a:solidFill>
              </a:rPr>
              <a:t>(W</a:t>
            </a:r>
            <a:r>
              <a:rPr lang="en-US" altLang="ja-JP" b="1" baseline="-25000" dirty="0">
                <a:solidFill>
                  <a:srgbClr val="FF0000"/>
                </a:solidFill>
              </a:rPr>
              <a:t>tn</a:t>
            </a:r>
            <a:r>
              <a:rPr lang="en-US" altLang="ja-JP" b="1" dirty="0">
                <a:solidFill>
                  <a:srgbClr val="FF0000"/>
                </a:solidFill>
                <a:sym typeface="Symbol" panose="05050102010706020507" pitchFamily="18" charset="2"/>
              </a:rPr>
              <a:t></a:t>
            </a:r>
            <a:r>
              <a:rPr lang="en-US" altLang="ja-JP" b="1" dirty="0">
                <a:solidFill>
                  <a:srgbClr val="FF0000"/>
                </a:solidFill>
              </a:rPr>
              <a:t>25)] </a:t>
            </a:r>
          </a:p>
          <a:p>
            <a:pPr marL="0" indent="0">
              <a:buNone/>
            </a:pPr>
            <a:r>
              <a:rPr lang="en-US" altLang="ja-JP" b="1" dirty="0"/>
              <a:t>            + P</a:t>
            </a:r>
            <a:r>
              <a:rPr lang="en-US" altLang="ja-JP" b="1" baseline="-25000" dirty="0"/>
              <a:t>St</a:t>
            </a:r>
            <a:r>
              <a:rPr lang="en-US" altLang="ja-JP" b="1" dirty="0"/>
              <a:t>(1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dirty="0"/>
              <a:t>)</a:t>
            </a:r>
            <a:r>
              <a:rPr lang="en-US" altLang="ja-JP" b="1" baseline="30000" dirty="0"/>
              <a:t>A(t,n) </a:t>
            </a:r>
            <a:r>
              <a:rPr lang="en-US" altLang="ja-JP" b="1" dirty="0"/>
              <a:t>f</a:t>
            </a:r>
            <a:r>
              <a:rPr lang="en-US" altLang="ja-JP" b="1" baseline="-25000" dirty="0"/>
              <a:t>S</a:t>
            </a:r>
            <a:r>
              <a:rPr lang="en-US" altLang="ja-JP" b="1" dirty="0"/>
              <a:t>(S</a:t>
            </a:r>
            <a:r>
              <a:rPr lang="en-US" altLang="ja-JP" b="1" baseline="-25000" dirty="0"/>
              <a:t>tn</a:t>
            </a:r>
            <a:r>
              <a:rPr lang="en-US" altLang="ja-JP" b="1" dirty="0"/>
              <a:t>,</a:t>
            </a:r>
            <a:r>
              <a:rPr lang="en-US" altLang="ja-JP" b="1" dirty="0">
                <a:sym typeface="Symbol" panose="05050102010706020507" pitchFamily="18" charset="2"/>
              </a:rPr>
              <a:t></a:t>
            </a:r>
            <a:r>
              <a:rPr lang="en-US" altLang="ja-JP" b="1" dirty="0"/>
              <a:t>)[</a:t>
            </a:r>
            <a:r>
              <a:rPr lang="en-US" altLang="ja-JP" b="1" dirty="0">
                <a:sym typeface="Symbol" panose="05050102010706020507" pitchFamily="18" charset="2"/>
              </a:rPr>
              <a:t></a:t>
            </a:r>
            <a:r>
              <a:rPr lang="en-US" altLang="ja-JP" b="1" baseline="-25000" dirty="0"/>
              <a:t>i=2</a:t>
            </a:r>
            <a:r>
              <a:rPr lang="en-US" altLang="ja-JP" b="1" baseline="30000" dirty="0"/>
              <a:t>6</a:t>
            </a:r>
            <a:r>
              <a:rPr lang="en-US" altLang="ja-JP" b="1" dirty="0"/>
              <a:t> </a:t>
            </a:r>
            <a:r>
              <a:rPr lang="en-US" altLang="ja-JP" b="1" dirty="0">
                <a:sym typeface="Symbol" panose="05050102010706020507" pitchFamily="18" charset="2"/>
              </a:rPr>
              <a:t></a:t>
            </a:r>
            <a:r>
              <a:rPr lang="en-US" altLang="ja-JP" b="1" baseline="-25000" dirty="0"/>
              <a:t>i</a:t>
            </a:r>
            <a:r>
              <a:rPr lang="en-US" altLang="ja-JP" b="1" dirty="0"/>
              <a:t>D</a:t>
            </a:r>
            <a:r>
              <a:rPr lang="en-US" altLang="ja-JP" b="1" baseline="-25000" dirty="0"/>
              <a:t>NB,tn,i</a:t>
            </a:r>
            <a:r>
              <a:rPr lang="en-US" altLang="ja-JP" b="1" dirty="0"/>
              <a:t>]  + </a:t>
            </a:r>
            <a:r>
              <a:rPr lang="en-US" altLang="ja-JP" b="1" dirty="0">
                <a:sym typeface="Symbol" panose="05050102010706020507" pitchFamily="18" charset="2"/>
              </a:rPr>
              <a:t></a:t>
            </a:r>
            <a:r>
              <a:rPr lang="en-US" altLang="ja-JP" b="1" baseline="-25000" dirty="0"/>
              <a:t>tn</a:t>
            </a:r>
            <a:r>
              <a:rPr lang="en-US" altLang="ja-JP" b="1" dirty="0"/>
              <a:t> ; </a:t>
            </a:r>
          </a:p>
          <a:p>
            <a:pPr marL="0" indent="0">
              <a:buNone/>
            </a:pPr>
            <a:r>
              <a:rPr lang="en-US" altLang="ja-JP" b="1" dirty="0"/>
              <a:t>                                                               t = 1,...,44; n = 1,...,N(t)</a:t>
            </a:r>
            <a:endParaRPr lang="ja-JP" altLang="ja-JP" b="1" dirty="0"/>
          </a:p>
          <a:p>
            <a:pPr algn="just"/>
            <a:r>
              <a:rPr lang="en-US" altLang="ja-JP" dirty="0"/>
              <a:t> where the all of the functions and parameters which appear in (37) were defined in the previous model except </a:t>
            </a:r>
            <a:r>
              <a:rPr lang="en-US" altLang="ja-JP" b="1" dirty="0">
                <a:solidFill>
                  <a:srgbClr val="FF0000"/>
                </a:solidFill>
                <a:sym typeface="Symbol" panose="05050102010706020507" pitchFamily="18" charset="2"/>
              </a:rPr>
              <a:t></a:t>
            </a:r>
            <a:r>
              <a:rPr lang="en-US" altLang="ja-JP" dirty="0"/>
              <a:t>. </a:t>
            </a:r>
          </a:p>
          <a:p>
            <a:pPr algn="just"/>
            <a:r>
              <a:rPr lang="en-US" altLang="ja-JP" dirty="0"/>
              <a:t> Thus we have added 1 additional unknown parameter to Model 11 so Model 12 has a total </a:t>
            </a:r>
            <a:r>
              <a:rPr lang="en-US" altLang="ja-JP" b="1" dirty="0">
                <a:solidFill>
                  <a:srgbClr val="FF0000"/>
                </a:solidFill>
              </a:rPr>
              <a:t>114</a:t>
            </a:r>
            <a:r>
              <a:rPr lang="en-US" altLang="ja-JP" dirty="0"/>
              <a:t> unknown parameters.</a:t>
            </a:r>
          </a:p>
          <a:p>
            <a:pPr algn="just"/>
            <a:r>
              <a:rPr lang="en-US" b="1" dirty="0">
                <a:solidFill>
                  <a:srgbClr val="FF0000"/>
                </a:solidFill>
                <a:sym typeface="Symbol"/>
              </a:rPr>
              <a:t></a:t>
            </a:r>
            <a:r>
              <a:rPr lang="en-US" b="1" baseline="30000" dirty="0">
                <a:solidFill>
                  <a:srgbClr val="FF0000"/>
                </a:solidFill>
              </a:rPr>
              <a:t>*</a:t>
            </a:r>
            <a:r>
              <a:rPr lang="en-US" b="1" dirty="0">
                <a:solidFill>
                  <a:srgbClr val="FF0000"/>
                </a:solidFill>
              </a:rPr>
              <a:t> </a:t>
            </a:r>
            <a:r>
              <a:rPr lang="en-US" b="1" dirty="0"/>
              <a:t>was</a:t>
            </a:r>
            <a:r>
              <a:rPr lang="en-US" b="1" dirty="0">
                <a:solidFill>
                  <a:srgbClr val="FF0000"/>
                </a:solidFill>
              </a:rPr>
              <a:t> 0.00402 </a:t>
            </a:r>
            <a:r>
              <a:rPr lang="en-US" dirty="0"/>
              <a:t>(t = 27.4) so an extra meter of lot width adds about 4% to the per meter squared price of the land plot.</a:t>
            </a:r>
          </a:p>
          <a:p>
            <a:pPr algn="just"/>
            <a:r>
              <a:rPr lang="en-US" altLang="ja-JP" dirty="0">
                <a:latin typeface="Times New Roman"/>
              </a:rPr>
              <a:t>The R</a:t>
            </a:r>
            <a:r>
              <a:rPr lang="en-US" altLang="ja-JP" baseline="30000" dirty="0">
                <a:latin typeface="Times New Roman"/>
              </a:rPr>
              <a:t>2</a:t>
            </a:r>
            <a:r>
              <a:rPr lang="ja-JP" altLang="en-US" dirty="0">
                <a:latin typeface="Times New Roman"/>
              </a:rPr>
              <a:t> </a:t>
            </a:r>
            <a:r>
              <a:rPr lang="en-US" altLang="ja-JP" dirty="0">
                <a:latin typeface="Times New Roman"/>
              </a:rPr>
              <a:t>for Model</a:t>
            </a:r>
            <a:r>
              <a:rPr lang="ja-JP" altLang="en-US" dirty="0">
                <a:latin typeface="Times New Roman"/>
              </a:rPr>
              <a:t> </a:t>
            </a:r>
            <a:r>
              <a:rPr lang="en-US" altLang="ja-JP" dirty="0">
                <a:latin typeface="Times New Roman"/>
              </a:rPr>
              <a:t>11</a:t>
            </a:r>
            <a:r>
              <a:rPr lang="ja-JP" altLang="en-US" dirty="0">
                <a:latin typeface="Times New Roman"/>
              </a:rPr>
              <a:t> </a:t>
            </a:r>
            <a:r>
              <a:rPr lang="en-US" altLang="ja-JP" dirty="0">
                <a:latin typeface="Times New Roman"/>
              </a:rPr>
              <a:t>was </a:t>
            </a:r>
            <a:r>
              <a:rPr lang="en-US" b="1" dirty="0">
                <a:solidFill>
                  <a:srgbClr val="FF0000"/>
                </a:solidFill>
              </a:rPr>
              <a:t>0.8488</a:t>
            </a:r>
            <a:r>
              <a:rPr lang="en-US" dirty="0"/>
              <a:t>, </a:t>
            </a:r>
            <a:r>
              <a:rPr lang="en-US" altLang="ja-JP" dirty="0">
                <a:latin typeface="Times New Roman"/>
              </a:rPr>
              <a:t>increase in LL was </a:t>
            </a:r>
            <a:r>
              <a:rPr lang="en-US" b="1" dirty="0">
                <a:solidFill>
                  <a:srgbClr val="FF0000"/>
                </a:solidFill>
              </a:rPr>
              <a:t>401.54</a:t>
            </a:r>
            <a:r>
              <a:rPr lang="en-US" dirty="0"/>
              <a:t>.</a:t>
            </a:r>
            <a:r>
              <a:rPr lang="en-US" altLang="ja-JP" dirty="0">
                <a:latin typeface="Times New Roman"/>
              </a:rPr>
              <a:t> </a:t>
            </a:r>
            <a:r>
              <a:rPr lang="en-US" altLang="ja-JP" dirty="0"/>
              <a:t> </a:t>
            </a:r>
            <a:endParaRPr lang="ja-JP"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2D047FCC-4CB6-4C24-ADA4-2B7D79FD3D0D}"/>
              </a:ext>
            </a:extLst>
          </p:cNvPr>
          <p:cNvSpPr>
            <a:spLocks noGrp="1"/>
          </p:cNvSpPr>
          <p:nvPr>
            <p:ph type="sldNum" sz="quarter" idx="11"/>
          </p:nvPr>
        </p:nvSpPr>
        <p:spPr/>
        <p:txBody>
          <a:bodyPr/>
          <a:lstStyle/>
          <a:p>
            <a:pPr>
              <a:defRPr/>
            </a:pPr>
            <a:fld id="{DB05CE72-4149-4858-8879-D677CB49550F}" type="slidenum">
              <a:rPr lang="en-US" altLang="ja-JP" smtClean="0"/>
              <a:pPr>
                <a:defRPr/>
              </a:pPr>
              <a:t>47</a:t>
            </a:fld>
            <a:endParaRPr lang="en-US" altLang="ja-JP" dirty="0"/>
          </a:p>
        </p:txBody>
      </p:sp>
    </p:spTree>
    <p:extLst>
      <p:ext uri="{BB962C8B-B14F-4D97-AF65-F5344CB8AC3E}">
        <p14:creationId xmlns:p14="http://schemas.microsoft.com/office/powerpoint/2010/main" val="18516125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29E4EC-2DF5-4E31-AB3A-E2C0BD66C477}"/>
              </a:ext>
            </a:extLst>
          </p:cNvPr>
          <p:cNvSpPr>
            <a:spLocks noGrp="1"/>
          </p:cNvSpPr>
          <p:nvPr>
            <p:ph type="title"/>
          </p:nvPr>
        </p:nvSpPr>
        <p:spPr/>
        <p:txBody>
          <a:bodyPr/>
          <a:lstStyle/>
          <a:p>
            <a:r>
              <a:rPr kumimoji="1" lang="en-US" altLang="ja-JP" b="1" dirty="0"/>
              <a:t>The Problem of Negative Predicted Land Prices </a:t>
            </a:r>
            <a:endParaRPr kumimoji="1" lang="ja-JP" altLang="en-US" b="1" dirty="0"/>
          </a:p>
        </p:txBody>
      </p:sp>
      <p:sp>
        <p:nvSpPr>
          <p:cNvPr id="3" name="コンテンツ プレースホルダー 2">
            <a:extLst>
              <a:ext uri="{FF2B5EF4-FFF2-40B4-BE49-F238E27FC236}">
                <a16:creationId xmlns:a16="http://schemas.microsoft.com/office/drawing/2014/main" id="{FB2F4F8B-B560-4DB1-BBC7-DF5E0B680059}"/>
              </a:ext>
            </a:extLst>
          </p:cNvPr>
          <p:cNvSpPr>
            <a:spLocks noGrp="1"/>
          </p:cNvSpPr>
          <p:nvPr>
            <p:ph idx="1"/>
          </p:nvPr>
        </p:nvSpPr>
        <p:spPr/>
        <p:txBody>
          <a:bodyPr/>
          <a:lstStyle/>
          <a:p>
            <a:pPr algn="just"/>
            <a:r>
              <a:rPr lang="en-US" altLang="ja-JP" dirty="0"/>
              <a:t>Although the fact that Model 12 generated 4 negative estimated </a:t>
            </a:r>
            <a:r>
              <a:rPr lang="en-US" altLang="ja-JP" dirty="0">
                <a:sym typeface="Symbol" panose="05050102010706020507" pitchFamily="18" charset="2"/>
              </a:rPr>
              <a:t></a:t>
            </a:r>
            <a:r>
              <a:rPr lang="en-US" altLang="ja-JP" baseline="-25000" dirty="0"/>
              <a:t>ij</a:t>
            </a:r>
            <a:r>
              <a:rPr lang="en-US" altLang="ja-JP" baseline="30000" dirty="0"/>
              <a:t>*</a:t>
            </a:r>
            <a:r>
              <a:rPr lang="en-US" altLang="ja-JP" dirty="0"/>
              <a:t> did not lead to any negative predicted prices for land for the properties in our sample, these negative estimates could lead to negative land prices for properties not in our sample. </a:t>
            </a:r>
          </a:p>
          <a:p>
            <a:pPr algn="just"/>
            <a:r>
              <a:rPr lang="en-US" altLang="ja-JP" dirty="0"/>
              <a:t>Hence, it may be useful to perform a final regression where we restrict the </a:t>
            </a:r>
            <a:r>
              <a:rPr lang="en-US" altLang="ja-JP" dirty="0">
                <a:sym typeface="Symbol" panose="05050102010706020507" pitchFamily="18" charset="2"/>
              </a:rPr>
              <a:t></a:t>
            </a:r>
            <a:r>
              <a:rPr lang="en-US" altLang="ja-JP" baseline="-25000" dirty="0"/>
              <a:t>ij</a:t>
            </a:r>
            <a:r>
              <a:rPr lang="en-US" altLang="ja-JP" dirty="0"/>
              <a:t> to be nonnegative. </a:t>
            </a:r>
            <a:r>
              <a:rPr lang="en-US" altLang="ja-JP" b="1" dirty="0">
                <a:solidFill>
                  <a:srgbClr val="FF0000"/>
                </a:solidFill>
              </a:rPr>
              <a:t>This can be done by replacing </a:t>
            </a:r>
            <a:r>
              <a:rPr lang="en-US" altLang="ja-JP" b="1" dirty="0">
                <a:solidFill>
                  <a:srgbClr val="FF0000"/>
                </a:solidFill>
                <a:sym typeface="Symbol" panose="05050102010706020507" pitchFamily="18" charset="2"/>
              </a:rPr>
              <a:t></a:t>
            </a:r>
            <a:r>
              <a:rPr lang="en-US" altLang="ja-JP" b="1" baseline="-25000" dirty="0">
                <a:solidFill>
                  <a:srgbClr val="FF0000"/>
                </a:solidFill>
              </a:rPr>
              <a:t>01</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baseline="-25000" dirty="0">
                <a:solidFill>
                  <a:srgbClr val="FF0000"/>
                </a:solidFill>
              </a:rPr>
              <a:t>67</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baseline="-25000" dirty="0">
                <a:solidFill>
                  <a:srgbClr val="FF0000"/>
                </a:solidFill>
              </a:rPr>
              <a:t>77</a:t>
            </a:r>
            <a:r>
              <a:rPr lang="en-US" altLang="ja-JP" b="1" dirty="0">
                <a:solidFill>
                  <a:srgbClr val="FF0000"/>
                </a:solidFill>
              </a:rPr>
              <a:t> and </a:t>
            </a:r>
            <a:r>
              <a:rPr lang="en-US" altLang="ja-JP" b="1" dirty="0">
                <a:solidFill>
                  <a:srgbClr val="FF0000"/>
                </a:solidFill>
                <a:sym typeface="Symbol" panose="05050102010706020507" pitchFamily="18" charset="2"/>
              </a:rPr>
              <a:t></a:t>
            </a:r>
            <a:r>
              <a:rPr lang="en-US" altLang="ja-JP" b="1" baseline="-25000" dirty="0">
                <a:solidFill>
                  <a:srgbClr val="FF0000"/>
                </a:solidFill>
              </a:rPr>
              <a:t>52</a:t>
            </a:r>
            <a:r>
              <a:rPr lang="en-US" altLang="ja-JP" b="1" dirty="0">
                <a:solidFill>
                  <a:srgbClr val="FF0000"/>
                </a:solidFill>
              </a:rPr>
              <a:t> in the function g</a:t>
            </a:r>
            <a:r>
              <a:rPr lang="en-US" altLang="ja-JP" b="1" baseline="-25000" dirty="0">
                <a:solidFill>
                  <a:srgbClr val="FF0000"/>
                </a:solidFill>
              </a:rPr>
              <a:t>7</a:t>
            </a:r>
            <a:r>
              <a:rPr lang="en-US" altLang="ja-JP" b="1" dirty="0">
                <a:solidFill>
                  <a:srgbClr val="FF0000"/>
                </a:solidFill>
              </a:rPr>
              <a:t>(x</a:t>
            </a:r>
            <a:r>
              <a:rPr lang="en-US" altLang="ja-JP" b="1" baseline="-25000" dirty="0">
                <a:solidFill>
                  <a:srgbClr val="FF0000"/>
                </a:solidFill>
              </a:rPr>
              <a:t>tn</a:t>
            </a:r>
            <a:r>
              <a:rPr lang="en-US" altLang="ja-JP" b="1" dirty="0">
                <a:solidFill>
                  <a:srgbClr val="FF0000"/>
                </a:solidFill>
              </a:rPr>
              <a:t>,y</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 by the squares of these parameters and then rerunning the model defined by (37). </a:t>
            </a:r>
          </a:p>
          <a:p>
            <a:pPr algn="just"/>
            <a:r>
              <a:rPr lang="en-US" altLang="ja-JP" b="1" i="1" dirty="0">
                <a:solidFill>
                  <a:srgbClr val="FF0000"/>
                </a:solidFill>
              </a:rPr>
              <a:t>Model 13</a:t>
            </a:r>
            <a:r>
              <a:rPr lang="en-US" altLang="ja-JP" b="1" dirty="0">
                <a:solidFill>
                  <a:srgbClr val="FF0000"/>
                </a:solidFill>
              </a:rPr>
              <a:t> </a:t>
            </a:r>
            <a:r>
              <a:rPr lang="en-US" altLang="ja-JP" dirty="0"/>
              <a:t>is the resulting model.</a:t>
            </a:r>
          </a:p>
          <a:p>
            <a:pPr algn="just"/>
            <a:r>
              <a:rPr kumimoji="1" lang="en-US" altLang="ja-JP" dirty="0"/>
              <a:t>The reduction in LL for Model 13 over Model 12 was </a:t>
            </a:r>
            <a:r>
              <a:rPr kumimoji="1" lang="en-US" altLang="ja-JP" b="1" dirty="0">
                <a:solidFill>
                  <a:srgbClr val="FF0000"/>
                </a:solidFill>
              </a:rPr>
              <a:t>1.19</a:t>
            </a:r>
            <a:r>
              <a:rPr kumimoji="1" lang="en-US" altLang="ja-JP" dirty="0"/>
              <a:t>.</a:t>
            </a:r>
          </a:p>
          <a:p>
            <a:pPr algn="just"/>
            <a:r>
              <a:rPr lang="en-US" dirty="0"/>
              <a:t>The R</a:t>
            </a:r>
            <a:r>
              <a:rPr lang="en-US" baseline="30000" dirty="0"/>
              <a:t>2</a:t>
            </a:r>
            <a:r>
              <a:rPr lang="en-US" dirty="0"/>
              <a:t> for Model 13 was </a:t>
            </a:r>
            <a:r>
              <a:rPr lang="en-US" b="1" dirty="0">
                <a:solidFill>
                  <a:srgbClr val="FF0000"/>
                </a:solidFill>
              </a:rPr>
              <a:t>0.8488</a:t>
            </a:r>
            <a:r>
              <a:rPr lang="en-US" dirty="0"/>
              <a:t>, the same as for Model 12.</a:t>
            </a:r>
            <a:endParaRPr kumimoji="1" lang="ja-JP" altLang="en-US" dirty="0"/>
          </a:p>
        </p:txBody>
      </p:sp>
      <p:sp>
        <p:nvSpPr>
          <p:cNvPr id="4" name="スライド番号プレースホルダー 3">
            <a:extLst>
              <a:ext uri="{FF2B5EF4-FFF2-40B4-BE49-F238E27FC236}">
                <a16:creationId xmlns:a16="http://schemas.microsoft.com/office/drawing/2014/main" id="{606CD3A2-B1A2-49DC-8928-D5073F963139}"/>
              </a:ext>
            </a:extLst>
          </p:cNvPr>
          <p:cNvSpPr>
            <a:spLocks noGrp="1"/>
          </p:cNvSpPr>
          <p:nvPr>
            <p:ph type="sldNum" sz="quarter" idx="11"/>
          </p:nvPr>
        </p:nvSpPr>
        <p:spPr/>
        <p:txBody>
          <a:bodyPr/>
          <a:lstStyle/>
          <a:p>
            <a:pPr>
              <a:defRPr/>
            </a:pPr>
            <a:fld id="{DB05CE72-4149-4858-8879-D677CB49550F}" type="slidenum">
              <a:rPr lang="en-US" altLang="ja-JP" smtClean="0"/>
              <a:pPr>
                <a:defRPr/>
              </a:pPr>
              <a:t>48</a:t>
            </a:fld>
            <a:endParaRPr lang="en-US" altLang="ja-JP" dirty="0"/>
          </a:p>
        </p:txBody>
      </p:sp>
    </p:spTree>
    <p:extLst>
      <p:ext uri="{BB962C8B-B14F-4D97-AF65-F5344CB8AC3E}">
        <p14:creationId xmlns:p14="http://schemas.microsoft.com/office/powerpoint/2010/main" val="30073660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8DA563-92A1-4B85-B475-D0734430A8F6}"/>
              </a:ext>
            </a:extLst>
          </p:cNvPr>
          <p:cNvSpPr>
            <a:spLocks noGrp="1"/>
          </p:cNvSpPr>
          <p:nvPr>
            <p:ph type="title"/>
          </p:nvPr>
        </p:nvSpPr>
        <p:spPr>
          <a:xfrm>
            <a:off x="107504" y="404664"/>
            <a:ext cx="8928992" cy="432048"/>
          </a:xfrm>
        </p:spPr>
        <p:txBody>
          <a:bodyPr/>
          <a:lstStyle/>
          <a:p>
            <a:r>
              <a:rPr kumimoji="1" lang="en-US" altLang="ja-JP" b="1" dirty="0"/>
              <a:t>Model 14: The Ward Dummy Variable Model Revisited</a:t>
            </a:r>
            <a:endParaRPr kumimoji="1" lang="ja-JP" altLang="en-US" b="1" dirty="0"/>
          </a:p>
        </p:txBody>
      </p:sp>
      <p:sp>
        <p:nvSpPr>
          <p:cNvPr id="3" name="コンテンツ プレースホルダー 2">
            <a:extLst>
              <a:ext uri="{FF2B5EF4-FFF2-40B4-BE49-F238E27FC236}">
                <a16:creationId xmlns:a16="http://schemas.microsoft.com/office/drawing/2014/main" id="{FD443043-A959-405F-B076-9B9F11C54379}"/>
              </a:ext>
            </a:extLst>
          </p:cNvPr>
          <p:cNvSpPr>
            <a:spLocks noGrp="1"/>
          </p:cNvSpPr>
          <p:nvPr>
            <p:ph idx="1"/>
          </p:nvPr>
        </p:nvSpPr>
        <p:spPr>
          <a:xfrm>
            <a:off x="495300" y="836712"/>
            <a:ext cx="8153400" cy="5688632"/>
          </a:xfrm>
        </p:spPr>
        <p:txBody>
          <a:bodyPr/>
          <a:lstStyle/>
          <a:p>
            <a:pPr algn="just"/>
            <a:r>
              <a:rPr lang="en-US" altLang="ja-JP" dirty="0"/>
              <a:t>Our final model in this section is a </a:t>
            </a:r>
            <a:r>
              <a:rPr lang="en-US" altLang="ja-JP" b="1" dirty="0">
                <a:solidFill>
                  <a:srgbClr val="FF0000"/>
                </a:solidFill>
              </a:rPr>
              <a:t>Ward dummy variable model</a:t>
            </a:r>
            <a:r>
              <a:rPr lang="en-US" altLang="ja-JP" dirty="0"/>
              <a:t> that </a:t>
            </a:r>
            <a:r>
              <a:rPr lang="en-US" altLang="ja-JP" b="1" dirty="0">
                <a:solidFill>
                  <a:srgbClr val="FF0000"/>
                </a:solidFill>
              </a:rPr>
              <a:t>adds more explanatory property characteristics </a:t>
            </a:r>
            <a:r>
              <a:rPr lang="en-US" altLang="ja-JP" dirty="0"/>
              <a:t>to the </a:t>
            </a:r>
            <a:r>
              <a:rPr lang="en-US" altLang="ja-JP" b="1" dirty="0">
                <a:solidFill>
                  <a:srgbClr val="FF0000"/>
                </a:solidFill>
              </a:rPr>
              <a:t>Ward Dummy Model 6 </a:t>
            </a:r>
            <a:r>
              <a:rPr lang="en-US" altLang="ja-JP" dirty="0"/>
              <a:t>defined by equations (25).</a:t>
            </a:r>
          </a:p>
          <a:p>
            <a:pPr algn="just"/>
            <a:r>
              <a:rPr lang="en-US" altLang="ja-JP" b="1" i="1" dirty="0">
                <a:solidFill>
                  <a:srgbClr val="FF0000"/>
                </a:solidFill>
              </a:rPr>
              <a:t>Model 14</a:t>
            </a:r>
            <a:r>
              <a:rPr lang="en-US" altLang="ja-JP" b="1" dirty="0">
                <a:solidFill>
                  <a:srgbClr val="FF0000"/>
                </a:solidFill>
              </a:rPr>
              <a:t> </a:t>
            </a:r>
            <a:r>
              <a:rPr lang="en-US" altLang="ja-JP" dirty="0"/>
              <a:t>is defined by the following nonlinear regression model:</a:t>
            </a:r>
          </a:p>
          <a:p>
            <a:pPr marL="0" indent="0">
              <a:buNone/>
            </a:pPr>
            <a:r>
              <a:rPr lang="en-US" altLang="ja-JP" b="1" dirty="0"/>
              <a:t>   (38) 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t </a:t>
            </a:r>
            <a:r>
              <a:rPr lang="en-US" altLang="ja-JP" b="1" dirty="0"/>
              <a:t>[D</a:t>
            </a:r>
            <a:r>
              <a:rPr lang="en-US" altLang="ja-JP" b="1" baseline="-25000" dirty="0"/>
              <a:t>S,tn </a:t>
            </a:r>
            <a:r>
              <a:rPr lang="en-US" altLang="ja-JP" b="1" dirty="0"/>
              <a:t>+</a:t>
            </a:r>
            <a:r>
              <a:rPr lang="en-US" altLang="ja-JP" b="1" dirty="0">
                <a:sym typeface="Symbol" panose="05050102010706020507" pitchFamily="18" charset="2"/>
              </a:rPr>
              <a:t></a:t>
            </a:r>
            <a:r>
              <a:rPr lang="en-US" altLang="ja-JP" b="1" dirty="0"/>
              <a:t>D</a:t>
            </a:r>
            <a:r>
              <a:rPr lang="en-US" altLang="ja-JP" b="1" baseline="-25000" dirty="0"/>
              <a:t>L,tn</a:t>
            </a:r>
            <a:r>
              <a:rPr lang="en-US" altLang="ja-JP" b="1" dirty="0"/>
              <a:t>]</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baseline="-25000" dirty="0">
                <a:solidFill>
                  <a:srgbClr val="FF0000"/>
                </a:solidFill>
              </a:rPr>
              <a:t>j=1</a:t>
            </a:r>
            <a:r>
              <a:rPr lang="en-US" altLang="ja-JP" b="1" baseline="30000" dirty="0">
                <a:solidFill>
                  <a:srgbClr val="FF0000"/>
                </a:solidFill>
              </a:rPr>
              <a:t>23</a:t>
            </a:r>
            <a:r>
              <a:rPr lang="en-US" altLang="ja-JP" b="1" dirty="0">
                <a:solidFill>
                  <a:srgbClr val="FF0000"/>
                </a:solidFill>
                <a:sym typeface="Symbol" panose="05050102010706020507" pitchFamily="18" charset="2"/>
              </a:rPr>
              <a:t></a:t>
            </a:r>
            <a:r>
              <a:rPr lang="en-US" altLang="ja-JP" b="1" baseline="-25000" dirty="0">
                <a:solidFill>
                  <a:srgbClr val="FF0000"/>
                </a:solidFill>
              </a:rPr>
              <a:t>j</a:t>
            </a:r>
            <a:r>
              <a:rPr lang="en-US" altLang="ja-JP" b="1" dirty="0">
                <a:solidFill>
                  <a:srgbClr val="FF0000"/>
                </a:solidFill>
              </a:rPr>
              <a:t>D</a:t>
            </a:r>
            <a:r>
              <a:rPr lang="en-US" altLang="ja-JP" b="1" baseline="-25000" dirty="0">
                <a:solidFill>
                  <a:srgbClr val="FF0000"/>
                </a:solidFill>
              </a:rPr>
              <a:t>W,tn,j</a:t>
            </a:r>
            <a:r>
              <a:rPr lang="en-US" altLang="ja-JP" b="1" dirty="0">
                <a:solidFill>
                  <a:srgbClr val="FF0000"/>
                </a:solidFill>
              </a:rPr>
              <a:t>]</a:t>
            </a:r>
          </a:p>
          <a:p>
            <a:pPr marL="0" indent="0">
              <a:buNone/>
            </a:pPr>
            <a:r>
              <a:rPr lang="en-US" altLang="ja-JP" b="1" dirty="0">
                <a:solidFill>
                  <a:srgbClr val="FF0000"/>
                </a:solidFill>
              </a:rPr>
              <a:t>              </a:t>
            </a:r>
            <a:r>
              <a:rPr lang="en-US" altLang="ja-JP" b="1" dirty="0" err="1"/>
              <a:t>xf</a:t>
            </a:r>
            <a:r>
              <a:rPr lang="en-US" altLang="ja-JP" b="1" baseline="-25000" dirty="0" err="1"/>
              <a:t>L</a:t>
            </a:r>
            <a:r>
              <a:rPr lang="en-US" altLang="ja-JP" b="1" dirty="0"/>
              <a:t>(L</a:t>
            </a:r>
            <a:r>
              <a:rPr lang="en-US" altLang="ja-JP" b="1" baseline="-25000" dirty="0"/>
              <a:t>tn</a:t>
            </a:r>
            <a:r>
              <a:rPr lang="en-US" altLang="ja-JP" b="1" dirty="0"/>
              <a:t>,</a:t>
            </a:r>
            <a:r>
              <a:rPr lang="en-US" altLang="ja-JP" b="1" dirty="0">
                <a:sym typeface="Symbol" panose="05050102010706020507" pitchFamily="18" charset="2"/>
              </a:rPr>
              <a:t></a:t>
            </a:r>
            <a:r>
              <a:rPr lang="en-US" altLang="ja-JP" b="1" dirty="0"/>
              <a:t>)[1+</a:t>
            </a:r>
            <a:r>
              <a:rPr lang="en-US" altLang="ja-JP" b="1" dirty="0">
                <a:sym typeface="Symbol" panose="05050102010706020507" pitchFamily="18" charset="2"/>
              </a:rPr>
              <a:t></a:t>
            </a:r>
            <a:r>
              <a:rPr lang="en-US" altLang="ja-JP" b="1" dirty="0"/>
              <a:t>(TW</a:t>
            </a:r>
            <a:r>
              <a:rPr lang="en-US" altLang="ja-JP" b="1" baseline="-25000" dirty="0"/>
              <a:t>tn</a:t>
            </a:r>
            <a:r>
              <a:rPr lang="en-US" altLang="ja-JP" b="1" dirty="0">
                <a:sym typeface="Symbol" panose="05050102010706020507" pitchFamily="18" charset="2"/>
              </a:rPr>
              <a:t></a:t>
            </a:r>
            <a:r>
              <a:rPr lang="en-US" altLang="ja-JP" b="1" dirty="0"/>
              <a:t>1)][1+</a:t>
            </a:r>
            <a:r>
              <a:rPr lang="en-US" altLang="ja-JP" b="1" dirty="0">
                <a:sym typeface="Symbol" panose="05050102010706020507" pitchFamily="18" charset="2"/>
              </a:rPr>
              <a:t></a:t>
            </a:r>
            <a:r>
              <a:rPr lang="en-US" altLang="ja-JP" b="1" dirty="0"/>
              <a:t>(TT</a:t>
            </a:r>
            <a:r>
              <a:rPr lang="en-US" altLang="ja-JP" b="1" baseline="-25000" dirty="0"/>
              <a:t>tn</a:t>
            </a:r>
            <a:r>
              <a:rPr lang="en-US" altLang="ja-JP" b="1" dirty="0">
                <a:sym typeface="Symbol" panose="05050102010706020507" pitchFamily="18" charset="2"/>
              </a:rPr>
              <a:t></a:t>
            </a:r>
            <a:r>
              <a:rPr lang="en-US" altLang="ja-JP" b="1" dirty="0"/>
              <a:t>8)][1+</a:t>
            </a:r>
            <a:r>
              <a:rPr lang="en-US" altLang="ja-JP" b="1" dirty="0">
                <a:sym typeface="Symbol" panose="05050102010706020507" pitchFamily="18" charset="2"/>
              </a:rPr>
              <a:t></a:t>
            </a:r>
            <a:r>
              <a:rPr lang="en-US" altLang="ja-JP" b="1" dirty="0"/>
              <a:t>(W</a:t>
            </a:r>
            <a:r>
              <a:rPr lang="en-US" altLang="ja-JP" b="1" baseline="-25000" dirty="0"/>
              <a:t>tn</a:t>
            </a:r>
            <a:r>
              <a:rPr lang="en-US" altLang="ja-JP" b="1" dirty="0">
                <a:sym typeface="Symbol" panose="05050102010706020507" pitchFamily="18" charset="2"/>
              </a:rPr>
              <a:t></a:t>
            </a:r>
            <a:r>
              <a:rPr lang="en-US" altLang="ja-JP" b="1" dirty="0"/>
              <a:t>25)]</a:t>
            </a:r>
          </a:p>
          <a:p>
            <a:pPr marL="0" indent="0">
              <a:buNone/>
            </a:pPr>
            <a:r>
              <a:rPr lang="en-US" altLang="ja-JP" b="1" dirty="0"/>
              <a:t>              + P</a:t>
            </a:r>
            <a:r>
              <a:rPr lang="en-US" altLang="ja-JP" b="1" baseline="-25000" dirty="0"/>
              <a:t>St</a:t>
            </a:r>
            <a:r>
              <a:rPr lang="en-US" altLang="ja-JP" b="1" dirty="0"/>
              <a:t>(1 </a:t>
            </a:r>
            <a:r>
              <a:rPr lang="en-US" altLang="ja-JP" b="1" dirty="0">
                <a:sym typeface="Symbol" panose="05050102010706020507" pitchFamily="18" charset="2"/>
              </a:rPr>
              <a:t></a:t>
            </a:r>
            <a:r>
              <a:rPr lang="en-US" altLang="ja-JP" b="1" dirty="0"/>
              <a:t> </a:t>
            </a:r>
            <a:r>
              <a:rPr lang="en-US" altLang="ja-JP" b="1" dirty="0">
                <a:sym typeface="Symbol" panose="05050102010706020507" pitchFamily="18" charset="2"/>
              </a:rPr>
              <a:t></a:t>
            </a:r>
            <a:r>
              <a:rPr lang="en-US" altLang="ja-JP" b="1" dirty="0"/>
              <a:t>)</a:t>
            </a:r>
            <a:r>
              <a:rPr lang="en-US" altLang="ja-JP" b="1" baseline="30000" dirty="0"/>
              <a:t>A(t,n) </a:t>
            </a:r>
            <a:r>
              <a:rPr lang="en-US" altLang="ja-JP" b="1" dirty="0"/>
              <a:t>f</a:t>
            </a:r>
            <a:r>
              <a:rPr lang="en-US" altLang="ja-JP" b="1" baseline="-25000" dirty="0"/>
              <a:t>S</a:t>
            </a:r>
            <a:r>
              <a:rPr lang="en-US" altLang="ja-JP" b="1" dirty="0"/>
              <a:t>(S</a:t>
            </a:r>
            <a:r>
              <a:rPr lang="en-US" altLang="ja-JP" b="1" baseline="-25000" dirty="0"/>
              <a:t>tn</a:t>
            </a:r>
            <a:r>
              <a:rPr lang="en-US" altLang="ja-JP" b="1" dirty="0"/>
              <a:t>,</a:t>
            </a:r>
            <a:r>
              <a:rPr lang="en-US" altLang="ja-JP" b="1" dirty="0">
                <a:sym typeface="Symbol" panose="05050102010706020507" pitchFamily="18" charset="2"/>
              </a:rPr>
              <a:t></a:t>
            </a:r>
            <a:r>
              <a:rPr lang="en-US" altLang="ja-JP" b="1" dirty="0"/>
              <a:t>)[</a:t>
            </a:r>
            <a:r>
              <a:rPr lang="en-US" altLang="ja-JP" b="1" dirty="0">
                <a:sym typeface="Symbol" panose="05050102010706020507" pitchFamily="18" charset="2"/>
              </a:rPr>
              <a:t></a:t>
            </a:r>
            <a:r>
              <a:rPr lang="en-US" altLang="ja-JP" b="1" baseline="-25000" dirty="0"/>
              <a:t>i=2</a:t>
            </a:r>
            <a:r>
              <a:rPr lang="en-US" altLang="ja-JP" b="1" baseline="30000" dirty="0"/>
              <a:t>6</a:t>
            </a:r>
            <a:r>
              <a:rPr lang="en-US" altLang="ja-JP" b="1" dirty="0"/>
              <a:t> </a:t>
            </a:r>
            <a:r>
              <a:rPr lang="en-US" altLang="ja-JP" b="1" dirty="0">
                <a:sym typeface="Symbol" panose="05050102010706020507" pitchFamily="18" charset="2"/>
              </a:rPr>
              <a:t></a:t>
            </a:r>
            <a:r>
              <a:rPr lang="en-US" altLang="ja-JP" b="1" baseline="-25000" dirty="0"/>
              <a:t>i</a:t>
            </a:r>
            <a:r>
              <a:rPr lang="en-US" altLang="ja-JP" b="1" dirty="0"/>
              <a:t>D</a:t>
            </a:r>
            <a:r>
              <a:rPr lang="en-US" altLang="ja-JP" b="1" baseline="-25000" dirty="0"/>
              <a:t>NB,tn,i</a:t>
            </a:r>
            <a:r>
              <a:rPr lang="en-US" altLang="ja-JP" b="1" dirty="0"/>
              <a:t>]  + </a:t>
            </a:r>
            <a:r>
              <a:rPr lang="en-US" altLang="ja-JP" b="1" dirty="0">
                <a:sym typeface="Symbol" panose="05050102010706020507" pitchFamily="18" charset="2"/>
              </a:rPr>
              <a:t></a:t>
            </a:r>
            <a:r>
              <a:rPr lang="en-US" altLang="ja-JP" b="1" baseline="-25000" dirty="0"/>
              <a:t>tn</a:t>
            </a:r>
            <a:r>
              <a:rPr lang="en-US" altLang="ja-JP" b="1" dirty="0"/>
              <a:t> ;     </a:t>
            </a:r>
            <a:endParaRPr lang="ja-JP" altLang="ja-JP" b="1" dirty="0"/>
          </a:p>
          <a:p>
            <a:pPr algn="just"/>
            <a:r>
              <a:rPr lang="en-US" altLang="ja-JP" dirty="0"/>
              <a:t>Thus Model 14 is </a:t>
            </a:r>
            <a:r>
              <a:rPr lang="en-US" altLang="ja-JP" b="1" dirty="0">
                <a:solidFill>
                  <a:srgbClr val="FF0000"/>
                </a:solidFill>
              </a:rPr>
              <a:t>basically the same </a:t>
            </a:r>
            <a:r>
              <a:rPr lang="en-US" altLang="ja-JP" dirty="0"/>
              <a:t>as Model 12 and 13 except that the Ward dummy variable terms, </a:t>
            </a:r>
            <a:r>
              <a:rPr lang="en-US" altLang="ja-JP" b="1" dirty="0">
                <a:solidFill>
                  <a:srgbClr val="FF0000"/>
                </a:solidFill>
                <a:sym typeface="Symbol" panose="05050102010706020507" pitchFamily="18" charset="2"/>
              </a:rPr>
              <a:t></a:t>
            </a:r>
            <a:r>
              <a:rPr lang="en-US" altLang="ja-JP" b="1" baseline="-25000" dirty="0">
                <a:solidFill>
                  <a:srgbClr val="FF0000"/>
                </a:solidFill>
              </a:rPr>
              <a:t>j=1</a:t>
            </a:r>
            <a:r>
              <a:rPr lang="en-US" altLang="ja-JP" b="1" baseline="30000" dirty="0">
                <a:solidFill>
                  <a:srgbClr val="FF0000"/>
                </a:solidFill>
              </a:rPr>
              <a:t>23</a:t>
            </a:r>
            <a:r>
              <a:rPr lang="en-US" altLang="ja-JP" b="1" dirty="0">
                <a:solidFill>
                  <a:srgbClr val="FF0000"/>
                </a:solidFill>
              </a:rPr>
              <a:t> </a:t>
            </a:r>
            <a:r>
              <a:rPr lang="en-US" altLang="ja-JP" b="1" dirty="0">
                <a:solidFill>
                  <a:srgbClr val="FF0000"/>
                </a:solidFill>
                <a:sym typeface="Symbol" panose="05050102010706020507" pitchFamily="18" charset="2"/>
              </a:rPr>
              <a:t></a:t>
            </a:r>
            <a:r>
              <a:rPr lang="en-US" altLang="ja-JP" b="1" baseline="-25000" dirty="0">
                <a:solidFill>
                  <a:srgbClr val="FF0000"/>
                </a:solidFill>
              </a:rPr>
              <a:t>j</a:t>
            </a:r>
            <a:r>
              <a:rPr lang="en-US" altLang="ja-JP" b="1" dirty="0">
                <a:solidFill>
                  <a:srgbClr val="FF0000"/>
                </a:solidFill>
              </a:rPr>
              <a:t>D</a:t>
            </a:r>
            <a:r>
              <a:rPr lang="en-US" altLang="ja-JP" b="1" baseline="-25000" dirty="0">
                <a:solidFill>
                  <a:srgbClr val="FF0000"/>
                </a:solidFill>
              </a:rPr>
              <a:t>W,tn,j</a:t>
            </a:r>
            <a:r>
              <a:rPr lang="en-US" altLang="ja-JP" dirty="0"/>
              <a:t>, replace the Colwell locational grid function, </a:t>
            </a:r>
            <a:r>
              <a:rPr lang="en-US" altLang="ja-JP" b="1" dirty="0">
                <a:solidFill>
                  <a:srgbClr val="FF0000"/>
                </a:solidFill>
              </a:rPr>
              <a:t>g</a:t>
            </a:r>
            <a:r>
              <a:rPr lang="en-US" altLang="ja-JP" b="1" baseline="-25000" dirty="0">
                <a:solidFill>
                  <a:srgbClr val="FF0000"/>
                </a:solidFill>
              </a:rPr>
              <a:t>7</a:t>
            </a:r>
            <a:r>
              <a:rPr lang="en-US" altLang="ja-JP" b="1" dirty="0">
                <a:solidFill>
                  <a:srgbClr val="FF0000"/>
                </a:solidFill>
              </a:rPr>
              <a:t>(x</a:t>
            </a:r>
            <a:r>
              <a:rPr lang="en-US" altLang="ja-JP" b="1" baseline="-25000" dirty="0">
                <a:solidFill>
                  <a:srgbClr val="FF0000"/>
                </a:solidFill>
              </a:rPr>
              <a:t>tn</a:t>
            </a:r>
            <a:r>
              <a:rPr lang="en-US" altLang="ja-JP" b="1" dirty="0">
                <a:solidFill>
                  <a:srgbClr val="FF0000"/>
                </a:solidFill>
              </a:rPr>
              <a:t>,y</a:t>
            </a:r>
            <a:r>
              <a:rPr lang="en-US" altLang="ja-JP" b="1" baseline="-25000" dirty="0">
                <a:solidFill>
                  <a:srgbClr val="FF0000"/>
                </a:solidFill>
              </a:rPr>
              <a:t>tn</a:t>
            </a:r>
            <a:r>
              <a:rPr lang="en-US" altLang="ja-JP" b="1" dirty="0">
                <a:solidFill>
                  <a:srgbClr val="FF0000"/>
                </a:solidFill>
              </a:rPr>
              <a:t>,</a:t>
            </a:r>
            <a:r>
              <a:rPr lang="en-US" altLang="ja-JP" b="1" dirty="0">
                <a:solidFill>
                  <a:srgbClr val="FF0000"/>
                </a:solidFill>
                <a:sym typeface="Symbol" panose="05050102010706020507" pitchFamily="18" charset="2"/>
              </a:rPr>
              <a:t></a:t>
            </a:r>
            <a:r>
              <a:rPr lang="en-US" altLang="ja-JP" b="1" dirty="0">
                <a:solidFill>
                  <a:srgbClr val="FF0000"/>
                </a:solidFill>
              </a:rPr>
              <a:t>)</a:t>
            </a:r>
            <a:r>
              <a:rPr lang="en-US" altLang="ja-JP" dirty="0"/>
              <a:t>.</a:t>
            </a:r>
          </a:p>
          <a:p>
            <a:pPr algn="just"/>
            <a:r>
              <a:rPr lang="en-US" altLang="ja-JP" dirty="0">
                <a:latin typeface="Times New Roman"/>
              </a:rPr>
              <a:t>The R</a:t>
            </a:r>
            <a:r>
              <a:rPr lang="en-US" altLang="ja-JP" baseline="30000" dirty="0">
                <a:latin typeface="Times New Roman"/>
              </a:rPr>
              <a:t>2</a:t>
            </a:r>
            <a:r>
              <a:rPr lang="ja-JP" altLang="en-US" dirty="0">
                <a:latin typeface="Times New Roman"/>
              </a:rPr>
              <a:t> </a:t>
            </a:r>
            <a:r>
              <a:rPr lang="en-US" altLang="ja-JP" dirty="0">
                <a:latin typeface="Times New Roman"/>
              </a:rPr>
              <a:t>for Model</a:t>
            </a:r>
            <a:r>
              <a:rPr lang="ja-JP" altLang="en-US" dirty="0">
                <a:latin typeface="Times New Roman"/>
              </a:rPr>
              <a:t> </a:t>
            </a:r>
            <a:r>
              <a:rPr lang="en-US" altLang="ja-JP" dirty="0">
                <a:latin typeface="Times New Roman"/>
              </a:rPr>
              <a:t>14</a:t>
            </a:r>
            <a:r>
              <a:rPr lang="ja-JP" altLang="en-US" dirty="0">
                <a:latin typeface="Times New Roman"/>
              </a:rPr>
              <a:t> </a:t>
            </a:r>
            <a:r>
              <a:rPr lang="en-US" altLang="ja-JP" dirty="0">
                <a:latin typeface="Times New Roman"/>
              </a:rPr>
              <a:t>was </a:t>
            </a:r>
            <a:r>
              <a:rPr lang="en-US" b="1" dirty="0">
                <a:solidFill>
                  <a:srgbClr val="FF0000"/>
                </a:solidFill>
              </a:rPr>
              <a:t>0.8300</a:t>
            </a:r>
            <a:r>
              <a:rPr lang="en-US" dirty="0"/>
              <a:t>, </a:t>
            </a:r>
            <a:r>
              <a:rPr lang="en-US" altLang="ja-JP" dirty="0">
                <a:latin typeface="Times New Roman"/>
              </a:rPr>
              <a:t>increase in LL over Model 6 was </a:t>
            </a:r>
            <a:r>
              <a:rPr lang="en-US" dirty="0">
                <a:solidFill>
                  <a:srgbClr val="FF0000"/>
                </a:solidFill>
              </a:rPr>
              <a:t>478.6</a:t>
            </a:r>
            <a:r>
              <a:rPr lang="en-US" dirty="0"/>
              <a:t> .</a:t>
            </a:r>
          </a:p>
          <a:p>
            <a:pPr algn="just"/>
            <a:r>
              <a:rPr lang="en-US" altLang="ja-JP" dirty="0">
                <a:latin typeface="Times New Roman"/>
              </a:rPr>
              <a:t>We compare land prices for Models 7-14 in the next slide. </a:t>
            </a:r>
            <a:r>
              <a:rPr lang="en-US" altLang="ja-JP" dirty="0"/>
              <a:t> </a:t>
            </a:r>
            <a:endParaRPr lang="ja-JP" altLang="ja-JP" dirty="0"/>
          </a:p>
          <a:p>
            <a:pPr algn="just"/>
            <a:endParaRPr lang="en-US" altLang="ja-JP" dirty="0"/>
          </a:p>
          <a:p>
            <a:pPr algn="just"/>
            <a:endParaRPr kumimoji="1" lang="ja-JP" altLang="en-US" dirty="0"/>
          </a:p>
        </p:txBody>
      </p:sp>
      <p:sp>
        <p:nvSpPr>
          <p:cNvPr id="4" name="スライド番号プレースホルダー 3">
            <a:extLst>
              <a:ext uri="{FF2B5EF4-FFF2-40B4-BE49-F238E27FC236}">
                <a16:creationId xmlns:a16="http://schemas.microsoft.com/office/drawing/2014/main" id="{00E78452-CC17-431E-9396-394F3B98B582}"/>
              </a:ext>
            </a:extLst>
          </p:cNvPr>
          <p:cNvSpPr>
            <a:spLocks noGrp="1"/>
          </p:cNvSpPr>
          <p:nvPr>
            <p:ph type="sldNum" sz="quarter" idx="11"/>
          </p:nvPr>
        </p:nvSpPr>
        <p:spPr/>
        <p:txBody>
          <a:bodyPr/>
          <a:lstStyle/>
          <a:p>
            <a:pPr>
              <a:defRPr/>
            </a:pPr>
            <a:fld id="{DB05CE72-4149-4858-8879-D677CB49550F}" type="slidenum">
              <a:rPr lang="en-US" altLang="ja-JP" smtClean="0"/>
              <a:pPr>
                <a:defRPr/>
              </a:pPr>
              <a:t>49</a:t>
            </a:fld>
            <a:endParaRPr lang="en-US" altLang="ja-JP" dirty="0"/>
          </a:p>
        </p:txBody>
      </p:sp>
    </p:spTree>
    <p:extLst>
      <p:ext uri="{BB962C8B-B14F-4D97-AF65-F5344CB8AC3E}">
        <p14:creationId xmlns:p14="http://schemas.microsoft.com/office/powerpoint/2010/main" val="3662106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ED8083-D996-4371-B8E9-BE5CD5984DB9}"/>
              </a:ext>
            </a:extLst>
          </p:cNvPr>
          <p:cNvSpPr>
            <a:spLocks noGrp="1"/>
          </p:cNvSpPr>
          <p:nvPr>
            <p:ph type="title"/>
          </p:nvPr>
        </p:nvSpPr>
        <p:spPr/>
        <p:txBody>
          <a:bodyPr/>
          <a:lstStyle/>
          <a:p>
            <a:r>
              <a:rPr lang="en-US" altLang="ja-JP" b="1" dirty="0"/>
              <a:t>Colwell’s Model (1989) </a:t>
            </a:r>
            <a:endParaRPr kumimoji="1" lang="ja-JP" altLang="en-US" b="1" dirty="0"/>
          </a:p>
        </p:txBody>
      </p:sp>
      <p:sp>
        <p:nvSpPr>
          <p:cNvPr id="3" name="コンテンツ プレースホルダー 2">
            <a:extLst>
              <a:ext uri="{FF2B5EF4-FFF2-40B4-BE49-F238E27FC236}">
                <a16:creationId xmlns:a16="http://schemas.microsoft.com/office/drawing/2014/main" id="{F16DE227-CFA4-4DC5-BEB0-587F7C86ACFC}"/>
              </a:ext>
            </a:extLst>
          </p:cNvPr>
          <p:cNvSpPr>
            <a:spLocks noGrp="1"/>
          </p:cNvSpPr>
          <p:nvPr>
            <p:ph idx="1"/>
          </p:nvPr>
        </p:nvSpPr>
        <p:spPr/>
        <p:txBody>
          <a:bodyPr/>
          <a:lstStyle/>
          <a:p>
            <a:pPr algn="just"/>
            <a:r>
              <a:rPr lang="en-CA" altLang="ja-JP" dirty="0"/>
              <a:t>Colwell (1998; 89) showed that the following </a:t>
            </a:r>
            <a:r>
              <a:rPr lang="en-CA" altLang="ja-JP" b="1" dirty="0"/>
              <a:t>quadratic function</a:t>
            </a:r>
            <a:r>
              <a:rPr lang="en-CA" altLang="ja-JP" dirty="0"/>
              <a:t> of x and y, g(x,y), satisfies these requirements:</a:t>
            </a:r>
          </a:p>
          <a:p>
            <a:pPr algn="just"/>
            <a:endParaRPr lang="en-CA" altLang="ja-JP" dirty="0"/>
          </a:p>
          <a:p>
            <a:pPr marL="0" indent="0" algn="just">
              <a:buNone/>
            </a:pPr>
            <a:r>
              <a:rPr lang="en-CA" altLang="ja-JP" b="1" dirty="0"/>
              <a:t>(2) g(x,y) </a:t>
            </a:r>
            <a:r>
              <a:rPr lang="en-CA" altLang="ja-JP" b="1" dirty="0">
                <a:sym typeface="Symbol" panose="05050102010706020507" pitchFamily="18" charset="2"/>
              </a:rPr>
              <a:t></a:t>
            </a:r>
            <a:r>
              <a:rPr lang="en-CA" altLang="ja-JP" b="1" dirty="0"/>
              <a:t> </a:t>
            </a:r>
            <a:r>
              <a:rPr lang="en-CA" altLang="ja-JP" b="1" dirty="0">
                <a:sym typeface="Symbol" panose="05050102010706020507" pitchFamily="18" charset="2"/>
              </a:rPr>
              <a:t></a:t>
            </a:r>
            <a:r>
              <a:rPr lang="en-CA" altLang="ja-JP" b="1" baseline="-25000" dirty="0">
                <a:solidFill>
                  <a:srgbClr val="FF0000"/>
                </a:solidFill>
              </a:rPr>
              <a:t>00</a:t>
            </a:r>
            <a:r>
              <a:rPr lang="en-CA" altLang="ja-JP" b="1" dirty="0"/>
              <a:t>(1</a:t>
            </a:r>
            <a:r>
              <a:rPr lang="en-CA" altLang="ja-JP" b="1" dirty="0">
                <a:sym typeface="Symbol" panose="05050102010706020507" pitchFamily="18" charset="2"/>
              </a:rPr>
              <a:t></a:t>
            </a:r>
            <a:r>
              <a:rPr lang="en-CA" altLang="ja-JP" b="1" dirty="0"/>
              <a:t>x)(1</a:t>
            </a:r>
            <a:r>
              <a:rPr lang="en-CA" altLang="ja-JP" b="1" dirty="0">
                <a:sym typeface="Symbol" panose="05050102010706020507" pitchFamily="18" charset="2"/>
              </a:rPr>
              <a:t></a:t>
            </a:r>
            <a:r>
              <a:rPr lang="en-CA" altLang="ja-JP" b="1" dirty="0"/>
              <a:t>y) + </a:t>
            </a:r>
            <a:r>
              <a:rPr lang="en-CA" altLang="ja-JP" b="1" dirty="0">
                <a:sym typeface="Symbol" panose="05050102010706020507" pitchFamily="18" charset="2"/>
              </a:rPr>
              <a:t></a:t>
            </a:r>
            <a:r>
              <a:rPr lang="en-CA" altLang="ja-JP" b="1" baseline="-25000" dirty="0">
                <a:solidFill>
                  <a:srgbClr val="FF0000"/>
                </a:solidFill>
              </a:rPr>
              <a:t>10</a:t>
            </a:r>
            <a:r>
              <a:rPr lang="en-CA" altLang="ja-JP" b="1" dirty="0"/>
              <a:t>x(1</a:t>
            </a:r>
            <a:r>
              <a:rPr lang="en-CA" altLang="ja-JP" b="1" dirty="0">
                <a:sym typeface="Symbol" panose="05050102010706020507" pitchFamily="18" charset="2"/>
              </a:rPr>
              <a:t></a:t>
            </a:r>
            <a:r>
              <a:rPr lang="en-CA" altLang="ja-JP" b="1" dirty="0"/>
              <a:t>y) + </a:t>
            </a:r>
            <a:r>
              <a:rPr lang="en-CA" altLang="ja-JP" b="1" dirty="0">
                <a:sym typeface="Symbol" panose="05050102010706020507" pitchFamily="18" charset="2"/>
              </a:rPr>
              <a:t></a:t>
            </a:r>
            <a:r>
              <a:rPr lang="en-CA" altLang="ja-JP" b="1" baseline="-25000" dirty="0">
                <a:solidFill>
                  <a:srgbClr val="FF0000"/>
                </a:solidFill>
              </a:rPr>
              <a:t>01</a:t>
            </a:r>
            <a:r>
              <a:rPr lang="en-CA" altLang="ja-JP" b="1" dirty="0"/>
              <a:t>(1</a:t>
            </a:r>
            <a:r>
              <a:rPr lang="en-CA" altLang="ja-JP" b="1" dirty="0">
                <a:sym typeface="Symbol" panose="05050102010706020507" pitchFamily="18" charset="2"/>
              </a:rPr>
              <a:t></a:t>
            </a:r>
            <a:r>
              <a:rPr lang="en-CA" altLang="ja-JP" b="1" dirty="0"/>
              <a:t>x)y + </a:t>
            </a:r>
            <a:r>
              <a:rPr lang="en-CA" altLang="ja-JP" b="1" dirty="0">
                <a:sym typeface="Symbol" panose="05050102010706020507" pitchFamily="18" charset="2"/>
              </a:rPr>
              <a:t></a:t>
            </a:r>
            <a:r>
              <a:rPr lang="en-CA" altLang="ja-JP" b="1" baseline="-25000" dirty="0">
                <a:solidFill>
                  <a:srgbClr val="FF0000"/>
                </a:solidFill>
              </a:rPr>
              <a:t>11</a:t>
            </a:r>
            <a:r>
              <a:rPr lang="en-CA" altLang="ja-JP" b="1" dirty="0"/>
              <a:t>xy.   </a:t>
            </a:r>
          </a:p>
          <a:p>
            <a:pPr algn="just"/>
            <a:endParaRPr lang="en-CA" altLang="ja-JP" dirty="0"/>
          </a:p>
          <a:p>
            <a:pPr algn="just"/>
            <a:r>
              <a:rPr lang="en-CA" altLang="ja-JP" dirty="0"/>
              <a:t>Colwell (1998; 89) also showed that g(x,y) is a </a:t>
            </a:r>
            <a:r>
              <a:rPr lang="en-CA" altLang="ja-JP" b="1" dirty="0">
                <a:solidFill>
                  <a:srgbClr val="FF0000"/>
                </a:solidFill>
              </a:rPr>
              <a:t>weighted average of </a:t>
            </a:r>
            <a:r>
              <a:rPr lang="en-CA" altLang="ja-JP" b="1" dirty="0">
                <a:solidFill>
                  <a:srgbClr val="FF0000"/>
                </a:solidFill>
                <a:sym typeface="Symbol" panose="05050102010706020507" pitchFamily="18" charset="2"/>
              </a:rPr>
              <a:t></a:t>
            </a:r>
            <a:r>
              <a:rPr lang="en-CA" altLang="ja-JP" b="1" baseline="-25000" dirty="0">
                <a:solidFill>
                  <a:srgbClr val="FF0000"/>
                </a:solidFill>
              </a:rPr>
              <a:t>00</a:t>
            </a:r>
            <a:r>
              <a:rPr lang="en-CA" altLang="ja-JP" b="1" dirty="0">
                <a:solidFill>
                  <a:srgbClr val="FF0000"/>
                </a:solidFill>
              </a:rPr>
              <a:t>, </a:t>
            </a:r>
            <a:r>
              <a:rPr lang="en-CA" altLang="ja-JP" b="1" dirty="0">
                <a:solidFill>
                  <a:srgbClr val="FF0000"/>
                </a:solidFill>
                <a:sym typeface="Symbol" panose="05050102010706020507" pitchFamily="18" charset="2"/>
              </a:rPr>
              <a:t></a:t>
            </a:r>
            <a:r>
              <a:rPr lang="en-CA" altLang="ja-JP" b="1" baseline="-25000" dirty="0">
                <a:solidFill>
                  <a:srgbClr val="FF0000"/>
                </a:solidFill>
              </a:rPr>
              <a:t>10</a:t>
            </a:r>
            <a:r>
              <a:rPr lang="en-CA" altLang="ja-JP" b="1" dirty="0">
                <a:solidFill>
                  <a:srgbClr val="FF0000"/>
                </a:solidFill>
              </a:rPr>
              <a:t>, </a:t>
            </a:r>
            <a:r>
              <a:rPr lang="en-CA" altLang="ja-JP" b="1" dirty="0">
                <a:solidFill>
                  <a:srgbClr val="FF0000"/>
                </a:solidFill>
                <a:sym typeface="Symbol" panose="05050102010706020507" pitchFamily="18" charset="2"/>
              </a:rPr>
              <a:t></a:t>
            </a:r>
            <a:r>
              <a:rPr lang="en-CA" altLang="ja-JP" b="1" baseline="-25000" dirty="0">
                <a:solidFill>
                  <a:srgbClr val="FF0000"/>
                </a:solidFill>
              </a:rPr>
              <a:t>01</a:t>
            </a:r>
            <a:r>
              <a:rPr lang="en-CA" altLang="ja-JP" b="1" dirty="0">
                <a:solidFill>
                  <a:srgbClr val="FF0000"/>
                </a:solidFill>
              </a:rPr>
              <a:t> and </a:t>
            </a:r>
            <a:r>
              <a:rPr lang="en-CA" altLang="ja-JP" b="1" dirty="0">
                <a:solidFill>
                  <a:srgbClr val="FF0000"/>
                </a:solidFill>
                <a:sym typeface="Symbol" panose="05050102010706020507" pitchFamily="18" charset="2"/>
              </a:rPr>
              <a:t></a:t>
            </a:r>
            <a:r>
              <a:rPr lang="en-CA" altLang="ja-JP" b="1" baseline="-25000" dirty="0">
                <a:solidFill>
                  <a:srgbClr val="FF0000"/>
                </a:solidFill>
              </a:rPr>
              <a:t>11</a:t>
            </a:r>
            <a:r>
              <a:rPr lang="en-CA" altLang="ja-JP" b="1" dirty="0">
                <a:solidFill>
                  <a:srgbClr val="FF0000"/>
                </a:solidFill>
              </a:rPr>
              <a:t> for (x,y) </a:t>
            </a:r>
            <a:r>
              <a:rPr lang="en-CA" altLang="ja-JP" dirty="0"/>
              <a:t>belonging to the unit square.</a:t>
            </a:r>
            <a:r>
              <a:rPr lang="ja-JP" altLang="en-US" dirty="0"/>
              <a:t> </a:t>
            </a:r>
            <a:r>
              <a:rPr lang="en-CA" altLang="ja-JP" dirty="0"/>
              <a:t>In order to gain more insight into the properties of g(x,y), rewrite g(x,y) as follows:</a:t>
            </a:r>
          </a:p>
          <a:p>
            <a:endParaRPr lang="en-CA" altLang="ja-JP" dirty="0"/>
          </a:p>
          <a:p>
            <a:pPr marL="0" indent="0">
              <a:buNone/>
            </a:pPr>
            <a:r>
              <a:rPr lang="en-CA" altLang="ja-JP" b="1" dirty="0"/>
              <a:t>(3) g(x,y) = </a:t>
            </a:r>
            <a:r>
              <a:rPr lang="en-CA" altLang="ja-JP" b="1" dirty="0">
                <a:sym typeface="Symbol" panose="05050102010706020507" pitchFamily="18" charset="2"/>
              </a:rPr>
              <a:t></a:t>
            </a:r>
            <a:r>
              <a:rPr lang="en-CA" altLang="ja-JP" b="1" baseline="-25000" dirty="0">
                <a:solidFill>
                  <a:srgbClr val="FF0000"/>
                </a:solidFill>
              </a:rPr>
              <a:t>00</a:t>
            </a:r>
            <a:r>
              <a:rPr lang="en-CA" altLang="ja-JP" b="1" dirty="0"/>
              <a:t> + (</a:t>
            </a:r>
            <a:r>
              <a:rPr lang="en-CA" altLang="ja-JP" b="1" dirty="0">
                <a:sym typeface="Symbol" panose="05050102010706020507" pitchFamily="18" charset="2"/>
              </a:rPr>
              <a:t></a:t>
            </a:r>
            <a:r>
              <a:rPr lang="en-CA" altLang="ja-JP" b="1" baseline="-25000" dirty="0">
                <a:solidFill>
                  <a:srgbClr val="FF0000"/>
                </a:solidFill>
              </a:rPr>
              <a:t>10</a:t>
            </a:r>
            <a:r>
              <a:rPr lang="en-CA" altLang="ja-JP" b="1" dirty="0"/>
              <a:t> </a:t>
            </a:r>
            <a:r>
              <a:rPr lang="en-CA" altLang="ja-JP" b="1" dirty="0">
                <a:sym typeface="Symbol" panose="05050102010706020507" pitchFamily="18" charset="2"/>
              </a:rPr>
              <a:t></a:t>
            </a:r>
            <a:r>
              <a:rPr lang="en-CA" altLang="ja-JP" b="1" dirty="0"/>
              <a:t> </a:t>
            </a:r>
            <a:r>
              <a:rPr lang="en-CA" altLang="ja-JP" b="1" dirty="0">
                <a:sym typeface="Symbol" panose="05050102010706020507" pitchFamily="18" charset="2"/>
              </a:rPr>
              <a:t></a:t>
            </a:r>
            <a:r>
              <a:rPr lang="en-CA" altLang="ja-JP" b="1" baseline="-25000" dirty="0">
                <a:solidFill>
                  <a:srgbClr val="FF0000"/>
                </a:solidFill>
              </a:rPr>
              <a:t>00</a:t>
            </a:r>
            <a:r>
              <a:rPr lang="en-CA" altLang="ja-JP" b="1" dirty="0"/>
              <a:t>)x + (</a:t>
            </a:r>
            <a:r>
              <a:rPr lang="en-CA" altLang="ja-JP" b="1" dirty="0">
                <a:sym typeface="Symbol" panose="05050102010706020507" pitchFamily="18" charset="2"/>
              </a:rPr>
              <a:t></a:t>
            </a:r>
            <a:r>
              <a:rPr lang="en-CA" altLang="ja-JP" b="1" baseline="-25000" dirty="0">
                <a:solidFill>
                  <a:srgbClr val="FF0000"/>
                </a:solidFill>
              </a:rPr>
              <a:t>01</a:t>
            </a:r>
            <a:r>
              <a:rPr lang="en-CA" altLang="ja-JP" b="1" dirty="0"/>
              <a:t> </a:t>
            </a:r>
            <a:r>
              <a:rPr lang="en-CA" altLang="ja-JP" b="1" dirty="0">
                <a:sym typeface="Symbol" panose="05050102010706020507" pitchFamily="18" charset="2"/>
              </a:rPr>
              <a:t></a:t>
            </a:r>
            <a:r>
              <a:rPr lang="en-CA" altLang="ja-JP" b="1" dirty="0"/>
              <a:t> </a:t>
            </a:r>
            <a:r>
              <a:rPr lang="en-CA" altLang="ja-JP" b="1" dirty="0">
                <a:sym typeface="Symbol" panose="05050102010706020507" pitchFamily="18" charset="2"/>
              </a:rPr>
              <a:t></a:t>
            </a:r>
            <a:r>
              <a:rPr lang="en-CA" altLang="ja-JP" b="1" baseline="-25000" dirty="0">
                <a:solidFill>
                  <a:srgbClr val="FF0000"/>
                </a:solidFill>
              </a:rPr>
              <a:t>00</a:t>
            </a:r>
            <a:r>
              <a:rPr lang="en-CA" altLang="ja-JP" b="1" dirty="0"/>
              <a:t>)y + [(</a:t>
            </a:r>
            <a:r>
              <a:rPr lang="en-CA" altLang="ja-JP" b="1" dirty="0">
                <a:sym typeface="Symbol" panose="05050102010706020507" pitchFamily="18" charset="2"/>
              </a:rPr>
              <a:t></a:t>
            </a:r>
            <a:r>
              <a:rPr lang="en-CA" altLang="ja-JP" b="1" baseline="-25000" dirty="0">
                <a:solidFill>
                  <a:srgbClr val="FF0000"/>
                </a:solidFill>
              </a:rPr>
              <a:t>00</a:t>
            </a:r>
            <a:r>
              <a:rPr lang="en-CA" altLang="ja-JP" b="1" dirty="0"/>
              <a:t> + </a:t>
            </a:r>
            <a:r>
              <a:rPr lang="en-CA" altLang="ja-JP" b="1" dirty="0">
                <a:sym typeface="Symbol" panose="05050102010706020507" pitchFamily="18" charset="2"/>
              </a:rPr>
              <a:t></a:t>
            </a:r>
            <a:r>
              <a:rPr lang="en-CA" altLang="ja-JP" b="1" baseline="-25000" dirty="0">
                <a:solidFill>
                  <a:srgbClr val="FF0000"/>
                </a:solidFill>
              </a:rPr>
              <a:t>11</a:t>
            </a:r>
            <a:r>
              <a:rPr lang="en-CA" altLang="ja-JP" b="1" dirty="0"/>
              <a:t>)            </a:t>
            </a:r>
          </a:p>
          <a:p>
            <a:pPr marL="0" indent="0">
              <a:buNone/>
            </a:pPr>
            <a:r>
              <a:rPr lang="en-CA" altLang="ja-JP" b="1" dirty="0">
                <a:sym typeface="Symbol" panose="05050102010706020507" pitchFamily="18" charset="2"/>
              </a:rPr>
              <a:t>                       </a:t>
            </a:r>
            <a:r>
              <a:rPr lang="en-CA" altLang="ja-JP" b="1" dirty="0"/>
              <a:t> (</a:t>
            </a:r>
            <a:r>
              <a:rPr lang="en-CA" altLang="ja-JP" b="1" dirty="0">
                <a:sym typeface="Symbol" panose="05050102010706020507" pitchFamily="18" charset="2"/>
              </a:rPr>
              <a:t></a:t>
            </a:r>
            <a:r>
              <a:rPr lang="en-CA" altLang="ja-JP" b="1" baseline="-25000" dirty="0">
                <a:solidFill>
                  <a:srgbClr val="FF0000"/>
                </a:solidFill>
              </a:rPr>
              <a:t>01</a:t>
            </a:r>
            <a:r>
              <a:rPr lang="en-CA" altLang="ja-JP" b="1" dirty="0"/>
              <a:t> + </a:t>
            </a:r>
            <a:r>
              <a:rPr lang="en-CA" altLang="ja-JP" b="1" dirty="0">
                <a:sym typeface="Symbol" panose="05050102010706020507" pitchFamily="18" charset="2"/>
              </a:rPr>
              <a:t></a:t>
            </a:r>
            <a:r>
              <a:rPr lang="en-CA" altLang="ja-JP" b="1" baseline="-25000" dirty="0">
                <a:solidFill>
                  <a:srgbClr val="FF0000"/>
                </a:solidFill>
              </a:rPr>
              <a:t>10</a:t>
            </a:r>
            <a:r>
              <a:rPr lang="en-CA" altLang="ja-JP" b="1" dirty="0"/>
              <a:t>)]xy.</a:t>
            </a:r>
            <a:endParaRPr lang="ja-JP" altLang="ja-JP" b="1" dirty="0"/>
          </a:p>
          <a:p>
            <a:endParaRPr lang="ja-JP" altLang="ja-JP" dirty="0"/>
          </a:p>
          <a:p>
            <a:endParaRPr lang="ja-JP" altLang="ja-JP" dirty="0"/>
          </a:p>
          <a:p>
            <a:endParaRPr lang="en-CA" altLang="ja-JP" dirty="0"/>
          </a:p>
          <a:p>
            <a:r>
              <a:rPr lang="en-CA" altLang="ja-JP" dirty="0"/>
              <a:t>  </a:t>
            </a:r>
            <a:endParaRPr lang="ja-JP" altLang="ja-JP" dirty="0"/>
          </a:p>
          <a:p>
            <a:endParaRPr lang="en-CA"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0D0AA60E-DDD3-4CB4-AB6C-B77B1A51F831}"/>
              </a:ext>
            </a:extLst>
          </p:cNvPr>
          <p:cNvSpPr>
            <a:spLocks noGrp="1"/>
          </p:cNvSpPr>
          <p:nvPr>
            <p:ph type="sldNum" sz="quarter" idx="11"/>
          </p:nvPr>
        </p:nvSpPr>
        <p:spPr/>
        <p:txBody>
          <a:bodyPr/>
          <a:lstStyle/>
          <a:p>
            <a:pPr>
              <a:defRPr/>
            </a:pPr>
            <a:fld id="{DB05CE72-4149-4858-8879-D677CB49550F}" type="slidenum">
              <a:rPr lang="en-US" altLang="ja-JP" smtClean="0"/>
              <a:pPr>
                <a:defRPr/>
              </a:pPr>
              <a:t>5</a:t>
            </a:fld>
            <a:endParaRPr lang="en-US" altLang="ja-JP" dirty="0"/>
          </a:p>
        </p:txBody>
      </p:sp>
    </p:spTree>
    <p:extLst>
      <p:ext uri="{BB962C8B-B14F-4D97-AF65-F5344CB8AC3E}">
        <p14:creationId xmlns:p14="http://schemas.microsoft.com/office/powerpoint/2010/main" val="21408068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スライド番号プレースホルダー 3">
            <a:extLst>
              <a:ext uri="{FF2B5EF4-FFF2-40B4-BE49-F238E27FC236}">
                <a16:creationId xmlns:a16="http://schemas.microsoft.com/office/drawing/2014/main" id="{66D69019-5868-49E2-A2A5-8EFE4B951EAF}"/>
              </a:ext>
            </a:extLst>
          </p:cNvPr>
          <p:cNvSpPr txBox="1">
            <a:spLocks/>
          </p:cNvSpPr>
          <p:nvPr/>
        </p:nvSpPr>
        <p:spPr bwMode="auto">
          <a:xfrm flipH="1">
            <a:off x="8172400" y="6453188"/>
            <a:ext cx="609600" cy="404812"/>
          </a:xfrm>
          <a:prstGeom prst="rect">
            <a:avLst/>
          </a:prstGeom>
          <a:ln>
            <a:miter lim="800000"/>
            <a:headEnd/>
            <a:tailEnd/>
          </a:ln>
        </p:spPr>
        <p:txBody>
          <a:bodyPr vert="horz" wrap="square" lIns="91440" tIns="45720" rIns="91440" bIns="45720" numCol="1" anchor="t" anchorCtr="0" compatLnSpc="1">
            <a:prstTxWarp prst="textNoShape">
              <a:avLst/>
            </a:prstTxWarp>
          </a:bodyPr>
          <a:lstStyle>
            <a:defPPr>
              <a:defRPr lang="ja-JP"/>
            </a:defPPr>
            <a:lvl1pPr algn="ctr" rtl="0" fontAlgn="base">
              <a:spcBef>
                <a:spcPct val="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a:lstStyle>
          <a:p>
            <a:pPr>
              <a:defRPr/>
            </a:pPr>
            <a:fld id="{DB05CE72-4149-4858-8879-D677CB49550F}" type="slidenum">
              <a:rPr lang="en-US" altLang="ja-JP" smtClean="0"/>
              <a:pPr>
                <a:defRPr/>
              </a:pPr>
              <a:t>50</a:t>
            </a:fld>
            <a:endParaRPr lang="en-US" altLang="ja-JP" dirty="0"/>
          </a:p>
        </p:txBody>
      </p:sp>
      <p:sp>
        <p:nvSpPr>
          <p:cNvPr id="20" name="テキスト ボックス 19">
            <a:extLst>
              <a:ext uri="{FF2B5EF4-FFF2-40B4-BE49-F238E27FC236}">
                <a16:creationId xmlns:a16="http://schemas.microsoft.com/office/drawing/2014/main" id="{1C006A4C-3918-4E5B-B4AB-06569B6F710F}"/>
              </a:ext>
            </a:extLst>
          </p:cNvPr>
          <p:cNvSpPr txBox="1"/>
          <p:nvPr/>
        </p:nvSpPr>
        <p:spPr>
          <a:xfrm>
            <a:off x="177184" y="522226"/>
            <a:ext cx="8784976" cy="461665"/>
          </a:xfrm>
          <a:prstGeom prst="rect">
            <a:avLst/>
          </a:prstGeom>
          <a:noFill/>
        </p:spPr>
        <p:txBody>
          <a:bodyPr wrap="square" rtlCol="0">
            <a:spAutoFit/>
          </a:bodyPr>
          <a:lstStyle/>
          <a:p>
            <a:pPr algn="ctr"/>
            <a:r>
              <a:rPr lang="en-US" altLang="ja-JP" sz="2400" b="1" dirty="0">
                <a:latin typeface="Times New Roman" panose="02020603050405020304" pitchFamily="18" charset="0"/>
                <a:cs typeface="Times New Roman" panose="02020603050405020304" pitchFamily="18" charset="0"/>
              </a:rPr>
              <a:t>Chart 3 Land Price Indexes for Models 7-12 and 14</a:t>
            </a:r>
          </a:p>
        </p:txBody>
      </p:sp>
      <p:pic>
        <p:nvPicPr>
          <p:cNvPr id="2" name="図 1">
            <a:extLst>
              <a:ext uri="{FF2B5EF4-FFF2-40B4-BE49-F238E27FC236}">
                <a16:creationId xmlns:a16="http://schemas.microsoft.com/office/drawing/2014/main" id="{AA95994C-C047-4C14-8434-80715FB5AAB5}"/>
              </a:ext>
            </a:extLst>
          </p:cNvPr>
          <p:cNvPicPr>
            <a:picLocks noChangeAspect="1"/>
          </p:cNvPicPr>
          <p:nvPr/>
        </p:nvPicPr>
        <p:blipFill>
          <a:blip r:embed="rId2"/>
          <a:stretch>
            <a:fillRect/>
          </a:stretch>
        </p:blipFill>
        <p:spPr>
          <a:xfrm>
            <a:off x="190352" y="1124744"/>
            <a:ext cx="8707982" cy="4896544"/>
          </a:xfrm>
          <a:prstGeom prst="rect">
            <a:avLst/>
          </a:prstGeom>
        </p:spPr>
      </p:pic>
    </p:spTree>
    <p:extLst>
      <p:ext uri="{BB962C8B-B14F-4D97-AF65-F5344CB8AC3E}">
        <p14:creationId xmlns:p14="http://schemas.microsoft.com/office/powerpoint/2010/main" val="42129353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8. Overall Residential Property Price Indexes</a:t>
            </a:r>
          </a:p>
        </p:txBody>
      </p:sp>
      <p:sp>
        <p:nvSpPr>
          <p:cNvPr id="3" name="コンテンツ プレースホルダー 2"/>
          <p:cNvSpPr>
            <a:spLocks noGrp="1"/>
          </p:cNvSpPr>
          <p:nvPr>
            <p:ph idx="1"/>
          </p:nvPr>
        </p:nvSpPr>
        <p:spPr>
          <a:xfrm>
            <a:off x="533400" y="1052736"/>
            <a:ext cx="8153400" cy="5271864"/>
          </a:xfrm>
        </p:spPr>
        <p:txBody>
          <a:bodyPr/>
          <a:lstStyle/>
          <a:p>
            <a:pPr algn="just"/>
            <a:r>
              <a:rPr lang="en-US" altLang="ja-JP" dirty="0"/>
              <a:t>There is one additional overall property price index that we calculate in this section and that is an index that is based on a </a:t>
            </a:r>
            <a:r>
              <a:rPr lang="en-US" altLang="ja-JP" b="1" dirty="0">
                <a:solidFill>
                  <a:srgbClr val="FF0000"/>
                </a:solidFill>
              </a:rPr>
              <a:t>“traditional” hedonic property price regression </a:t>
            </a:r>
            <a:r>
              <a:rPr lang="en-US" altLang="ja-JP" dirty="0"/>
              <a:t>that uses the </a:t>
            </a:r>
            <a:r>
              <a:rPr lang="en-US" altLang="ja-JP" b="1" dirty="0">
                <a:solidFill>
                  <a:srgbClr val="FF0000"/>
                </a:solidFill>
              </a:rPr>
              <a:t>logarithm of the selling price </a:t>
            </a:r>
            <a:r>
              <a:rPr lang="en-US" altLang="ja-JP" dirty="0"/>
              <a:t>as the dependent variable and has </a:t>
            </a:r>
            <a:r>
              <a:rPr lang="en-US" altLang="ja-JP" b="1" dirty="0">
                <a:solidFill>
                  <a:srgbClr val="FF0000"/>
                </a:solidFill>
              </a:rPr>
              <a:t>time dummy variables</a:t>
            </a:r>
            <a:r>
              <a:rPr lang="en-US" altLang="ja-JP" dirty="0"/>
              <a:t>. </a:t>
            </a:r>
          </a:p>
          <a:p>
            <a:pPr algn="just"/>
            <a:r>
              <a:rPr lang="en-US" altLang="ja-JP" dirty="0"/>
              <a:t>Define the </a:t>
            </a:r>
            <a:r>
              <a:rPr lang="en-US" altLang="ja-JP" b="1" dirty="0">
                <a:solidFill>
                  <a:srgbClr val="FF0000"/>
                </a:solidFill>
              </a:rPr>
              <a:t>kth time dummy variable </a:t>
            </a:r>
            <a:r>
              <a:rPr lang="en-US" altLang="ja-JP" dirty="0"/>
              <a:t>D</a:t>
            </a:r>
            <a:r>
              <a:rPr lang="en-US" altLang="ja-JP" baseline="-25000" dirty="0"/>
              <a:t>T</a:t>
            </a:r>
            <a:r>
              <a:rPr lang="en-US" altLang="ja-JP" dirty="0"/>
              <a:t>,</a:t>
            </a:r>
            <a:r>
              <a:rPr lang="en-US" altLang="ja-JP" baseline="-25000" dirty="0"/>
              <a:t>tn,k</a:t>
            </a:r>
            <a:r>
              <a:rPr lang="en-US" altLang="ja-JP" dirty="0"/>
              <a:t> for property n sold in period t as follows:</a:t>
            </a:r>
          </a:p>
          <a:p>
            <a:pPr marL="0" indent="0">
              <a:buNone/>
            </a:pPr>
            <a:r>
              <a:rPr lang="en-US" altLang="ja-JP" b="1" dirty="0"/>
              <a:t>    (39) D</a:t>
            </a:r>
            <a:r>
              <a:rPr lang="en-US" altLang="ja-JP" b="1" baseline="-25000" dirty="0"/>
              <a:t>T,tn,k</a:t>
            </a:r>
            <a:r>
              <a:rPr lang="en-US" altLang="ja-JP" b="1" dirty="0"/>
              <a:t> </a:t>
            </a:r>
            <a:r>
              <a:rPr lang="en-US" altLang="ja-JP" b="1" dirty="0">
                <a:sym typeface="Symbol" panose="05050102010706020507" pitchFamily="18" charset="2"/>
              </a:rPr>
              <a:t></a:t>
            </a:r>
            <a:r>
              <a:rPr lang="en-US" altLang="ja-JP" b="1" dirty="0"/>
              <a:t> 1 if t = k; D</a:t>
            </a:r>
            <a:r>
              <a:rPr lang="en-US" altLang="ja-JP" b="1" baseline="-25000" dirty="0"/>
              <a:t>T,tn,k</a:t>
            </a:r>
            <a:r>
              <a:rPr lang="en-US" altLang="ja-JP" b="1" dirty="0"/>
              <a:t> </a:t>
            </a:r>
            <a:r>
              <a:rPr lang="en-US" altLang="ja-JP" b="1" dirty="0">
                <a:sym typeface="Symbol" panose="05050102010706020507" pitchFamily="18" charset="2"/>
              </a:rPr>
              <a:t></a:t>
            </a:r>
            <a:r>
              <a:rPr lang="en-US" altLang="ja-JP" b="1" dirty="0"/>
              <a:t> 0 if t </a:t>
            </a:r>
            <a:r>
              <a:rPr lang="en-US" altLang="ja-JP" b="1" dirty="0">
                <a:sym typeface="Symbol" panose="05050102010706020507" pitchFamily="18" charset="2"/>
              </a:rPr>
              <a:t></a:t>
            </a:r>
            <a:r>
              <a:rPr lang="en-US" altLang="ja-JP" b="1" dirty="0"/>
              <a:t> k.</a:t>
            </a:r>
            <a:endParaRPr lang="ja-JP" altLang="ja-JP" b="1" dirty="0"/>
          </a:p>
          <a:p>
            <a:pPr algn="just"/>
            <a:r>
              <a:rPr lang="en-US" altLang="ja-JP" dirty="0"/>
              <a:t>Our </a:t>
            </a:r>
            <a:r>
              <a:rPr lang="en-US" altLang="ja-JP" b="1" dirty="0">
                <a:solidFill>
                  <a:srgbClr val="FF0000"/>
                </a:solidFill>
              </a:rPr>
              <a:t>best time dummy variable hedonic regression model </a:t>
            </a:r>
            <a:r>
              <a:rPr lang="en-US" altLang="ja-JP" dirty="0"/>
              <a:t>is the following </a:t>
            </a:r>
            <a:r>
              <a:rPr lang="en-US" altLang="ja-JP" b="1" i="1" dirty="0">
                <a:solidFill>
                  <a:srgbClr val="FF0000"/>
                </a:solidFill>
              </a:rPr>
              <a:t>Model 15</a:t>
            </a:r>
            <a:r>
              <a:rPr lang="en-US" altLang="ja-JP" dirty="0"/>
              <a:t>: </a:t>
            </a:r>
            <a:endParaRPr lang="ja-JP" altLang="ja-JP" dirty="0"/>
          </a:p>
          <a:p>
            <a:pPr marL="0" indent="0" algn="just">
              <a:buNone/>
            </a:pPr>
            <a:r>
              <a:rPr lang="en-US" altLang="ja-JP" b="1" dirty="0"/>
              <a:t>   (40) lnV</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k=2</a:t>
            </a:r>
            <a:r>
              <a:rPr lang="en-US" altLang="ja-JP" b="1" baseline="30000" dirty="0"/>
              <a:t>44</a:t>
            </a:r>
            <a:r>
              <a:rPr lang="en-US" altLang="ja-JP" b="1" dirty="0"/>
              <a:t> </a:t>
            </a:r>
            <a:r>
              <a:rPr lang="en-US" altLang="ja-JP" b="1" dirty="0">
                <a:sym typeface="Symbol" panose="05050102010706020507" pitchFamily="18" charset="2"/>
              </a:rPr>
              <a:t></a:t>
            </a:r>
            <a:r>
              <a:rPr lang="en-US" altLang="ja-JP" b="1" baseline="-25000" dirty="0"/>
              <a:t>k</a:t>
            </a:r>
            <a:r>
              <a:rPr lang="en-US" altLang="ja-JP" b="1" dirty="0"/>
              <a:t>D</a:t>
            </a:r>
            <a:r>
              <a:rPr lang="en-US" altLang="ja-JP" b="1" baseline="-25000" dirty="0"/>
              <a:t>T,tn,k</a:t>
            </a:r>
            <a:r>
              <a:rPr lang="en-US" altLang="ja-JP" b="1" dirty="0"/>
              <a:t> + </a:t>
            </a:r>
            <a:r>
              <a:rPr lang="en-US" altLang="ja-JP" b="1" dirty="0">
                <a:sym typeface="Symbol" panose="05050102010706020507" pitchFamily="18" charset="2"/>
              </a:rPr>
              <a:t></a:t>
            </a:r>
            <a:r>
              <a:rPr lang="en-US" altLang="ja-JP" b="1" baseline="-25000" dirty="0"/>
              <a:t>j=1</a:t>
            </a:r>
            <a:r>
              <a:rPr lang="en-US" altLang="ja-JP" b="1" baseline="30000" dirty="0"/>
              <a:t>23</a:t>
            </a:r>
            <a:r>
              <a:rPr lang="en-US" altLang="ja-JP" b="1" dirty="0"/>
              <a:t>  </a:t>
            </a:r>
            <a:r>
              <a:rPr lang="en-US" altLang="ja-JP" b="1" dirty="0">
                <a:sym typeface="Symbol" panose="05050102010706020507" pitchFamily="18" charset="2"/>
              </a:rPr>
              <a:t></a:t>
            </a:r>
            <a:r>
              <a:rPr lang="en-US" altLang="ja-JP" b="1" baseline="-25000" dirty="0"/>
              <a:t>j</a:t>
            </a:r>
            <a:r>
              <a:rPr lang="en-US" altLang="ja-JP" b="1" dirty="0"/>
              <a:t>D</a:t>
            </a:r>
            <a:r>
              <a:rPr lang="en-US" altLang="ja-JP" b="1" baseline="-25000" dirty="0"/>
              <a:t>W,tn,j</a:t>
            </a:r>
            <a:r>
              <a:rPr lang="en-US" altLang="ja-JP" b="1" dirty="0"/>
              <a:t> + </a:t>
            </a:r>
            <a:r>
              <a:rPr lang="en-US" altLang="ja-JP" b="1" dirty="0">
                <a:sym typeface="Symbol" panose="05050102010706020507" pitchFamily="18" charset="2"/>
              </a:rPr>
              <a:t></a:t>
            </a:r>
            <a:r>
              <a:rPr lang="en-US" altLang="ja-JP" b="1" dirty="0">
                <a:solidFill>
                  <a:srgbClr val="FF0000"/>
                </a:solidFill>
              </a:rPr>
              <a:t>lnL</a:t>
            </a:r>
            <a:r>
              <a:rPr lang="en-US" altLang="ja-JP" b="1" baseline="-25000" dirty="0">
                <a:solidFill>
                  <a:srgbClr val="FF0000"/>
                </a:solidFill>
              </a:rPr>
              <a:t>tn</a:t>
            </a:r>
            <a:r>
              <a:rPr lang="en-US" altLang="ja-JP" b="1" dirty="0"/>
              <a:t> + </a:t>
            </a:r>
            <a:r>
              <a:rPr lang="en-US" altLang="ja-JP" b="1" dirty="0">
                <a:sym typeface="Symbol" panose="05050102010706020507" pitchFamily="18" charset="2"/>
              </a:rPr>
              <a:t></a:t>
            </a:r>
            <a:r>
              <a:rPr lang="en-US" altLang="ja-JP" b="1" dirty="0">
                <a:solidFill>
                  <a:srgbClr val="FF0000"/>
                </a:solidFill>
              </a:rPr>
              <a:t>S</a:t>
            </a:r>
            <a:r>
              <a:rPr lang="en-US" altLang="ja-JP" b="1" baseline="-25000" dirty="0">
                <a:solidFill>
                  <a:srgbClr val="FF0000"/>
                </a:solidFill>
              </a:rPr>
              <a:t>tn</a:t>
            </a:r>
          </a:p>
          <a:p>
            <a:pPr marL="0" indent="0" algn="just">
              <a:buNone/>
            </a:pPr>
            <a:r>
              <a:rPr lang="en-US" altLang="ja-JP" b="1" baseline="-25000" dirty="0"/>
              <a:t>                </a:t>
            </a:r>
            <a:r>
              <a:rPr lang="en-US" altLang="ja-JP" b="1" dirty="0"/>
              <a:t> + </a:t>
            </a:r>
            <a:r>
              <a:rPr lang="en-US" altLang="ja-JP" b="1" dirty="0">
                <a:sym typeface="Symbol" panose="05050102010706020507" pitchFamily="18" charset="2"/>
              </a:rPr>
              <a:t></a:t>
            </a:r>
            <a:r>
              <a:rPr lang="en-US" altLang="ja-JP" b="1" dirty="0"/>
              <a:t>A</a:t>
            </a:r>
            <a:r>
              <a:rPr lang="en-US" altLang="ja-JP" b="1" baseline="-25000" dirty="0"/>
              <a:t>tn</a:t>
            </a:r>
            <a:r>
              <a:rPr lang="en-US" altLang="ja-JP" b="1" dirty="0"/>
              <a:t> + </a:t>
            </a:r>
            <a:r>
              <a:rPr lang="en-US" altLang="ja-JP" b="1" dirty="0">
                <a:sym typeface="Symbol" panose="05050102010706020507" pitchFamily="18" charset="2"/>
              </a:rPr>
              <a:t></a:t>
            </a:r>
            <a:r>
              <a:rPr lang="en-US" altLang="ja-JP" b="1" dirty="0"/>
              <a:t>TW</a:t>
            </a:r>
            <a:r>
              <a:rPr lang="en-US" altLang="ja-JP" b="1" baseline="-25000" dirty="0"/>
              <a:t>tn</a:t>
            </a:r>
            <a:r>
              <a:rPr lang="en-US" altLang="ja-JP" b="1" dirty="0"/>
              <a:t> + </a:t>
            </a:r>
            <a:r>
              <a:rPr lang="en-US" altLang="ja-JP" b="1" dirty="0">
                <a:sym typeface="Symbol" panose="05050102010706020507" pitchFamily="18" charset="2"/>
              </a:rPr>
              <a:t></a:t>
            </a:r>
            <a:r>
              <a:rPr lang="en-US" altLang="ja-JP" b="1" dirty="0"/>
              <a:t>TT</a:t>
            </a:r>
            <a:r>
              <a:rPr lang="en-US" altLang="ja-JP" b="1" baseline="-25000" dirty="0"/>
              <a:t>tn</a:t>
            </a:r>
            <a:r>
              <a:rPr lang="en-US" altLang="ja-JP" b="1" dirty="0"/>
              <a:t>  + </a:t>
            </a:r>
            <a:r>
              <a:rPr lang="en-US" altLang="ja-JP" b="1" dirty="0">
                <a:sym typeface="Symbol" panose="05050102010706020507" pitchFamily="18" charset="2"/>
              </a:rPr>
              <a:t></a:t>
            </a:r>
            <a:r>
              <a:rPr lang="en-US" altLang="ja-JP" b="1" dirty="0"/>
              <a:t>W</a:t>
            </a:r>
            <a:r>
              <a:rPr lang="en-US" altLang="ja-JP" b="1" baseline="-25000" dirty="0"/>
              <a:t>tn</a:t>
            </a:r>
            <a:r>
              <a:rPr lang="en-US" altLang="ja-JP" b="1" dirty="0"/>
              <a:t> + </a:t>
            </a:r>
            <a:r>
              <a:rPr lang="en-US" altLang="ja-JP" b="1" dirty="0">
                <a:sym typeface="Symbol" panose="05050102010706020507" pitchFamily="18" charset="2"/>
              </a:rPr>
              <a:t></a:t>
            </a:r>
            <a:r>
              <a:rPr lang="en-US" altLang="ja-JP" b="1" baseline="-25000" dirty="0"/>
              <a:t>i=3</a:t>
            </a:r>
            <a:r>
              <a:rPr lang="en-US" altLang="ja-JP" b="1" baseline="30000" dirty="0"/>
              <a:t>6</a:t>
            </a:r>
            <a:r>
              <a:rPr lang="en-US" altLang="ja-JP" b="1" dirty="0"/>
              <a:t> </a:t>
            </a:r>
            <a:r>
              <a:rPr lang="en-US" altLang="ja-JP" b="1" dirty="0">
                <a:sym typeface="Symbol" panose="05050102010706020507" pitchFamily="18" charset="2"/>
              </a:rPr>
              <a:t></a:t>
            </a:r>
            <a:r>
              <a:rPr lang="en-US" altLang="ja-JP" b="1" baseline="-25000" dirty="0"/>
              <a:t>i</a:t>
            </a:r>
            <a:r>
              <a:rPr lang="en-US" altLang="ja-JP" b="1" dirty="0"/>
              <a:t>D</a:t>
            </a:r>
            <a:r>
              <a:rPr lang="en-US" altLang="ja-JP" b="1" baseline="-25000" dirty="0"/>
              <a:t>NB,tn,i</a:t>
            </a:r>
            <a:r>
              <a:rPr lang="en-US" altLang="ja-JP" b="1" dirty="0"/>
              <a:t> + </a:t>
            </a:r>
            <a:r>
              <a:rPr lang="en-US" altLang="ja-JP" b="1" dirty="0">
                <a:sym typeface="Symbol" panose="05050102010706020507" pitchFamily="18" charset="2"/>
              </a:rPr>
              <a:t></a:t>
            </a:r>
            <a:r>
              <a:rPr lang="en-US" altLang="ja-JP" b="1" baseline="-25000" dirty="0"/>
              <a:t>tn</a:t>
            </a:r>
            <a:r>
              <a:rPr lang="en-US" altLang="ja-JP" b="1" dirty="0"/>
              <a:t> ; </a:t>
            </a:r>
          </a:p>
          <a:p>
            <a:pPr marL="0" indent="0" algn="just">
              <a:buNone/>
            </a:pPr>
            <a:r>
              <a:rPr lang="en-US" altLang="ja-JP" b="1" dirty="0"/>
              <a:t>                                                              t = 1,...,44; n = 1,...,N(t).               </a:t>
            </a:r>
            <a:r>
              <a:rPr lang="en-CA" altLang="ja-JP" b="1" dirty="0"/>
              <a:t>  </a:t>
            </a:r>
            <a:r>
              <a:rPr lang="en-US" altLang="ja-JP" b="1" dirty="0"/>
              <a:t>    </a:t>
            </a:r>
            <a:endParaRPr lang="ja-JP" altLang="ja-JP" b="1" dirty="0"/>
          </a:p>
          <a:p>
            <a:pPr algn="just"/>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DB05CE72-4149-4858-8879-D677CB49550F}" type="slidenum">
              <a:rPr lang="en-US" altLang="ja-JP" smtClean="0"/>
              <a:pPr>
                <a:defRPr/>
              </a:pPr>
              <a:t>51</a:t>
            </a:fld>
            <a:endParaRPr lang="en-US" altLang="ja-JP" dirty="0"/>
          </a:p>
        </p:txBody>
      </p:sp>
    </p:spTree>
    <p:extLst>
      <p:ext uri="{BB962C8B-B14F-4D97-AF65-F5344CB8AC3E}">
        <p14:creationId xmlns:p14="http://schemas.microsoft.com/office/powerpoint/2010/main" val="42140785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F478B-F1E8-4937-85E5-A47D27852608}"/>
              </a:ext>
            </a:extLst>
          </p:cNvPr>
          <p:cNvSpPr>
            <a:spLocks noGrp="1"/>
          </p:cNvSpPr>
          <p:nvPr>
            <p:ph type="title"/>
          </p:nvPr>
        </p:nvSpPr>
        <p:spPr>
          <a:xfrm>
            <a:off x="685800" y="404664"/>
            <a:ext cx="7772400" cy="457200"/>
          </a:xfrm>
        </p:spPr>
        <p:txBody>
          <a:bodyPr/>
          <a:lstStyle/>
          <a:p>
            <a:r>
              <a:rPr kumimoji="1" lang="en-CA" altLang="ja-JP" b="1" dirty="0"/>
              <a:t>Model 15: The Traditional Time Dummy Model</a:t>
            </a:r>
            <a:endParaRPr kumimoji="1" lang="ja-JP" altLang="en-US" b="1" dirty="0"/>
          </a:p>
        </p:txBody>
      </p:sp>
      <p:sp>
        <p:nvSpPr>
          <p:cNvPr id="3" name="コンテンツ プレースホルダー 2">
            <a:extLst>
              <a:ext uri="{FF2B5EF4-FFF2-40B4-BE49-F238E27FC236}">
                <a16:creationId xmlns:a16="http://schemas.microsoft.com/office/drawing/2014/main" id="{34774DA8-D478-421C-8D66-FBDEFFAFEE22}"/>
              </a:ext>
            </a:extLst>
          </p:cNvPr>
          <p:cNvSpPr>
            <a:spLocks noGrp="1"/>
          </p:cNvSpPr>
          <p:nvPr>
            <p:ph idx="1"/>
          </p:nvPr>
        </p:nvSpPr>
        <p:spPr>
          <a:xfrm>
            <a:off x="484188" y="1104826"/>
            <a:ext cx="8153400" cy="5105400"/>
          </a:xfrm>
        </p:spPr>
        <p:txBody>
          <a:bodyPr/>
          <a:lstStyle/>
          <a:p>
            <a:pPr algn="just"/>
            <a:r>
              <a:rPr lang="en-US" altLang="ja-JP" b="1" dirty="0">
                <a:solidFill>
                  <a:srgbClr val="FF0000"/>
                </a:solidFill>
              </a:rPr>
              <a:t>lnV</a:t>
            </a:r>
            <a:r>
              <a:rPr lang="en-US" altLang="ja-JP" b="1" baseline="-25000" dirty="0">
                <a:solidFill>
                  <a:srgbClr val="FF0000"/>
                </a:solidFill>
              </a:rPr>
              <a:t>tn</a:t>
            </a:r>
            <a:r>
              <a:rPr lang="en-US" altLang="ja-JP" dirty="0"/>
              <a:t> and </a:t>
            </a:r>
            <a:r>
              <a:rPr lang="en-US" altLang="ja-JP" b="1" dirty="0">
                <a:solidFill>
                  <a:srgbClr val="FF0000"/>
                </a:solidFill>
              </a:rPr>
              <a:t>lnL</a:t>
            </a:r>
            <a:r>
              <a:rPr lang="en-US" altLang="ja-JP" b="1" baseline="-25000" dirty="0">
                <a:solidFill>
                  <a:srgbClr val="FF0000"/>
                </a:solidFill>
              </a:rPr>
              <a:t>tn</a:t>
            </a:r>
            <a:r>
              <a:rPr lang="en-US" altLang="ja-JP" dirty="0"/>
              <a:t> denote the natural logarithms of property value </a:t>
            </a:r>
            <a:r>
              <a:rPr lang="en-US" altLang="ja-JP" b="1" dirty="0">
                <a:solidFill>
                  <a:srgbClr val="FF0000"/>
                </a:solidFill>
              </a:rPr>
              <a:t>V</a:t>
            </a:r>
            <a:r>
              <a:rPr lang="en-US" altLang="ja-JP" b="1" baseline="-25000" dirty="0">
                <a:solidFill>
                  <a:srgbClr val="FF0000"/>
                </a:solidFill>
              </a:rPr>
              <a:t>tn</a:t>
            </a:r>
            <a:r>
              <a:rPr lang="en-US" altLang="ja-JP" dirty="0"/>
              <a:t> and property lot size </a:t>
            </a:r>
            <a:r>
              <a:rPr lang="en-US" altLang="ja-JP" b="1" dirty="0">
                <a:solidFill>
                  <a:srgbClr val="FF0000"/>
                </a:solidFill>
              </a:rPr>
              <a:t>L</a:t>
            </a:r>
            <a:r>
              <a:rPr lang="en-US" altLang="ja-JP" b="1" baseline="-25000" dirty="0">
                <a:solidFill>
                  <a:srgbClr val="FF0000"/>
                </a:solidFill>
              </a:rPr>
              <a:t>tn</a:t>
            </a:r>
            <a:r>
              <a:rPr lang="en-US" altLang="ja-JP" dirty="0"/>
              <a:t> respectively, the </a:t>
            </a:r>
            <a:r>
              <a:rPr lang="en-US" altLang="ja-JP" b="1" dirty="0">
                <a:solidFill>
                  <a:srgbClr val="FF0000"/>
                </a:solidFill>
              </a:rPr>
              <a:t>D</a:t>
            </a:r>
            <a:r>
              <a:rPr lang="en-US" altLang="ja-JP" b="1" baseline="-25000" dirty="0">
                <a:solidFill>
                  <a:srgbClr val="FF0000"/>
                </a:solidFill>
              </a:rPr>
              <a:t>T,tn,k</a:t>
            </a:r>
            <a:r>
              <a:rPr lang="en-US" altLang="ja-JP" dirty="0"/>
              <a:t> are </a:t>
            </a:r>
            <a:r>
              <a:rPr lang="en-US" altLang="ja-JP" b="1" dirty="0">
                <a:solidFill>
                  <a:srgbClr val="FF0000"/>
                </a:solidFill>
              </a:rPr>
              <a:t>time dummy variables</a:t>
            </a:r>
            <a:r>
              <a:rPr lang="en-US" altLang="ja-JP" dirty="0"/>
              <a:t>, the </a:t>
            </a:r>
            <a:r>
              <a:rPr lang="en-US" altLang="ja-JP" b="1" dirty="0">
                <a:solidFill>
                  <a:srgbClr val="FF0000"/>
                </a:solidFill>
              </a:rPr>
              <a:t>D</a:t>
            </a:r>
            <a:r>
              <a:rPr lang="en-US" altLang="ja-JP" b="1" baseline="-25000" dirty="0">
                <a:solidFill>
                  <a:srgbClr val="FF0000"/>
                </a:solidFill>
              </a:rPr>
              <a:t>W,tn,j</a:t>
            </a:r>
            <a:r>
              <a:rPr lang="en-US" altLang="ja-JP" dirty="0"/>
              <a:t> are </a:t>
            </a:r>
            <a:r>
              <a:rPr lang="en-US" altLang="ja-JP" b="1" dirty="0">
                <a:solidFill>
                  <a:srgbClr val="FF0000"/>
                </a:solidFill>
              </a:rPr>
              <a:t>Ward dummy variables</a:t>
            </a:r>
            <a:r>
              <a:rPr lang="en-US" altLang="ja-JP" dirty="0"/>
              <a:t>, </a:t>
            </a:r>
            <a:r>
              <a:rPr lang="en-US" altLang="ja-JP" b="1" dirty="0">
                <a:solidFill>
                  <a:srgbClr val="FF0000"/>
                </a:solidFill>
              </a:rPr>
              <a:t>S</a:t>
            </a:r>
            <a:r>
              <a:rPr lang="en-US" altLang="ja-JP" b="1" baseline="-25000" dirty="0">
                <a:solidFill>
                  <a:srgbClr val="FF0000"/>
                </a:solidFill>
              </a:rPr>
              <a:t>tn</a:t>
            </a:r>
            <a:r>
              <a:rPr lang="en-US" altLang="ja-JP" b="1" dirty="0">
                <a:solidFill>
                  <a:srgbClr val="FF0000"/>
                </a:solidFill>
              </a:rPr>
              <a:t> </a:t>
            </a:r>
            <a:r>
              <a:rPr lang="en-US" altLang="ja-JP" dirty="0"/>
              <a:t>is the floor space area of the property.</a:t>
            </a:r>
          </a:p>
          <a:p>
            <a:pPr algn="just"/>
            <a:r>
              <a:rPr lang="en-CA" altLang="ja-JP" dirty="0"/>
              <a:t>We ran an initial linear regression using </a:t>
            </a:r>
            <a:r>
              <a:rPr lang="en-CA" altLang="ja-JP" b="1" dirty="0">
                <a:solidFill>
                  <a:srgbClr val="FF0000"/>
                </a:solidFill>
              </a:rPr>
              <a:t>L</a:t>
            </a:r>
            <a:r>
              <a:rPr lang="en-CA" altLang="ja-JP" b="1" baseline="-25000" dirty="0">
                <a:solidFill>
                  <a:srgbClr val="FF0000"/>
                </a:solidFill>
              </a:rPr>
              <a:t>tn</a:t>
            </a:r>
            <a:r>
              <a:rPr lang="en-CA" altLang="ja-JP" dirty="0"/>
              <a:t> as an independent variable in place of </a:t>
            </a:r>
            <a:r>
              <a:rPr lang="en-CA" altLang="ja-JP" b="1" i="1" dirty="0">
                <a:solidFill>
                  <a:srgbClr val="FF0000"/>
                </a:solidFill>
              </a:rPr>
              <a:t>lnL</a:t>
            </a:r>
            <a:r>
              <a:rPr lang="en-CA" altLang="ja-JP" b="1" i="1" baseline="-25000" dirty="0">
                <a:solidFill>
                  <a:srgbClr val="FF0000"/>
                </a:solidFill>
              </a:rPr>
              <a:t>tn</a:t>
            </a:r>
            <a:r>
              <a:rPr lang="en-CA" altLang="ja-JP" dirty="0"/>
              <a:t>. </a:t>
            </a:r>
          </a:p>
          <a:p>
            <a:pPr algn="just"/>
            <a:r>
              <a:rPr lang="en-CA" altLang="ja-JP" dirty="0"/>
              <a:t>However, this regression had a log likelihood which was 204.99 points lower than our final linear regression defined by (40). The </a:t>
            </a:r>
            <a:r>
              <a:rPr lang="en-CA" altLang="ja-JP" b="1" dirty="0">
                <a:solidFill>
                  <a:srgbClr val="FF0000"/>
                </a:solidFill>
              </a:rPr>
              <a:t>R</a:t>
            </a:r>
            <a:r>
              <a:rPr lang="en-CA" altLang="ja-JP" b="1" baseline="30000" dirty="0">
                <a:solidFill>
                  <a:srgbClr val="FF0000"/>
                </a:solidFill>
              </a:rPr>
              <a:t>2</a:t>
            </a:r>
            <a:r>
              <a:rPr lang="en-CA" altLang="ja-JP" dirty="0"/>
              <a:t> for this preliminary regression was </a:t>
            </a:r>
            <a:r>
              <a:rPr lang="en-CA" altLang="ja-JP" b="1" dirty="0">
                <a:solidFill>
                  <a:srgbClr val="FF0000"/>
                </a:solidFill>
              </a:rPr>
              <a:t>0.8274</a:t>
            </a:r>
            <a:r>
              <a:rPr lang="en-CA" altLang="ja-JP" dirty="0"/>
              <a:t>. </a:t>
            </a:r>
          </a:p>
          <a:p>
            <a:pPr algn="just"/>
            <a:r>
              <a:rPr lang="en-CA" altLang="ja-JP" dirty="0"/>
              <a:t>Note that we could not use </a:t>
            </a:r>
            <a:r>
              <a:rPr lang="en-CA" altLang="ja-JP" b="1" dirty="0">
                <a:solidFill>
                  <a:srgbClr val="FF0000"/>
                </a:solidFill>
              </a:rPr>
              <a:t>lnS</a:t>
            </a:r>
            <a:r>
              <a:rPr lang="en-CA" altLang="ja-JP" b="1" baseline="-25000" dirty="0">
                <a:solidFill>
                  <a:srgbClr val="FF0000"/>
                </a:solidFill>
              </a:rPr>
              <a:t>tn</a:t>
            </a:r>
            <a:r>
              <a:rPr lang="en-CA" altLang="ja-JP" dirty="0"/>
              <a:t> as an independent variable because many observations had no structure on them and hence </a:t>
            </a:r>
            <a:r>
              <a:rPr lang="en-CA" altLang="ja-JP" b="1" dirty="0">
                <a:solidFill>
                  <a:srgbClr val="FF0000"/>
                </a:solidFill>
              </a:rPr>
              <a:t>S</a:t>
            </a:r>
            <a:r>
              <a:rPr lang="en-CA" altLang="ja-JP" b="1" baseline="-25000" dirty="0">
                <a:solidFill>
                  <a:srgbClr val="FF0000"/>
                </a:solidFill>
              </a:rPr>
              <a:t>tn</a:t>
            </a:r>
            <a:r>
              <a:rPr lang="en-CA" altLang="ja-JP" b="1" dirty="0">
                <a:solidFill>
                  <a:srgbClr val="FF0000"/>
                </a:solidFill>
              </a:rPr>
              <a:t> is equal to 0 </a:t>
            </a:r>
            <a:r>
              <a:rPr lang="en-CA" altLang="ja-JP" dirty="0"/>
              <a:t>for these properties and thus we could not take the logarithm of 0.  </a:t>
            </a:r>
            <a:endParaRPr lang="ja-JP"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ADF50C56-B519-43F5-966D-CD7DBD216145}"/>
              </a:ext>
            </a:extLst>
          </p:cNvPr>
          <p:cNvSpPr>
            <a:spLocks noGrp="1"/>
          </p:cNvSpPr>
          <p:nvPr>
            <p:ph type="sldNum" sz="quarter" idx="11"/>
          </p:nvPr>
        </p:nvSpPr>
        <p:spPr/>
        <p:txBody>
          <a:bodyPr/>
          <a:lstStyle/>
          <a:p>
            <a:pPr>
              <a:defRPr/>
            </a:pPr>
            <a:fld id="{DB05CE72-4149-4858-8879-D677CB49550F}" type="slidenum">
              <a:rPr lang="en-US" altLang="ja-JP" smtClean="0"/>
              <a:pPr>
                <a:defRPr/>
              </a:pPr>
              <a:t>52</a:t>
            </a:fld>
            <a:endParaRPr lang="en-US" altLang="ja-JP" dirty="0"/>
          </a:p>
        </p:txBody>
      </p:sp>
    </p:spTree>
    <p:extLst>
      <p:ext uri="{BB962C8B-B14F-4D97-AF65-F5344CB8AC3E}">
        <p14:creationId xmlns:p14="http://schemas.microsoft.com/office/powerpoint/2010/main" val="14800213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F478B-F1E8-4937-85E5-A47D27852608}"/>
              </a:ext>
            </a:extLst>
          </p:cNvPr>
          <p:cNvSpPr>
            <a:spLocks noGrp="1"/>
          </p:cNvSpPr>
          <p:nvPr>
            <p:ph type="title"/>
          </p:nvPr>
        </p:nvSpPr>
        <p:spPr>
          <a:xfrm>
            <a:off x="685800" y="404664"/>
            <a:ext cx="7772400" cy="457200"/>
          </a:xfrm>
        </p:spPr>
        <p:txBody>
          <a:bodyPr/>
          <a:lstStyle/>
          <a:p>
            <a:r>
              <a:rPr kumimoji="1" lang="en-CA" altLang="ja-JP" b="1" dirty="0"/>
              <a:t>Model 15: The Traditional Time Dummy Model</a:t>
            </a:r>
            <a:endParaRPr kumimoji="1" lang="ja-JP" altLang="en-US" b="1" dirty="0"/>
          </a:p>
        </p:txBody>
      </p:sp>
      <p:sp>
        <p:nvSpPr>
          <p:cNvPr id="3" name="コンテンツ プレースホルダー 2">
            <a:extLst>
              <a:ext uri="{FF2B5EF4-FFF2-40B4-BE49-F238E27FC236}">
                <a16:creationId xmlns:a16="http://schemas.microsoft.com/office/drawing/2014/main" id="{34774DA8-D478-421C-8D66-FBDEFFAFEE22}"/>
              </a:ext>
            </a:extLst>
          </p:cNvPr>
          <p:cNvSpPr>
            <a:spLocks noGrp="1"/>
          </p:cNvSpPr>
          <p:nvPr>
            <p:ph idx="1"/>
          </p:nvPr>
        </p:nvSpPr>
        <p:spPr>
          <a:xfrm>
            <a:off x="251520" y="836712"/>
            <a:ext cx="8784976" cy="5688632"/>
          </a:xfrm>
        </p:spPr>
        <p:txBody>
          <a:bodyPr/>
          <a:lstStyle/>
          <a:p>
            <a:r>
              <a:rPr lang="en-CA" altLang="ja-JP" dirty="0">
                <a:latin typeface="Times New Roman"/>
              </a:rPr>
              <a:t>The log likelihood of this model </a:t>
            </a:r>
            <a:r>
              <a:rPr lang="en-CA" altLang="ja-JP" b="1" dirty="0">
                <a:solidFill>
                  <a:srgbClr val="FF0000"/>
                </a:solidFill>
                <a:latin typeface="Times New Roman"/>
              </a:rPr>
              <a:t>cannot be compared with other models </a:t>
            </a:r>
            <a:r>
              <a:rPr lang="en-CA" altLang="ja-JP" dirty="0">
                <a:latin typeface="Times New Roman"/>
              </a:rPr>
              <a:t>because the dependent variable is now the </a:t>
            </a:r>
            <a:r>
              <a:rPr lang="en-CA" altLang="ja-JP" b="1" dirty="0">
                <a:solidFill>
                  <a:srgbClr val="FF0000"/>
                </a:solidFill>
                <a:latin typeface="Times New Roman"/>
              </a:rPr>
              <a:t>logarithm of the property price </a:t>
            </a:r>
            <a:r>
              <a:rPr lang="en-CA" altLang="ja-JP" dirty="0">
                <a:latin typeface="Times New Roman"/>
              </a:rPr>
              <a:t>instead of the </a:t>
            </a:r>
            <a:r>
              <a:rPr lang="en-CA" altLang="ja-JP" b="1" dirty="0">
                <a:solidFill>
                  <a:srgbClr val="FF0000"/>
                </a:solidFill>
                <a:latin typeface="Times New Roman"/>
              </a:rPr>
              <a:t>property price</a:t>
            </a:r>
            <a:r>
              <a:rPr lang="en-CA" altLang="ja-JP" dirty="0">
                <a:latin typeface="Times New Roman"/>
              </a:rPr>
              <a:t>.</a:t>
            </a:r>
            <a:r>
              <a:rPr lang="ja-JP" altLang="en-US" dirty="0">
                <a:latin typeface="Times New Roman"/>
              </a:rPr>
              <a:t> </a:t>
            </a:r>
            <a:endParaRPr lang="en-CA" altLang="ja-JP" dirty="0">
              <a:latin typeface="Times New Roman"/>
            </a:endParaRPr>
          </a:p>
          <a:p>
            <a:r>
              <a:rPr lang="en-CA" altLang="ja-JP" dirty="0">
                <a:latin typeface="Times New Roman"/>
              </a:rPr>
              <a:t>There are </a:t>
            </a:r>
            <a:r>
              <a:rPr lang="en-CA" altLang="ja-JP" b="1" dirty="0">
                <a:solidFill>
                  <a:srgbClr val="FF0000"/>
                </a:solidFill>
                <a:latin typeface="Times New Roman"/>
              </a:rPr>
              <a:t>75</a:t>
            </a:r>
            <a:r>
              <a:rPr lang="en-CA" altLang="ja-JP" dirty="0">
                <a:latin typeface="Times New Roman"/>
              </a:rPr>
              <a:t> unknown parameters in the model defined by equations (40).</a:t>
            </a:r>
            <a:r>
              <a:rPr lang="ja-JP" altLang="en-US" dirty="0">
                <a:latin typeface="Times New Roman"/>
              </a:rPr>
              <a:t> </a:t>
            </a:r>
            <a:endParaRPr lang="en-CA" altLang="ja-JP" dirty="0">
              <a:latin typeface="Times New Roman"/>
            </a:endParaRPr>
          </a:p>
          <a:p>
            <a:r>
              <a:rPr lang="en-US" altLang="ja-JP" dirty="0">
                <a:latin typeface="Times New Roman"/>
              </a:rPr>
              <a:t>The R</a:t>
            </a:r>
            <a:r>
              <a:rPr lang="en-US" altLang="ja-JP" baseline="30000" dirty="0">
                <a:latin typeface="Times New Roman"/>
              </a:rPr>
              <a:t>2</a:t>
            </a:r>
            <a:r>
              <a:rPr lang="ja-JP" altLang="en-US" dirty="0">
                <a:latin typeface="Times New Roman"/>
              </a:rPr>
              <a:t> </a:t>
            </a:r>
            <a:r>
              <a:rPr lang="en-CA" altLang="ja-JP" dirty="0">
                <a:latin typeface="Times New Roman"/>
              </a:rPr>
              <a:t>for Model 15 was </a:t>
            </a:r>
            <a:r>
              <a:rPr lang="en-CA" altLang="ja-JP" b="1" dirty="0">
                <a:solidFill>
                  <a:srgbClr val="FF0000"/>
                </a:solidFill>
                <a:latin typeface="Times New Roman"/>
              </a:rPr>
              <a:t>0.8323</a:t>
            </a:r>
            <a:r>
              <a:rPr lang="en-CA" altLang="ja-JP" dirty="0">
                <a:latin typeface="Times New Roman"/>
              </a:rPr>
              <a:t>. (Not bad!).</a:t>
            </a:r>
          </a:p>
          <a:p>
            <a:r>
              <a:rPr lang="en-US" altLang="ja-JP" dirty="0">
                <a:latin typeface="Times New Roman"/>
              </a:rPr>
              <a:t>We set </a:t>
            </a:r>
            <a:r>
              <a:rPr lang="ja-JP" altLang="en-US" dirty="0">
                <a:latin typeface="Times New Roman"/>
                <a:sym typeface="Symbol"/>
              </a:rPr>
              <a:t></a:t>
            </a:r>
            <a:r>
              <a:rPr lang="en-US" altLang="ja-JP" baseline="-25000" dirty="0">
                <a:latin typeface="Times New Roman"/>
                <a:sym typeface="Symbol"/>
              </a:rPr>
              <a:t>1</a:t>
            </a:r>
            <a:r>
              <a:rPr lang="ja-JP" altLang="en-US" baseline="30000" dirty="0">
                <a:latin typeface="Times New Roman"/>
                <a:sym typeface="Symbol"/>
              </a:rPr>
              <a:t>*</a:t>
            </a:r>
            <a:r>
              <a:rPr lang="ja-JP" altLang="en-US" dirty="0">
                <a:latin typeface="Times New Roman"/>
                <a:sym typeface="Symbol"/>
              </a:rPr>
              <a:t> </a:t>
            </a:r>
            <a:r>
              <a:rPr lang="en-CA" altLang="ja-JP" dirty="0">
                <a:latin typeface="Times New Roman"/>
                <a:sym typeface="Symbol"/>
              </a:rPr>
              <a:t>= 0. The sequence of </a:t>
            </a:r>
            <a:r>
              <a:rPr lang="en-CA" altLang="ja-JP" b="1" dirty="0">
                <a:solidFill>
                  <a:srgbClr val="FF0000"/>
                </a:solidFill>
                <a:latin typeface="Times New Roman"/>
                <a:sym typeface="Symbol"/>
              </a:rPr>
              <a:t>overall property price indexes P</a:t>
            </a:r>
            <a:r>
              <a:rPr lang="en-CA" altLang="ja-JP" b="1" baseline="-25000" dirty="0">
                <a:solidFill>
                  <a:srgbClr val="FF0000"/>
                </a:solidFill>
                <a:latin typeface="Times New Roman"/>
                <a:sym typeface="Symbol"/>
              </a:rPr>
              <a:t>15t</a:t>
            </a:r>
            <a:r>
              <a:rPr lang="ja-JP" altLang="en-US" dirty="0">
                <a:latin typeface="Times New Roman"/>
                <a:sym typeface="Symbol"/>
              </a:rPr>
              <a:t> </a:t>
            </a:r>
            <a:r>
              <a:rPr lang="en-CA" altLang="ja-JP" dirty="0">
                <a:latin typeface="Times New Roman"/>
                <a:sym typeface="Symbol"/>
              </a:rPr>
              <a:t>generated by this model are the exponentials of the estimated </a:t>
            </a:r>
            <a:r>
              <a:rPr lang="ja-JP" altLang="en-US" dirty="0">
                <a:latin typeface="Times New Roman"/>
                <a:sym typeface="Symbol"/>
              </a:rPr>
              <a:t></a:t>
            </a:r>
            <a:r>
              <a:rPr lang="en-US" altLang="ja-JP" baseline="-25000" dirty="0">
                <a:latin typeface="Times New Roman"/>
                <a:sym typeface="Symbol"/>
              </a:rPr>
              <a:t>t</a:t>
            </a:r>
            <a:r>
              <a:rPr lang="ja-JP" altLang="en-US" baseline="30000" dirty="0">
                <a:latin typeface="Times New Roman"/>
                <a:sym typeface="Symbol"/>
              </a:rPr>
              <a:t>*</a:t>
            </a:r>
            <a:r>
              <a:rPr lang="en-US" altLang="ja-JP" dirty="0">
                <a:latin typeface="Times New Roman"/>
                <a:sym typeface="Symbol"/>
              </a:rPr>
              <a:t>; i.e., define </a:t>
            </a:r>
            <a:r>
              <a:rPr lang="ja-JP" altLang="en-US" dirty="0">
                <a:latin typeface="Times New Roman"/>
                <a:sym typeface="Symbol"/>
              </a:rPr>
              <a:t> </a:t>
            </a:r>
            <a:r>
              <a:rPr lang="en-US" altLang="ja-JP" dirty="0" err="1">
                <a:latin typeface="Times New Roman"/>
                <a:sym typeface="Symbol"/>
              </a:rPr>
              <a:t>exp</a:t>
            </a:r>
            <a:r>
              <a:rPr lang="en-US" altLang="ja-JP" dirty="0">
                <a:latin typeface="Times New Roman"/>
                <a:sym typeface="Symbol"/>
              </a:rPr>
              <a:t>[</a:t>
            </a:r>
            <a:r>
              <a:rPr lang="ja-JP" altLang="en-US" dirty="0">
                <a:latin typeface="Times New Roman"/>
                <a:sym typeface="Symbol"/>
              </a:rPr>
              <a:t></a:t>
            </a:r>
            <a:r>
              <a:rPr lang="en-US" altLang="ja-JP" baseline="-25000" dirty="0">
                <a:latin typeface="Times New Roman"/>
                <a:sym typeface="Symbol"/>
              </a:rPr>
              <a:t>t</a:t>
            </a:r>
            <a:r>
              <a:rPr lang="ja-JP" altLang="en-US" baseline="30000" dirty="0">
                <a:latin typeface="Times New Roman"/>
                <a:sym typeface="Symbol"/>
              </a:rPr>
              <a:t>*</a:t>
            </a:r>
            <a:r>
              <a:rPr lang="en-US" altLang="ja-JP" dirty="0">
                <a:latin typeface="Times New Roman"/>
                <a:sym typeface="Symbol"/>
              </a:rPr>
              <a:t>] for t = 1,...,44.</a:t>
            </a:r>
          </a:p>
          <a:p>
            <a:r>
              <a:rPr lang="en-CA" altLang="ja-JP" dirty="0">
                <a:latin typeface="Times New Roman"/>
              </a:rPr>
              <a:t>The next slide compares the </a:t>
            </a:r>
            <a:r>
              <a:rPr lang="en-CA" altLang="ja-JP" b="1" dirty="0">
                <a:solidFill>
                  <a:srgbClr val="FF0000"/>
                </a:solidFill>
                <a:latin typeface="Times New Roman"/>
              </a:rPr>
              <a:t>mean property price index </a:t>
            </a:r>
            <a:r>
              <a:rPr lang="en-CA" altLang="ja-JP" b="1" dirty="0" err="1">
                <a:solidFill>
                  <a:srgbClr val="FF0000"/>
                </a:solidFill>
                <a:latin typeface="Times New Roman"/>
              </a:rPr>
              <a:t>P</a:t>
            </a:r>
            <a:r>
              <a:rPr lang="en-CA" altLang="ja-JP" b="1" baseline="-25000" dirty="0" err="1">
                <a:solidFill>
                  <a:srgbClr val="FF0000"/>
                </a:solidFill>
                <a:latin typeface="Times New Roman"/>
              </a:rPr>
              <a:t>Mean</a:t>
            </a:r>
            <a:r>
              <a:rPr lang="en-CA" altLang="ja-JP" b="1" baseline="-25000" dirty="0">
                <a:solidFill>
                  <a:srgbClr val="FF0000"/>
                </a:solidFill>
                <a:latin typeface="Times New Roman"/>
              </a:rPr>
              <a:t> t</a:t>
            </a:r>
            <a:r>
              <a:rPr lang="en-CA" altLang="ja-JP" dirty="0">
                <a:latin typeface="Times New Roman"/>
              </a:rPr>
              <a:t>, </a:t>
            </a:r>
            <a:r>
              <a:rPr lang="en-CA" altLang="ja-JP" b="1" dirty="0">
                <a:solidFill>
                  <a:srgbClr val="FF0000"/>
                </a:solidFill>
                <a:latin typeface="Times New Roman"/>
              </a:rPr>
              <a:t>P</a:t>
            </a:r>
            <a:r>
              <a:rPr lang="en-CA" altLang="ja-JP" b="1" baseline="-25000" dirty="0">
                <a:solidFill>
                  <a:srgbClr val="FF0000"/>
                </a:solidFill>
                <a:latin typeface="Times New Roman"/>
              </a:rPr>
              <a:t>9t</a:t>
            </a:r>
            <a:r>
              <a:rPr lang="ja-JP" altLang="en-US" dirty="0">
                <a:latin typeface="Times New Roman"/>
              </a:rPr>
              <a:t> </a:t>
            </a:r>
            <a:r>
              <a:rPr lang="en-CA" altLang="ja-JP" dirty="0">
                <a:latin typeface="Times New Roman"/>
              </a:rPr>
              <a:t>(based on Model 9, a minimal Colwell model), </a:t>
            </a:r>
            <a:r>
              <a:rPr lang="en-CA" altLang="ja-JP" b="1" dirty="0">
                <a:solidFill>
                  <a:srgbClr val="FF0000"/>
                </a:solidFill>
                <a:latin typeface="Times New Roman"/>
              </a:rPr>
              <a:t>P</a:t>
            </a:r>
            <a:r>
              <a:rPr lang="en-CA" altLang="ja-JP" b="1" baseline="-25000" dirty="0">
                <a:solidFill>
                  <a:srgbClr val="FF0000"/>
                </a:solidFill>
                <a:latin typeface="Times New Roman"/>
              </a:rPr>
              <a:t>13t</a:t>
            </a:r>
            <a:r>
              <a:rPr lang="ja-JP" altLang="en-US" dirty="0">
                <a:latin typeface="Times New Roman"/>
              </a:rPr>
              <a:t> </a:t>
            </a:r>
            <a:r>
              <a:rPr lang="en-CA" altLang="ja-JP" dirty="0">
                <a:latin typeface="Times New Roman"/>
              </a:rPr>
              <a:t>(our best Colwell spatial coordinates model), </a:t>
            </a:r>
            <a:r>
              <a:rPr lang="en-CA" altLang="ja-JP" b="1" dirty="0">
                <a:solidFill>
                  <a:srgbClr val="FF0000"/>
                </a:solidFill>
                <a:latin typeface="Times New Roman"/>
              </a:rPr>
              <a:t>P</a:t>
            </a:r>
            <a:r>
              <a:rPr lang="en-CA" altLang="ja-JP" b="1" baseline="-25000" dirty="0">
                <a:solidFill>
                  <a:srgbClr val="FF0000"/>
                </a:solidFill>
                <a:latin typeface="Times New Roman"/>
              </a:rPr>
              <a:t>14t</a:t>
            </a:r>
            <a:r>
              <a:rPr lang="ja-JP" altLang="en-US" dirty="0">
                <a:latin typeface="Times New Roman"/>
              </a:rPr>
              <a:t> </a:t>
            </a:r>
            <a:r>
              <a:rPr lang="en-CA" altLang="ja-JP" dirty="0">
                <a:latin typeface="Times New Roman"/>
              </a:rPr>
              <a:t>(our best Ward dummy variable model) and </a:t>
            </a:r>
            <a:r>
              <a:rPr lang="en-US" altLang="ja-JP" b="1" dirty="0">
                <a:solidFill>
                  <a:srgbClr val="FF0000"/>
                </a:solidFill>
                <a:latin typeface="Times New Roman"/>
                <a:sym typeface="Symbol"/>
              </a:rPr>
              <a:t>P</a:t>
            </a:r>
            <a:r>
              <a:rPr lang="en-US" altLang="ja-JP" b="1" baseline="-25000" dirty="0">
                <a:solidFill>
                  <a:srgbClr val="FF0000"/>
                </a:solidFill>
                <a:latin typeface="Times New Roman"/>
                <a:sym typeface="Symbol"/>
              </a:rPr>
              <a:t>15t</a:t>
            </a:r>
            <a:r>
              <a:rPr lang="en-CA" altLang="ja-JP" dirty="0">
                <a:latin typeface="Times New Roman"/>
              </a:rPr>
              <a:t> (our best log price time dummy hedonic model). </a:t>
            </a:r>
            <a:r>
              <a:rPr lang="en-US" altLang="ja-JP" dirty="0">
                <a:latin typeface="Times New Roman"/>
                <a:sym typeface="Symbol"/>
              </a:rPr>
              <a:t> </a:t>
            </a:r>
            <a:endParaRPr kumimoji="1" lang="ja-JP" altLang="en-US" dirty="0"/>
          </a:p>
        </p:txBody>
      </p:sp>
      <p:sp>
        <p:nvSpPr>
          <p:cNvPr id="4" name="スライド番号プレースホルダー 3">
            <a:extLst>
              <a:ext uri="{FF2B5EF4-FFF2-40B4-BE49-F238E27FC236}">
                <a16:creationId xmlns:a16="http://schemas.microsoft.com/office/drawing/2014/main" id="{ADF50C56-B519-43F5-966D-CD7DBD216145}"/>
              </a:ext>
            </a:extLst>
          </p:cNvPr>
          <p:cNvSpPr>
            <a:spLocks noGrp="1"/>
          </p:cNvSpPr>
          <p:nvPr>
            <p:ph type="sldNum" sz="quarter" idx="11"/>
          </p:nvPr>
        </p:nvSpPr>
        <p:spPr/>
        <p:txBody>
          <a:bodyPr/>
          <a:lstStyle/>
          <a:p>
            <a:pPr>
              <a:defRPr/>
            </a:pPr>
            <a:fld id="{DB05CE72-4149-4858-8879-D677CB49550F}" type="slidenum">
              <a:rPr lang="en-US" altLang="ja-JP" smtClean="0"/>
              <a:pPr>
                <a:defRPr/>
              </a:pPr>
              <a:t>53</a:t>
            </a:fld>
            <a:endParaRPr lang="en-US" altLang="ja-JP" dirty="0"/>
          </a:p>
        </p:txBody>
      </p:sp>
    </p:spTree>
    <p:extLst>
      <p:ext uri="{BB962C8B-B14F-4D97-AF65-F5344CB8AC3E}">
        <p14:creationId xmlns:p14="http://schemas.microsoft.com/office/powerpoint/2010/main" val="30040919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スライド番号プレースホルダー 3">
            <a:extLst>
              <a:ext uri="{FF2B5EF4-FFF2-40B4-BE49-F238E27FC236}">
                <a16:creationId xmlns:a16="http://schemas.microsoft.com/office/drawing/2014/main" id="{74129520-9467-48A7-BBC7-7DE05DA5B5E5}"/>
              </a:ext>
            </a:extLst>
          </p:cNvPr>
          <p:cNvSpPr txBox="1">
            <a:spLocks/>
          </p:cNvSpPr>
          <p:nvPr/>
        </p:nvSpPr>
        <p:spPr bwMode="auto">
          <a:xfrm flipH="1">
            <a:off x="8172400" y="6453188"/>
            <a:ext cx="609600" cy="404812"/>
          </a:xfrm>
          <a:prstGeom prst="rect">
            <a:avLst/>
          </a:prstGeom>
          <a:ln>
            <a:miter lim="800000"/>
            <a:headEnd/>
            <a:tailEnd/>
          </a:ln>
        </p:spPr>
        <p:txBody>
          <a:bodyPr vert="horz" wrap="square" lIns="91440" tIns="45720" rIns="91440" bIns="45720" numCol="1" anchor="t" anchorCtr="0" compatLnSpc="1">
            <a:prstTxWarp prst="textNoShape">
              <a:avLst/>
            </a:prstTxWarp>
          </a:bodyPr>
          <a:lstStyle>
            <a:defPPr>
              <a:defRPr lang="ja-JP"/>
            </a:defPPr>
            <a:lvl1pPr algn="ctr" rtl="0" fontAlgn="base">
              <a:spcBef>
                <a:spcPct val="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a:lstStyle>
          <a:p>
            <a:pPr>
              <a:defRPr/>
            </a:pPr>
            <a:fld id="{DB05CE72-4149-4858-8879-D677CB49550F}" type="slidenum">
              <a:rPr lang="en-US" altLang="ja-JP" smtClean="0"/>
              <a:pPr>
                <a:defRPr/>
              </a:pPr>
              <a:t>54</a:t>
            </a:fld>
            <a:endParaRPr lang="en-US" altLang="ja-JP" dirty="0"/>
          </a:p>
        </p:txBody>
      </p:sp>
      <p:sp>
        <p:nvSpPr>
          <p:cNvPr id="15" name="テキスト ボックス 14">
            <a:extLst>
              <a:ext uri="{FF2B5EF4-FFF2-40B4-BE49-F238E27FC236}">
                <a16:creationId xmlns:a16="http://schemas.microsoft.com/office/drawing/2014/main" id="{0DE28C32-BE82-4BC3-9F2B-6FAC41029DE1}"/>
              </a:ext>
            </a:extLst>
          </p:cNvPr>
          <p:cNvSpPr txBox="1"/>
          <p:nvPr/>
        </p:nvSpPr>
        <p:spPr>
          <a:xfrm>
            <a:off x="177184" y="522226"/>
            <a:ext cx="8784976" cy="461665"/>
          </a:xfrm>
          <a:prstGeom prst="rect">
            <a:avLst/>
          </a:prstGeom>
          <a:noFill/>
        </p:spPr>
        <p:txBody>
          <a:bodyPr wrap="square" rtlCol="0">
            <a:spAutoFit/>
          </a:bodyPr>
          <a:lstStyle/>
          <a:p>
            <a:pPr algn="ctr"/>
            <a:r>
              <a:rPr lang="en-US" altLang="ja-JP" sz="2400" b="1" dirty="0">
                <a:latin typeface="Times New Roman" panose="02020603050405020304" pitchFamily="18" charset="0"/>
                <a:cs typeface="Times New Roman" panose="02020603050405020304" pitchFamily="18" charset="0"/>
              </a:rPr>
              <a:t>Chart 4 Land Price Indexes for Models 7-12 and 14</a:t>
            </a:r>
          </a:p>
        </p:txBody>
      </p:sp>
      <p:pic>
        <p:nvPicPr>
          <p:cNvPr id="16" name="図 15">
            <a:extLst>
              <a:ext uri="{FF2B5EF4-FFF2-40B4-BE49-F238E27FC236}">
                <a16:creationId xmlns:a16="http://schemas.microsoft.com/office/drawing/2014/main" id="{3B8E4460-8C87-4D69-826F-D6E764E752BA}"/>
              </a:ext>
            </a:extLst>
          </p:cNvPr>
          <p:cNvPicPr>
            <a:picLocks noChangeAspect="1"/>
          </p:cNvPicPr>
          <p:nvPr/>
        </p:nvPicPr>
        <p:blipFill>
          <a:blip r:embed="rId2"/>
          <a:stretch>
            <a:fillRect/>
          </a:stretch>
        </p:blipFill>
        <p:spPr>
          <a:xfrm>
            <a:off x="177184" y="1013082"/>
            <a:ext cx="8784976" cy="5642512"/>
          </a:xfrm>
          <a:prstGeom prst="rect">
            <a:avLst/>
          </a:prstGeom>
        </p:spPr>
      </p:pic>
    </p:spTree>
    <p:extLst>
      <p:ext uri="{BB962C8B-B14F-4D97-AF65-F5344CB8AC3E}">
        <p14:creationId xmlns:p14="http://schemas.microsoft.com/office/powerpoint/2010/main" val="39566078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6ED6C97-6754-411C-810A-9C0461E41C69}"/>
              </a:ext>
            </a:extLst>
          </p:cNvPr>
          <p:cNvSpPr>
            <a:spLocks noGrp="1"/>
          </p:cNvSpPr>
          <p:nvPr>
            <p:ph idx="1"/>
          </p:nvPr>
        </p:nvSpPr>
        <p:spPr>
          <a:xfrm>
            <a:off x="460031" y="404664"/>
            <a:ext cx="8153400" cy="6120680"/>
          </a:xfrm>
        </p:spPr>
        <p:txBody>
          <a:bodyPr/>
          <a:lstStyle/>
          <a:p>
            <a:pPr lvl="0" algn="just"/>
            <a:r>
              <a:rPr lang="en-US" altLang="ja-JP" dirty="0"/>
              <a:t>The mean index, P</a:t>
            </a:r>
            <a:r>
              <a:rPr lang="en-US" altLang="ja-JP" baseline="-25000" dirty="0"/>
              <a:t>Mean t</a:t>
            </a:r>
            <a:r>
              <a:rPr lang="en-US" altLang="ja-JP" dirty="0"/>
              <a:t>, has a </a:t>
            </a:r>
            <a:r>
              <a:rPr lang="en-US" altLang="ja-JP" b="1" dirty="0">
                <a:solidFill>
                  <a:srgbClr val="FF0000"/>
                </a:solidFill>
              </a:rPr>
              <a:t>large downward bias </a:t>
            </a:r>
            <a:r>
              <a:rPr lang="en-US" altLang="ja-JP" dirty="0"/>
              <a:t>as compared to the other 4 indexes which is due to its </a:t>
            </a:r>
            <a:r>
              <a:rPr lang="en-US" altLang="ja-JP" b="1" dirty="0">
                <a:solidFill>
                  <a:srgbClr val="FF0000"/>
                </a:solidFill>
              </a:rPr>
              <a:t>neglect of age effects</a:t>
            </a:r>
            <a:r>
              <a:rPr lang="en-US" altLang="ja-JP" dirty="0"/>
              <a:t>. However, the movements in this index are similar to the movements in the other indexes.</a:t>
            </a:r>
            <a:endParaRPr lang="ja-JP" altLang="ja-JP" dirty="0"/>
          </a:p>
          <a:p>
            <a:pPr lvl="0" algn="just"/>
            <a:r>
              <a:rPr lang="en-US" altLang="ja-JP" dirty="0"/>
              <a:t>The property price index P</a:t>
            </a:r>
            <a:r>
              <a:rPr lang="en-US" altLang="ja-JP" baseline="-25000" dirty="0"/>
              <a:t>15t</a:t>
            </a:r>
            <a:r>
              <a:rPr lang="en-US" altLang="ja-JP" dirty="0"/>
              <a:t> generated by a traditional log price time dummy hedonic regression model has a </a:t>
            </a:r>
            <a:r>
              <a:rPr lang="en-US" altLang="ja-JP" b="1" dirty="0">
                <a:solidFill>
                  <a:srgbClr val="FF0000"/>
                </a:solidFill>
              </a:rPr>
              <a:t>downward bias</a:t>
            </a:r>
            <a:r>
              <a:rPr lang="en-US" altLang="ja-JP" dirty="0"/>
              <a:t> (</a:t>
            </a:r>
            <a:r>
              <a:rPr lang="en-US" altLang="ja-JP" b="1" dirty="0">
                <a:solidFill>
                  <a:srgbClr val="FF0000"/>
                </a:solidFill>
              </a:rPr>
              <a:t>due to its imperfect specification of age effects)</a:t>
            </a:r>
            <a:r>
              <a:rPr lang="en-US" altLang="ja-JP" dirty="0"/>
              <a:t> but it is not large.</a:t>
            </a:r>
            <a:endParaRPr lang="ja-JP" altLang="ja-JP" dirty="0"/>
          </a:p>
          <a:p>
            <a:pPr lvl="0" algn="just"/>
            <a:r>
              <a:rPr lang="en-US" altLang="ja-JP" dirty="0"/>
              <a:t>The Model 9 property price index, a </a:t>
            </a:r>
            <a:r>
              <a:rPr lang="en-US" altLang="ja-JP" b="1" dirty="0">
                <a:solidFill>
                  <a:srgbClr val="FF0000"/>
                </a:solidFill>
              </a:rPr>
              <a:t>Colwell spatial coordinates model that used only the 4 fundamental characteristics of a residential property </a:t>
            </a:r>
            <a:r>
              <a:rPr lang="en-US" altLang="ja-JP" dirty="0"/>
              <a:t>(land plot area, structure floor space area, the age of the structure and some locational variable) generated an overall property price index P</a:t>
            </a:r>
            <a:r>
              <a:rPr lang="en-US" altLang="ja-JP" baseline="-25000" dirty="0"/>
              <a:t>9t</a:t>
            </a:r>
            <a:r>
              <a:rPr lang="en-US" altLang="ja-JP" dirty="0"/>
              <a:t> that is </a:t>
            </a:r>
            <a:r>
              <a:rPr lang="en-US" altLang="ja-JP" b="1" dirty="0">
                <a:solidFill>
                  <a:srgbClr val="FF0000"/>
                </a:solidFill>
              </a:rPr>
              <a:t>quite close to our best Colwell spatial model</a:t>
            </a:r>
            <a:r>
              <a:rPr lang="en-US" altLang="ja-JP" dirty="0"/>
              <a:t>, Model 14, which generated the overall property price index P</a:t>
            </a:r>
            <a:r>
              <a:rPr lang="en-US" altLang="ja-JP" baseline="-25000" dirty="0"/>
              <a:t>14t</a:t>
            </a:r>
            <a:r>
              <a:rPr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97E14223-D8B5-45EB-AB41-7D4FE3D70EC9}"/>
              </a:ext>
            </a:extLst>
          </p:cNvPr>
          <p:cNvSpPr>
            <a:spLocks noGrp="1"/>
          </p:cNvSpPr>
          <p:nvPr>
            <p:ph type="sldNum" sz="quarter" idx="11"/>
          </p:nvPr>
        </p:nvSpPr>
        <p:spPr/>
        <p:txBody>
          <a:bodyPr/>
          <a:lstStyle/>
          <a:p>
            <a:pPr>
              <a:defRPr/>
            </a:pPr>
            <a:fld id="{DB05CE72-4149-4858-8879-D677CB49550F}" type="slidenum">
              <a:rPr lang="en-US" altLang="ja-JP" smtClean="0"/>
              <a:pPr>
                <a:defRPr/>
              </a:pPr>
              <a:t>55</a:t>
            </a:fld>
            <a:endParaRPr lang="en-US" altLang="ja-JP" dirty="0"/>
          </a:p>
        </p:txBody>
      </p:sp>
    </p:spTree>
    <p:extLst>
      <p:ext uri="{BB962C8B-B14F-4D97-AF65-F5344CB8AC3E}">
        <p14:creationId xmlns:p14="http://schemas.microsoft.com/office/powerpoint/2010/main" val="11527773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1ACD5CC-490E-48D0-A53C-A9EC0A123BE0}"/>
              </a:ext>
            </a:extLst>
          </p:cNvPr>
          <p:cNvSpPr>
            <a:spLocks noGrp="1"/>
          </p:cNvSpPr>
          <p:nvPr>
            <p:ph idx="1"/>
          </p:nvPr>
        </p:nvSpPr>
        <p:spPr>
          <a:xfrm>
            <a:off x="611560" y="476672"/>
            <a:ext cx="8153400" cy="5832648"/>
          </a:xfrm>
        </p:spPr>
        <p:txBody>
          <a:bodyPr/>
          <a:lstStyle/>
          <a:p>
            <a:pPr algn="just"/>
            <a:r>
              <a:rPr lang="en-US" altLang="ja-JP" dirty="0"/>
              <a:t>Thus it is probably not necessary for </a:t>
            </a:r>
            <a:r>
              <a:rPr lang="en-US" altLang="ja-JP" dirty="0">
                <a:solidFill>
                  <a:srgbClr val="FF0000"/>
                </a:solidFill>
              </a:rPr>
              <a:t>national statistical agencies to collect a great deal of information on housing characteristics in order to produce a decent overall property price index</a:t>
            </a:r>
            <a:r>
              <a:rPr lang="en-US" altLang="ja-JP" dirty="0"/>
              <a:t> (as well as decent land and structure subindexes). </a:t>
            </a:r>
            <a:endParaRPr lang="ja-JP" altLang="ja-JP" dirty="0"/>
          </a:p>
          <a:p>
            <a:pPr lvl="0" algn="just"/>
            <a:r>
              <a:rPr lang="en-US" altLang="ja-JP" dirty="0"/>
              <a:t>The Model 14 property price index, P</a:t>
            </a:r>
            <a:r>
              <a:rPr lang="en-US" altLang="ja-JP" baseline="-25000" dirty="0"/>
              <a:t>14t</a:t>
            </a:r>
            <a:r>
              <a:rPr lang="en-US" altLang="ja-JP" dirty="0"/>
              <a:t>, that used </a:t>
            </a:r>
            <a:r>
              <a:rPr lang="en-US" altLang="ja-JP" b="1" dirty="0">
                <a:solidFill>
                  <a:srgbClr val="FF0000"/>
                </a:solidFill>
              </a:rPr>
              <a:t>local neighbourhood information about properties</a:t>
            </a:r>
            <a:r>
              <a:rPr lang="en-US" altLang="ja-JP" dirty="0"/>
              <a:t> instead of spatial coordinate information turned out to be fairly close to our best Colwell spatial index, P</a:t>
            </a:r>
            <a:r>
              <a:rPr lang="en-US" altLang="ja-JP" baseline="-25000" dirty="0"/>
              <a:t>13t</a:t>
            </a:r>
            <a:r>
              <a:rPr lang="en-US" altLang="ja-JP" dirty="0"/>
              <a:t>. Thus following the advice of Hill and Scholz (2018), </a:t>
            </a:r>
            <a:r>
              <a:rPr lang="en-US" altLang="ja-JP" b="1" dirty="0">
                <a:solidFill>
                  <a:srgbClr val="FF0000"/>
                </a:solidFill>
              </a:rPr>
              <a:t>it is probably not necessary to utilize spatial coordinate information in order to construct a satisfactory overall residential property price index</a:t>
            </a:r>
            <a:r>
              <a:rPr lang="en-US" altLang="ja-JP" dirty="0"/>
              <a:t>. </a:t>
            </a:r>
            <a:endParaRPr lang="ja-JP" altLang="ja-JP" dirty="0"/>
          </a:p>
          <a:p>
            <a:pPr algn="just"/>
            <a:r>
              <a:rPr lang="en-CA" altLang="ja-JP" dirty="0"/>
              <a:t>Diewert (2010) also observed a similar result. </a:t>
            </a:r>
            <a:endParaRPr lang="ja-JP" altLang="ja-JP" dirty="0"/>
          </a:p>
          <a:p>
            <a:pPr algn="just"/>
            <a:r>
              <a:rPr lang="en-CA" altLang="ja-JP" dirty="0"/>
              <a:t>In addition to these </a:t>
            </a:r>
            <a:r>
              <a:rPr lang="en-CA" altLang="ja-JP" b="1" dirty="0">
                <a:solidFill>
                  <a:srgbClr val="FF0000"/>
                </a:solidFill>
              </a:rPr>
              <a:t>four fundamental variables</a:t>
            </a:r>
            <a:r>
              <a:rPr lang="en-CA" altLang="ja-JP" dirty="0"/>
              <a:t>, we need an </a:t>
            </a:r>
            <a:r>
              <a:rPr lang="en-CA" altLang="ja-JP" b="1" dirty="0">
                <a:solidFill>
                  <a:srgbClr val="FF0000"/>
                </a:solidFill>
              </a:rPr>
              <a:t>exogenous building cost measure </a:t>
            </a:r>
            <a:r>
              <a:rPr lang="en-CA" altLang="ja-JP" dirty="0"/>
              <a:t>in order to implement our basic models.</a:t>
            </a:r>
            <a:endParaRPr lang="ja-JP"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E50C73E4-92D8-4D66-A452-8A4F16056A5D}"/>
              </a:ext>
            </a:extLst>
          </p:cNvPr>
          <p:cNvSpPr>
            <a:spLocks noGrp="1"/>
          </p:cNvSpPr>
          <p:nvPr>
            <p:ph type="sldNum" sz="quarter" idx="11"/>
          </p:nvPr>
        </p:nvSpPr>
        <p:spPr/>
        <p:txBody>
          <a:bodyPr/>
          <a:lstStyle/>
          <a:p>
            <a:pPr>
              <a:defRPr/>
            </a:pPr>
            <a:fld id="{DB05CE72-4149-4858-8879-D677CB49550F}" type="slidenum">
              <a:rPr lang="en-US" altLang="ja-JP" smtClean="0"/>
              <a:pPr>
                <a:defRPr/>
              </a:pPr>
              <a:t>56</a:t>
            </a:fld>
            <a:endParaRPr lang="en-US" altLang="ja-JP" dirty="0"/>
          </a:p>
        </p:txBody>
      </p:sp>
    </p:spTree>
    <p:extLst>
      <p:ext uri="{BB962C8B-B14F-4D97-AF65-F5344CB8AC3E}">
        <p14:creationId xmlns:p14="http://schemas.microsoft.com/office/powerpoint/2010/main" val="29846260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0388" y="256520"/>
            <a:ext cx="7772400" cy="457200"/>
          </a:xfrm>
        </p:spPr>
        <p:txBody>
          <a:bodyPr/>
          <a:lstStyle/>
          <a:p>
            <a:r>
              <a:rPr lang="en-US" altLang="ja-JP" b="1" dirty="0"/>
              <a:t>9. Conclusion</a:t>
            </a:r>
            <a:endParaRPr kumimoji="1" lang="ja-JP" altLang="en-US" b="1" dirty="0"/>
          </a:p>
        </p:txBody>
      </p:sp>
      <p:sp>
        <p:nvSpPr>
          <p:cNvPr id="3" name="コンテンツ プレースホルダー 2"/>
          <p:cNvSpPr>
            <a:spLocks noGrp="1"/>
          </p:cNvSpPr>
          <p:nvPr>
            <p:ph idx="1"/>
          </p:nvPr>
        </p:nvSpPr>
        <p:spPr>
          <a:xfrm>
            <a:off x="0" y="724270"/>
            <a:ext cx="8964488" cy="5688484"/>
          </a:xfrm>
        </p:spPr>
        <p:txBody>
          <a:bodyPr/>
          <a:lstStyle/>
          <a:p>
            <a:pPr lvl="0" algn="just"/>
            <a:r>
              <a:rPr lang="en-US" altLang="ja-JP" dirty="0"/>
              <a:t>Satisfactory residential land price indexes and overall residential property price indexes can be constructed using local neighbourhood dummy variables as explanatory variables in residential property regression models. </a:t>
            </a:r>
            <a:r>
              <a:rPr lang="en-US" altLang="ja-JP" b="1" dirty="0">
                <a:solidFill>
                  <a:srgbClr val="FF0000"/>
                </a:solidFill>
              </a:rPr>
              <a:t>It is not necessary to use spatial coordinates to model location effects on property prices</a:t>
            </a:r>
            <a:r>
              <a:rPr lang="en-US" altLang="ja-JP" dirty="0"/>
              <a:t>.</a:t>
            </a:r>
            <a:endParaRPr lang="ja-JP" altLang="ja-JP" dirty="0"/>
          </a:p>
          <a:p>
            <a:pPr lvl="0" algn="just"/>
            <a:r>
              <a:rPr lang="en-US" altLang="ja-JP" dirty="0"/>
              <a:t>However, the use of </a:t>
            </a:r>
            <a:r>
              <a:rPr lang="en-US" altLang="ja-JP" b="1" dirty="0">
                <a:solidFill>
                  <a:srgbClr val="FF0000"/>
                </a:solidFill>
              </a:rPr>
              <a:t>spatial coordinates to model location effects does lead to better fitting regression models</a:t>
            </a:r>
            <a:r>
              <a:rPr lang="en-US" altLang="ja-JP" dirty="0"/>
              <a:t>. </a:t>
            </a:r>
            <a:endParaRPr lang="ja-JP" altLang="ja-JP" dirty="0"/>
          </a:p>
          <a:p>
            <a:pPr lvl="0" algn="just"/>
            <a:r>
              <a:rPr lang="en-US" altLang="ja-JP" dirty="0"/>
              <a:t>The most important housing characteristics information that is needed in order to construct satisfactory residential land and overall property price indexes is information on </a:t>
            </a:r>
            <a:r>
              <a:rPr lang="en-US" altLang="ja-JP" b="1" dirty="0">
                <a:solidFill>
                  <a:srgbClr val="FF0000"/>
                </a:solidFill>
              </a:rPr>
              <a:t>lot size</a:t>
            </a:r>
            <a:r>
              <a:rPr lang="en-US" altLang="ja-JP" dirty="0">
                <a:solidFill>
                  <a:srgbClr val="FF0000"/>
                </a:solidFill>
              </a:rPr>
              <a:t>, </a:t>
            </a:r>
            <a:r>
              <a:rPr lang="en-US" altLang="ja-JP" b="1" dirty="0">
                <a:solidFill>
                  <a:srgbClr val="FF0000"/>
                </a:solidFill>
              </a:rPr>
              <a:t>floor space area </a:t>
            </a:r>
            <a:r>
              <a:rPr lang="en-US" altLang="ja-JP" dirty="0"/>
              <a:t>of the property structure (if there is a structure on the property), the </a:t>
            </a:r>
            <a:r>
              <a:rPr lang="en-US" altLang="ja-JP" b="1" dirty="0">
                <a:solidFill>
                  <a:srgbClr val="FF0000"/>
                </a:solidFill>
              </a:rPr>
              <a:t>age of the structure</a:t>
            </a:r>
            <a:r>
              <a:rPr lang="en-US" altLang="ja-JP" dirty="0">
                <a:solidFill>
                  <a:srgbClr val="FF0000"/>
                </a:solidFill>
              </a:rPr>
              <a:t> </a:t>
            </a:r>
            <a:r>
              <a:rPr lang="en-US" altLang="ja-JP" dirty="0"/>
              <a:t>and some information on the</a:t>
            </a:r>
            <a:r>
              <a:rPr lang="en-US" altLang="ja-JP" dirty="0">
                <a:solidFill>
                  <a:srgbClr val="FF0000"/>
                </a:solidFill>
              </a:rPr>
              <a:t> </a:t>
            </a:r>
            <a:r>
              <a:rPr lang="en-US" altLang="ja-JP" b="1" dirty="0">
                <a:solidFill>
                  <a:srgbClr val="FF0000"/>
                </a:solidFill>
              </a:rPr>
              <a:t>location</a:t>
            </a:r>
            <a:r>
              <a:rPr lang="en-US" altLang="ja-JP" dirty="0">
                <a:solidFill>
                  <a:srgbClr val="FF0000"/>
                </a:solidFill>
              </a:rPr>
              <a:t> </a:t>
            </a:r>
            <a:r>
              <a:rPr lang="en-US" altLang="ja-JP" dirty="0"/>
              <a:t>of the property. In order to obtain a satisfactory land price index, our method requires the use of </a:t>
            </a:r>
            <a:r>
              <a:rPr lang="en-US" altLang="ja-JP" b="1" dirty="0">
                <a:solidFill>
                  <a:srgbClr val="FF0000"/>
                </a:solidFill>
              </a:rPr>
              <a:t>exogenous information </a:t>
            </a:r>
            <a:r>
              <a:rPr lang="en-US" altLang="ja-JP" dirty="0"/>
              <a:t>on residential </a:t>
            </a:r>
            <a:r>
              <a:rPr lang="en-US" altLang="ja-JP" b="1" dirty="0">
                <a:solidFill>
                  <a:srgbClr val="FF0000"/>
                </a:solidFill>
              </a:rPr>
              <a:t>construction costs</a:t>
            </a:r>
            <a:r>
              <a:rPr lang="en-US" altLang="ja-JP" dirty="0"/>
              <a:t>. </a:t>
            </a:r>
            <a:endParaRPr lang="ja-JP" altLang="ja-JP" dirty="0"/>
          </a:p>
          <a:p>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DB05CE72-4149-4858-8879-D677CB49550F}" type="slidenum">
              <a:rPr lang="en-US" altLang="ja-JP" smtClean="0"/>
              <a:pPr>
                <a:defRPr/>
              </a:pPr>
              <a:t>57</a:t>
            </a:fld>
            <a:endParaRPr lang="en-US" altLang="ja-JP" dirty="0"/>
          </a:p>
        </p:txBody>
      </p:sp>
    </p:spTree>
    <p:extLst>
      <p:ext uri="{BB962C8B-B14F-4D97-AF65-F5344CB8AC3E}">
        <p14:creationId xmlns:p14="http://schemas.microsoft.com/office/powerpoint/2010/main" val="32261785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C586C7C-B136-4AEB-8405-CECA4DD82D23}"/>
              </a:ext>
            </a:extLst>
          </p:cNvPr>
          <p:cNvSpPr>
            <a:spLocks noGrp="1"/>
          </p:cNvSpPr>
          <p:nvPr>
            <p:ph idx="1"/>
          </p:nvPr>
        </p:nvSpPr>
        <p:spPr>
          <a:xfrm>
            <a:off x="395536" y="836712"/>
            <a:ext cx="8153400" cy="5105400"/>
          </a:xfrm>
        </p:spPr>
        <p:txBody>
          <a:bodyPr/>
          <a:lstStyle/>
          <a:p>
            <a:pPr lvl="0" algn="just"/>
            <a:r>
              <a:rPr lang="en-US" altLang="ja-JP" dirty="0"/>
              <a:t>However, additional information on the characteristics of the property will improve the fit of our hedonic regressions but </a:t>
            </a:r>
            <a:r>
              <a:rPr lang="en-US" altLang="ja-JP" b="1" dirty="0">
                <a:solidFill>
                  <a:srgbClr val="FF0000"/>
                </a:solidFill>
              </a:rPr>
              <a:t>the effects of the additional information on the resulting land and structure price indexes was minimal </a:t>
            </a:r>
            <a:r>
              <a:rPr lang="en-US" altLang="ja-JP" dirty="0"/>
              <a:t>for our application to Tokyo residential property price indexes.</a:t>
            </a:r>
            <a:endParaRPr lang="ja-JP" altLang="ja-JP" dirty="0"/>
          </a:p>
          <a:p>
            <a:pPr lvl="0" algn="just"/>
            <a:r>
              <a:rPr lang="en-US" altLang="ja-JP" dirty="0"/>
              <a:t>Having land only sales of residential properties should help improve the accuracy of the land price index that is generated by a property regression model. However, for our Japanese data, </a:t>
            </a:r>
            <a:r>
              <a:rPr lang="en-US" altLang="ja-JP" b="1" dirty="0">
                <a:solidFill>
                  <a:srgbClr val="FF0000"/>
                </a:solidFill>
              </a:rPr>
              <a:t>we found that the value of the land component of a land only property earned a 10-15% premium </a:t>
            </a:r>
            <a:r>
              <a:rPr lang="en-US" altLang="ja-JP" dirty="0"/>
              <a:t>over the land value of a neighbouring property of the same size but with a structure on the property. We attribute this premium to the </a:t>
            </a:r>
            <a:r>
              <a:rPr lang="en-US" altLang="ja-JP" b="1" dirty="0">
                <a:solidFill>
                  <a:srgbClr val="FF0000"/>
                </a:solidFill>
              </a:rPr>
              <a:t>costs of demolishing an older structure</a:t>
            </a:r>
            <a:r>
              <a:rPr lang="en-US" altLang="ja-JP" dirty="0"/>
              <a:t>. </a:t>
            </a:r>
            <a:endParaRPr lang="ja-JP"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A450E10B-3965-470C-9E0B-6F53CDA61B16}"/>
              </a:ext>
            </a:extLst>
          </p:cNvPr>
          <p:cNvSpPr>
            <a:spLocks noGrp="1"/>
          </p:cNvSpPr>
          <p:nvPr>
            <p:ph type="sldNum" sz="quarter" idx="11"/>
          </p:nvPr>
        </p:nvSpPr>
        <p:spPr/>
        <p:txBody>
          <a:bodyPr/>
          <a:lstStyle/>
          <a:p>
            <a:pPr>
              <a:defRPr/>
            </a:pPr>
            <a:fld id="{DB05CE72-4149-4858-8879-D677CB49550F}" type="slidenum">
              <a:rPr lang="en-US" altLang="ja-JP" smtClean="0"/>
              <a:pPr>
                <a:defRPr/>
              </a:pPr>
              <a:t>58</a:t>
            </a:fld>
            <a:endParaRPr lang="en-US" altLang="ja-JP" dirty="0"/>
          </a:p>
        </p:txBody>
      </p:sp>
    </p:spTree>
    <p:extLst>
      <p:ext uri="{BB962C8B-B14F-4D97-AF65-F5344CB8AC3E}">
        <p14:creationId xmlns:p14="http://schemas.microsoft.com/office/powerpoint/2010/main" val="25132614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6461F2E-0B73-425E-8483-171507034138}"/>
              </a:ext>
            </a:extLst>
          </p:cNvPr>
          <p:cNvSpPr>
            <a:spLocks noGrp="1"/>
          </p:cNvSpPr>
          <p:nvPr>
            <p:ph idx="1"/>
          </p:nvPr>
        </p:nvSpPr>
        <p:spPr>
          <a:xfrm>
            <a:off x="251520" y="620688"/>
            <a:ext cx="8153400" cy="5105400"/>
          </a:xfrm>
        </p:spPr>
        <p:txBody>
          <a:bodyPr/>
          <a:lstStyle/>
          <a:p>
            <a:pPr lvl="0" algn="just"/>
            <a:r>
              <a:rPr lang="en-US" altLang="ja-JP" dirty="0"/>
              <a:t>Our models that used spatial coordinates to account for locational effects on the value of land used </a:t>
            </a:r>
            <a:r>
              <a:rPr lang="en-US" altLang="ja-JP" b="1" dirty="0">
                <a:solidFill>
                  <a:srgbClr val="FF0000"/>
                </a:solidFill>
              </a:rPr>
              <a:t>Colwell’s nonparametric method</a:t>
            </a:r>
            <a:r>
              <a:rPr lang="en-US" altLang="ja-JP" dirty="0"/>
              <a:t> for fitting a surface. This nonparametric method is much easier to implement than the penalized least squares approach used by Hill and Scholz (2018) to model locational effects on property prices. In section 4 of the paper, we pointed out some of the </a:t>
            </a:r>
            <a:r>
              <a:rPr lang="en-US" altLang="ja-JP" b="1" dirty="0">
                <a:solidFill>
                  <a:srgbClr val="FF0000"/>
                </a:solidFill>
              </a:rPr>
              <a:t>theoretical advantages of Colwell’s method</a:t>
            </a:r>
            <a:r>
              <a:rPr lang="en-US" altLang="ja-JP" dirty="0"/>
              <a:t>. </a:t>
            </a:r>
            <a:endParaRPr lang="ja-JP" altLang="ja-JP" dirty="0"/>
          </a:p>
          <a:p>
            <a:pPr lvl="0" algn="just"/>
            <a:r>
              <a:rPr lang="en-US" altLang="ja-JP" dirty="0"/>
              <a:t>The potential bias in using property price indexes that are based on taking </a:t>
            </a:r>
            <a:r>
              <a:rPr lang="en-US" altLang="ja-JP" b="1" dirty="0">
                <a:solidFill>
                  <a:srgbClr val="FF0000"/>
                </a:solidFill>
              </a:rPr>
              <a:t>mean</a:t>
            </a:r>
            <a:r>
              <a:rPr lang="en-US" altLang="ja-JP" dirty="0"/>
              <a:t> or </a:t>
            </a:r>
            <a:r>
              <a:rPr lang="en-US" altLang="ja-JP" b="1" dirty="0">
                <a:solidFill>
                  <a:srgbClr val="FF0000"/>
                </a:solidFill>
              </a:rPr>
              <a:t>median averages </a:t>
            </a:r>
            <a:r>
              <a:rPr lang="en-US" altLang="ja-JP" dirty="0"/>
              <a:t>of property prices in a period can be very large. Typically, these methods will have a downward bias due to their </a:t>
            </a:r>
            <a:r>
              <a:rPr lang="en-US" altLang="ja-JP" b="1" dirty="0">
                <a:solidFill>
                  <a:srgbClr val="FF0000"/>
                </a:solidFill>
              </a:rPr>
              <a:t>neglect of structure depreciation</a:t>
            </a:r>
            <a:r>
              <a:rPr lang="en-US" altLang="ja-JP" dirty="0"/>
              <a:t>. </a:t>
            </a:r>
            <a:endParaRPr lang="ja-JP"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3579FF92-0F38-4541-ACC0-824D4A21CA55}"/>
              </a:ext>
            </a:extLst>
          </p:cNvPr>
          <p:cNvSpPr>
            <a:spLocks noGrp="1"/>
          </p:cNvSpPr>
          <p:nvPr>
            <p:ph type="sldNum" sz="quarter" idx="11"/>
          </p:nvPr>
        </p:nvSpPr>
        <p:spPr/>
        <p:txBody>
          <a:bodyPr/>
          <a:lstStyle/>
          <a:p>
            <a:pPr>
              <a:defRPr/>
            </a:pPr>
            <a:fld id="{DB05CE72-4149-4858-8879-D677CB49550F}" type="slidenum">
              <a:rPr lang="en-US" altLang="ja-JP" smtClean="0"/>
              <a:pPr>
                <a:defRPr/>
              </a:pPr>
              <a:t>59</a:t>
            </a:fld>
            <a:endParaRPr lang="en-US" altLang="ja-JP" dirty="0"/>
          </a:p>
        </p:txBody>
      </p:sp>
    </p:spTree>
    <p:extLst>
      <p:ext uri="{BB962C8B-B14F-4D97-AF65-F5344CB8AC3E}">
        <p14:creationId xmlns:p14="http://schemas.microsoft.com/office/powerpoint/2010/main" val="2935626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1666AC-0879-4190-8A64-1E97869DF129}"/>
              </a:ext>
            </a:extLst>
          </p:cNvPr>
          <p:cNvSpPr>
            <a:spLocks noGrp="1"/>
          </p:cNvSpPr>
          <p:nvPr>
            <p:ph type="title"/>
          </p:nvPr>
        </p:nvSpPr>
        <p:spPr/>
        <p:txBody>
          <a:bodyPr/>
          <a:lstStyle/>
          <a:p>
            <a:r>
              <a:rPr lang="en-US" altLang="ja-JP" b="1" dirty="0"/>
              <a:t>Colwell’s Model (1989) </a:t>
            </a:r>
            <a:endParaRPr kumimoji="1" lang="ja-JP" altLang="en-US" dirty="0"/>
          </a:p>
        </p:txBody>
      </p:sp>
      <p:sp>
        <p:nvSpPr>
          <p:cNvPr id="3" name="コンテンツ プレースホルダー 2">
            <a:extLst>
              <a:ext uri="{FF2B5EF4-FFF2-40B4-BE49-F238E27FC236}">
                <a16:creationId xmlns:a16="http://schemas.microsoft.com/office/drawing/2014/main" id="{DD1A3D6C-51E3-4E8B-984A-D199A87C4ACC}"/>
              </a:ext>
            </a:extLst>
          </p:cNvPr>
          <p:cNvSpPr>
            <a:spLocks noGrp="1"/>
          </p:cNvSpPr>
          <p:nvPr>
            <p:ph idx="1"/>
          </p:nvPr>
        </p:nvSpPr>
        <p:spPr>
          <a:xfrm>
            <a:off x="551157" y="1116298"/>
            <a:ext cx="8153400" cy="5105400"/>
          </a:xfrm>
        </p:spPr>
        <p:txBody>
          <a:bodyPr/>
          <a:lstStyle/>
          <a:p>
            <a:pPr marL="0" indent="0" algn="just">
              <a:buNone/>
            </a:pPr>
            <a:r>
              <a:rPr lang="en-CA" altLang="ja-JP" sz="1800" b="1" dirty="0">
                <a:solidFill>
                  <a:schemeClr val="accent2"/>
                </a:solidFill>
              </a:rPr>
              <a:t>(3) g(x,y) = </a:t>
            </a:r>
            <a:r>
              <a:rPr lang="en-CA" altLang="ja-JP" sz="1800" b="1" dirty="0">
                <a:solidFill>
                  <a:schemeClr val="accent2"/>
                </a:solidFill>
                <a:sym typeface="Symbol" panose="05050102010706020507" pitchFamily="18" charset="2"/>
              </a:rPr>
              <a:t></a:t>
            </a:r>
            <a:r>
              <a:rPr lang="en-CA" altLang="ja-JP" sz="1800" b="1" baseline="-25000" dirty="0">
                <a:solidFill>
                  <a:schemeClr val="accent2"/>
                </a:solidFill>
              </a:rPr>
              <a:t>00</a:t>
            </a:r>
            <a:r>
              <a:rPr lang="en-CA" altLang="ja-JP" sz="1800" b="1" dirty="0">
                <a:solidFill>
                  <a:schemeClr val="accent2"/>
                </a:solidFill>
              </a:rPr>
              <a:t> + (</a:t>
            </a:r>
            <a:r>
              <a:rPr lang="en-CA" altLang="ja-JP" sz="1800" b="1" dirty="0">
                <a:solidFill>
                  <a:schemeClr val="accent2"/>
                </a:solidFill>
                <a:sym typeface="Symbol" panose="05050102010706020507" pitchFamily="18" charset="2"/>
              </a:rPr>
              <a:t></a:t>
            </a:r>
            <a:r>
              <a:rPr lang="en-CA" altLang="ja-JP" sz="1800" b="1" baseline="-25000" dirty="0">
                <a:solidFill>
                  <a:schemeClr val="accent2"/>
                </a:solidFill>
              </a:rPr>
              <a:t>10</a:t>
            </a:r>
            <a:r>
              <a:rPr lang="en-CA" altLang="ja-JP" sz="1800" b="1" dirty="0">
                <a:solidFill>
                  <a:schemeClr val="accent2"/>
                </a:solidFill>
              </a:rPr>
              <a:t> </a:t>
            </a:r>
            <a:r>
              <a:rPr lang="en-CA" altLang="ja-JP" sz="1800" b="1" dirty="0">
                <a:solidFill>
                  <a:schemeClr val="accent2"/>
                </a:solidFill>
                <a:sym typeface="Symbol" panose="05050102010706020507" pitchFamily="18" charset="2"/>
              </a:rPr>
              <a:t></a:t>
            </a:r>
            <a:r>
              <a:rPr lang="en-CA" altLang="ja-JP" sz="1800" b="1" dirty="0">
                <a:solidFill>
                  <a:schemeClr val="accent2"/>
                </a:solidFill>
              </a:rPr>
              <a:t> </a:t>
            </a:r>
            <a:r>
              <a:rPr lang="en-CA" altLang="ja-JP" sz="1800" b="1" dirty="0">
                <a:solidFill>
                  <a:schemeClr val="accent2"/>
                </a:solidFill>
                <a:sym typeface="Symbol" panose="05050102010706020507" pitchFamily="18" charset="2"/>
              </a:rPr>
              <a:t></a:t>
            </a:r>
            <a:r>
              <a:rPr lang="en-CA" altLang="ja-JP" sz="1800" b="1" baseline="-25000" dirty="0">
                <a:solidFill>
                  <a:schemeClr val="accent2"/>
                </a:solidFill>
              </a:rPr>
              <a:t>00</a:t>
            </a:r>
            <a:r>
              <a:rPr lang="en-CA" altLang="ja-JP" sz="1800" b="1" dirty="0">
                <a:solidFill>
                  <a:schemeClr val="accent2"/>
                </a:solidFill>
              </a:rPr>
              <a:t>)x + (</a:t>
            </a:r>
            <a:r>
              <a:rPr lang="en-CA" altLang="ja-JP" sz="1800" b="1" dirty="0">
                <a:solidFill>
                  <a:schemeClr val="accent2"/>
                </a:solidFill>
                <a:sym typeface="Symbol" panose="05050102010706020507" pitchFamily="18" charset="2"/>
              </a:rPr>
              <a:t></a:t>
            </a:r>
            <a:r>
              <a:rPr lang="en-CA" altLang="ja-JP" sz="1800" b="1" baseline="-25000" dirty="0">
                <a:solidFill>
                  <a:schemeClr val="accent2"/>
                </a:solidFill>
              </a:rPr>
              <a:t>01</a:t>
            </a:r>
            <a:r>
              <a:rPr lang="en-CA" altLang="ja-JP" sz="1800" b="1" dirty="0">
                <a:solidFill>
                  <a:schemeClr val="accent2"/>
                </a:solidFill>
              </a:rPr>
              <a:t> </a:t>
            </a:r>
            <a:r>
              <a:rPr lang="en-CA" altLang="ja-JP" sz="1800" b="1" dirty="0">
                <a:solidFill>
                  <a:schemeClr val="accent2"/>
                </a:solidFill>
                <a:sym typeface="Symbol" panose="05050102010706020507" pitchFamily="18" charset="2"/>
              </a:rPr>
              <a:t></a:t>
            </a:r>
            <a:r>
              <a:rPr lang="en-CA" altLang="ja-JP" sz="1800" b="1" dirty="0">
                <a:solidFill>
                  <a:schemeClr val="accent2"/>
                </a:solidFill>
              </a:rPr>
              <a:t> </a:t>
            </a:r>
            <a:r>
              <a:rPr lang="en-CA" altLang="ja-JP" sz="1800" b="1" dirty="0">
                <a:solidFill>
                  <a:schemeClr val="accent2"/>
                </a:solidFill>
                <a:sym typeface="Symbol" panose="05050102010706020507" pitchFamily="18" charset="2"/>
              </a:rPr>
              <a:t></a:t>
            </a:r>
            <a:r>
              <a:rPr lang="en-CA" altLang="ja-JP" sz="1800" b="1" baseline="-25000" dirty="0">
                <a:solidFill>
                  <a:schemeClr val="accent2"/>
                </a:solidFill>
              </a:rPr>
              <a:t>00</a:t>
            </a:r>
            <a:r>
              <a:rPr lang="en-CA" altLang="ja-JP" sz="1800" b="1" dirty="0">
                <a:solidFill>
                  <a:schemeClr val="accent2"/>
                </a:solidFill>
              </a:rPr>
              <a:t>)y + [(</a:t>
            </a:r>
            <a:r>
              <a:rPr lang="en-CA" altLang="ja-JP" sz="1800" b="1" dirty="0">
                <a:solidFill>
                  <a:schemeClr val="accent2"/>
                </a:solidFill>
                <a:sym typeface="Symbol" panose="05050102010706020507" pitchFamily="18" charset="2"/>
              </a:rPr>
              <a:t></a:t>
            </a:r>
            <a:r>
              <a:rPr lang="en-CA" altLang="ja-JP" sz="1800" b="1" baseline="-25000" dirty="0">
                <a:solidFill>
                  <a:schemeClr val="accent2"/>
                </a:solidFill>
              </a:rPr>
              <a:t>00</a:t>
            </a:r>
            <a:r>
              <a:rPr lang="en-CA" altLang="ja-JP" sz="1800" b="1" dirty="0">
                <a:solidFill>
                  <a:schemeClr val="accent2"/>
                </a:solidFill>
              </a:rPr>
              <a:t> + </a:t>
            </a:r>
            <a:r>
              <a:rPr lang="en-CA" altLang="ja-JP" sz="1800" b="1" dirty="0">
                <a:solidFill>
                  <a:schemeClr val="accent2"/>
                </a:solidFill>
                <a:sym typeface="Symbol" panose="05050102010706020507" pitchFamily="18" charset="2"/>
              </a:rPr>
              <a:t></a:t>
            </a:r>
            <a:r>
              <a:rPr lang="en-CA" altLang="ja-JP" sz="1800" b="1" baseline="-25000" dirty="0">
                <a:solidFill>
                  <a:schemeClr val="accent2"/>
                </a:solidFill>
              </a:rPr>
              <a:t>11</a:t>
            </a:r>
            <a:r>
              <a:rPr lang="en-CA" altLang="ja-JP" sz="1800" b="1" dirty="0">
                <a:solidFill>
                  <a:schemeClr val="accent2"/>
                </a:solidFill>
              </a:rPr>
              <a:t>) </a:t>
            </a:r>
            <a:r>
              <a:rPr lang="en-CA" altLang="ja-JP" sz="1800" b="1" dirty="0">
                <a:solidFill>
                  <a:schemeClr val="accent2"/>
                </a:solidFill>
                <a:sym typeface="Symbol" panose="05050102010706020507" pitchFamily="18" charset="2"/>
              </a:rPr>
              <a:t></a:t>
            </a:r>
            <a:r>
              <a:rPr lang="en-CA" altLang="ja-JP" sz="1800" b="1" dirty="0">
                <a:solidFill>
                  <a:schemeClr val="accent2"/>
                </a:solidFill>
              </a:rPr>
              <a:t> (</a:t>
            </a:r>
            <a:r>
              <a:rPr lang="en-CA" altLang="ja-JP" sz="1800" b="1" dirty="0">
                <a:solidFill>
                  <a:schemeClr val="accent2"/>
                </a:solidFill>
                <a:sym typeface="Symbol" panose="05050102010706020507" pitchFamily="18" charset="2"/>
              </a:rPr>
              <a:t></a:t>
            </a:r>
            <a:r>
              <a:rPr lang="en-CA" altLang="ja-JP" sz="1800" b="1" baseline="-25000" dirty="0">
                <a:solidFill>
                  <a:schemeClr val="accent2"/>
                </a:solidFill>
              </a:rPr>
              <a:t>01</a:t>
            </a:r>
            <a:r>
              <a:rPr lang="en-CA" altLang="ja-JP" sz="1800" b="1" dirty="0">
                <a:solidFill>
                  <a:schemeClr val="accent2"/>
                </a:solidFill>
              </a:rPr>
              <a:t> + </a:t>
            </a:r>
            <a:r>
              <a:rPr lang="en-CA" altLang="ja-JP" sz="1800" b="1" dirty="0">
                <a:solidFill>
                  <a:schemeClr val="accent2"/>
                </a:solidFill>
                <a:sym typeface="Symbol" panose="05050102010706020507" pitchFamily="18" charset="2"/>
              </a:rPr>
              <a:t></a:t>
            </a:r>
            <a:r>
              <a:rPr lang="en-CA" altLang="ja-JP" sz="1800" b="1" baseline="-25000" dirty="0">
                <a:solidFill>
                  <a:schemeClr val="accent2"/>
                </a:solidFill>
              </a:rPr>
              <a:t>10</a:t>
            </a:r>
            <a:r>
              <a:rPr lang="en-CA" altLang="ja-JP" sz="1800" b="1" dirty="0">
                <a:solidFill>
                  <a:schemeClr val="accent2"/>
                </a:solidFill>
              </a:rPr>
              <a:t>)]xy.</a:t>
            </a:r>
            <a:endParaRPr lang="en-CA" altLang="ja-JP" sz="1800" dirty="0">
              <a:solidFill>
                <a:schemeClr val="accent2"/>
              </a:solidFill>
            </a:endParaRPr>
          </a:p>
          <a:p>
            <a:pPr algn="just"/>
            <a:endParaRPr lang="en-CA" altLang="ja-JP" dirty="0"/>
          </a:p>
          <a:p>
            <a:pPr algn="just"/>
            <a:r>
              <a:rPr lang="en-CA" altLang="ja-JP" dirty="0"/>
              <a:t>Thus if </a:t>
            </a:r>
            <a:r>
              <a:rPr lang="en-CA" altLang="ja-JP" dirty="0">
                <a:sym typeface="Symbol" panose="05050102010706020507" pitchFamily="18" charset="2"/>
              </a:rPr>
              <a:t></a:t>
            </a:r>
            <a:r>
              <a:rPr lang="en-CA" altLang="ja-JP" baseline="-25000" dirty="0"/>
              <a:t>00</a:t>
            </a:r>
            <a:r>
              <a:rPr lang="en-CA" altLang="ja-JP" dirty="0"/>
              <a:t> + </a:t>
            </a:r>
            <a:r>
              <a:rPr lang="en-CA" altLang="ja-JP" dirty="0">
                <a:sym typeface="Symbol" panose="05050102010706020507" pitchFamily="18" charset="2"/>
              </a:rPr>
              <a:t></a:t>
            </a:r>
            <a:r>
              <a:rPr lang="en-CA" altLang="ja-JP" baseline="-25000" dirty="0"/>
              <a:t>11</a:t>
            </a:r>
            <a:r>
              <a:rPr lang="en-CA" altLang="ja-JP" dirty="0"/>
              <a:t> = </a:t>
            </a:r>
            <a:r>
              <a:rPr lang="en-CA" altLang="ja-JP" dirty="0">
                <a:sym typeface="Symbol" panose="05050102010706020507" pitchFamily="18" charset="2"/>
              </a:rPr>
              <a:t></a:t>
            </a:r>
            <a:r>
              <a:rPr lang="en-CA" altLang="ja-JP" baseline="-25000" dirty="0"/>
              <a:t>01</a:t>
            </a:r>
            <a:r>
              <a:rPr lang="en-CA" altLang="ja-JP" dirty="0"/>
              <a:t> + </a:t>
            </a:r>
            <a:r>
              <a:rPr lang="en-CA" altLang="ja-JP" dirty="0">
                <a:sym typeface="Symbol" panose="05050102010706020507" pitchFamily="18" charset="2"/>
              </a:rPr>
              <a:t></a:t>
            </a:r>
            <a:r>
              <a:rPr lang="en-CA" altLang="ja-JP" baseline="-25000" dirty="0"/>
              <a:t>10</a:t>
            </a:r>
            <a:r>
              <a:rPr lang="en-CA" altLang="ja-JP" dirty="0"/>
              <a:t>, then g(x,y) is a </a:t>
            </a:r>
            <a:r>
              <a:rPr lang="en-CA" altLang="ja-JP" dirty="0">
                <a:solidFill>
                  <a:srgbClr val="FF0000"/>
                </a:solidFill>
              </a:rPr>
              <a:t>linear function over the unit square</a:t>
            </a:r>
            <a:r>
              <a:rPr lang="en-CA" altLang="ja-JP" dirty="0"/>
              <a:t>. </a:t>
            </a:r>
          </a:p>
          <a:p>
            <a:pPr algn="just"/>
            <a:r>
              <a:rPr lang="en-CA" altLang="ja-JP" dirty="0"/>
              <a:t>However, if </a:t>
            </a:r>
            <a:r>
              <a:rPr lang="en-CA" altLang="ja-JP" dirty="0">
                <a:sym typeface="Symbol" panose="05050102010706020507" pitchFamily="18" charset="2"/>
              </a:rPr>
              <a:t></a:t>
            </a:r>
            <a:r>
              <a:rPr lang="en-CA" altLang="ja-JP" baseline="-25000" dirty="0"/>
              <a:t>00</a:t>
            </a:r>
            <a:r>
              <a:rPr lang="en-CA" altLang="ja-JP" dirty="0"/>
              <a:t> + </a:t>
            </a:r>
            <a:r>
              <a:rPr lang="en-CA" altLang="ja-JP" dirty="0">
                <a:sym typeface="Symbol" panose="05050102010706020507" pitchFamily="18" charset="2"/>
              </a:rPr>
              <a:t></a:t>
            </a:r>
            <a:r>
              <a:rPr lang="en-CA" altLang="ja-JP" baseline="-25000" dirty="0"/>
              <a:t>11</a:t>
            </a:r>
            <a:r>
              <a:rPr lang="en-CA" altLang="ja-JP" dirty="0"/>
              <a:t> </a:t>
            </a:r>
            <a:r>
              <a:rPr lang="en-CA" altLang="ja-JP" dirty="0">
                <a:sym typeface="Symbol" panose="05050102010706020507" pitchFamily="18" charset="2"/>
              </a:rPr>
              <a:t></a:t>
            </a:r>
            <a:r>
              <a:rPr lang="en-CA" altLang="ja-JP" dirty="0"/>
              <a:t> </a:t>
            </a:r>
            <a:r>
              <a:rPr lang="en-CA" altLang="ja-JP" dirty="0">
                <a:sym typeface="Symbol" panose="05050102010706020507" pitchFamily="18" charset="2"/>
              </a:rPr>
              <a:t></a:t>
            </a:r>
            <a:r>
              <a:rPr lang="en-CA" altLang="ja-JP" baseline="-25000" dirty="0"/>
              <a:t>01</a:t>
            </a:r>
            <a:r>
              <a:rPr lang="en-CA" altLang="ja-JP" dirty="0"/>
              <a:t> + </a:t>
            </a:r>
            <a:r>
              <a:rPr lang="en-CA" altLang="ja-JP" dirty="0">
                <a:sym typeface="Symbol" panose="05050102010706020507" pitchFamily="18" charset="2"/>
              </a:rPr>
              <a:t></a:t>
            </a:r>
            <a:r>
              <a:rPr lang="en-CA" altLang="ja-JP" baseline="-25000" dirty="0"/>
              <a:t>10</a:t>
            </a:r>
            <a:r>
              <a:rPr lang="en-CA" altLang="ja-JP" dirty="0"/>
              <a:t>, then </a:t>
            </a:r>
            <a:r>
              <a:rPr lang="en-CA" altLang="ja-JP" dirty="0">
                <a:solidFill>
                  <a:srgbClr val="FF0000"/>
                </a:solidFill>
              </a:rPr>
              <a:t>g(x,y) is a saddle function</a:t>
            </a:r>
            <a:r>
              <a:rPr lang="en-CA" altLang="ja-JP" dirty="0"/>
              <a:t>; i.e., the determinant of the matrix of second order partial derivatives of g(x,y), </a:t>
            </a:r>
            <a:r>
              <a:rPr lang="en-CA" altLang="ja-JP" dirty="0">
                <a:sym typeface="Symbol" panose="05050102010706020507" pitchFamily="18" charset="2"/>
              </a:rPr>
              <a:t></a:t>
            </a:r>
            <a:r>
              <a:rPr lang="en-CA" altLang="ja-JP" baseline="30000" dirty="0"/>
              <a:t>2</a:t>
            </a:r>
            <a:r>
              <a:rPr lang="en-CA" altLang="ja-JP" dirty="0"/>
              <a:t>g(x,y), is equal to </a:t>
            </a:r>
            <a:r>
              <a:rPr lang="en-CA" altLang="ja-JP" dirty="0">
                <a:sym typeface="Symbol" panose="05050102010706020507" pitchFamily="18" charset="2"/>
              </a:rPr>
              <a:t></a:t>
            </a:r>
            <a:r>
              <a:rPr lang="en-CA" altLang="ja-JP" dirty="0"/>
              <a:t> [(</a:t>
            </a:r>
            <a:r>
              <a:rPr lang="en-CA" altLang="ja-JP" dirty="0">
                <a:sym typeface="Symbol" panose="05050102010706020507" pitchFamily="18" charset="2"/>
              </a:rPr>
              <a:t></a:t>
            </a:r>
            <a:r>
              <a:rPr lang="en-CA" altLang="ja-JP" baseline="-25000" dirty="0"/>
              <a:t>00</a:t>
            </a:r>
            <a:r>
              <a:rPr lang="en-CA" altLang="ja-JP" dirty="0"/>
              <a:t> + </a:t>
            </a:r>
            <a:r>
              <a:rPr lang="en-CA" altLang="ja-JP" dirty="0">
                <a:sym typeface="Symbol" panose="05050102010706020507" pitchFamily="18" charset="2"/>
              </a:rPr>
              <a:t></a:t>
            </a:r>
            <a:r>
              <a:rPr lang="en-CA" altLang="ja-JP" baseline="-25000" dirty="0"/>
              <a:t>11</a:t>
            </a:r>
            <a:r>
              <a:rPr lang="en-CA" altLang="ja-JP" dirty="0"/>
              <a:t>) </a:t>
            </a:r>
            <a:r>
              <a:rPr lang="en-CA" altLang="ja-JP" dirty="0">
                <a:sym typeface="Symbol" panose="05050102010706020507" pitchFamily="18" charset="2"/>
              </a:rPr>
              <a:t></a:t>
            </a:r>
            <a:r>
              <a:rPr lang="en-CA" altLang="ja-JP" dirty="0"/>
              <a:t> (</a:t>
            </a:r>
            <a:r>
              <a:rPr lang="en-CA" altLang="ja-JP" dirty="0">
                <a:sym typeface="Symbol" panose="05050102010706020507" pitchFamily="18" charset="2"/>
              </a:rPr>
              <a:t></a:t>
            </a:r>
            <a:r>
              <a:rPr lang="en-CA" altLang="ja-JP" baseline="-25000" dirty="0"/>
              <a:t>01</a:t>
            </a:r>
            <a:r>
              <a:rPr lang="en-CA" altLang="ja-JP" dirty="0"/>
              <a:t> + </a:t>
            </a:r>
            <a:r>
              <a:rPr lang="en-CA" altLang="ja-JP" dirty="0">
                <a:sym typeface="Symbol" panose="05050102010706020507" pitchFamily="18" charset="2"/>
              </a:rPr>
              <a:t></a:t>
            </a:r>
            <a:r>
              <a:rPr lang="en-CA" altLang="ja-JP" baseline="-25000" dirty="0"/>
              <a:t>10</a:t>
            </a:r>
            <a:r>
              <a:rPr lang="en-CA" altLang="ja-JP" dirty="0"/>
              <a:t>)]</a:t>
            </a:r>
            <a:r>
              <a:rPr lang="en-CA" altLang="ja-JP" baseline="30000" dirty="0"/>
              <a:t>2</a:t>
            </a:r>
            <a:r>
              <a:rPr lang="en-CA" altLang="ja-JP" dirty="0"/>
              <a:t> &lt; 0 and hence </a:t>
            </a:r>
            <a:r>
              <a:rPr lang="en-CA" altLang="ja-JP" dirty="0">
                <a:sym typeface="Symbol" panose="05050102010706020507" pitchFamily="18" charset="2"/>
              </a:rPr>
              <a:t></a:t>
            </a:r>
            <a:r>
              <a:rPr lang="en-CA" altLang="ja-JP" baseline="30000" dirty="0"/>
              <a:t>2</a:t>
            </a:r>
            <a:r>
              <a:rPr lang="en-CA" altLang="ja-JP" dirty="0"/>
              <a:t>g(x,y) </a:t>
            </a:r>
            <a:r>
              <a:rPr lang="en-CA" altLang="ja-JP" dirty="0">
                <a:solidFill>
                  <a:srgbClr val="FF0000"/>
                </a:solidFill>
              </a:rPr>
              <a:t>has one positive and one negative eigenvalue.</a:t>
            </a:r>
          </a:p>
          <a:p>
            <a:pPr marL="0" indent="0">
              <a:buNone/>
            </a:pPr>
            <a:r>
              <a:rPr lang="ja-JP" altLang="en-US" dirty="0"/>
              <a:t>　　　     </a:t>
            </a:r>
            <a:r>
              <a:rPr lang="en-CA" altLang="ja-JP" sz="2000" b="1" dirty="0">
                <a:solidFill>
                  <a:srgbClr val="FF0000"/>
                </a:solidFill>
                <a:sym typeface="Symbol" panose="05050102010706020507" pitchFamily="18" charset="2"/>
              </a:rPr>
              <a:t></a:t>
            </a:r>
            <a:r>
              <a:rPr lang="en-CA" altLang="ja-JP" sz="2000" b="1" baseline="-25000" dirty="0">
                <a:solidFill>
                  <a:srgbClr val="FF0000"/>
                </a:solidFill>
              </a:rPr>
              <a:t>01</a:t>
            </a:r>
            <a:r>
              <a:rPr lang="en-CA" altLang="ja-JP" sz="2000" b="1" dirty="0">
                <a:solidFill>
                  <a:srgbClr val="FF0000"/>
                </a:solidFill>
              </a:rPr>
              <a:t> </a:t>
            </a:r>
            <a:r>
              <a:rPr lang="en-CA" altLang="ja-JP" sz="2000" b="1" dirty="0">
                <a:solidFill>
                  <a:srgbClr val="FF0000"/>
                </a:solidFill>
                <a:sym typeface="Symbol" panose="05050102010706020507" pitchFamily="18" charset="2"/>
              </a:rPr>
              <a:t></a:t>
            </a:r>
            <a:r>
              <a:rPr lang="en-CA" altLang="ja-JP" sz="2000" b="1" dirty="0">
                <a:solidFill>
                  <a:srgbClr val="FF0000"/>
                </a:solidFill>
              </a:rPr>
              <a:t> f(0,1)</a:t>
            </a:r>
            <a:r>
              <a:rPr lang="ja-JP" altLang="en-US" sz="2000" b="1" dirty="0">
                <a:solidFill>
                  <a:srgbClr val="FF0000"/>
                </a:solidFill>
              </a:rPr>
              <a:t>　　　　   　</a:t>
            </a:r>
            <a:r>
              <a:rPr lang="en-CA" altLang="ja-JP" sz="2000" b="1" dirty="0">
                <a:solidFill>
                  <a:srgbClr val="FF0000"/>
                </a:solidFill>
                <a:sym typeface="Symbol" panose="05050102010706020507" pitchFamily="18" charset="2"/>
              </a:rPr>
              <a:t> </a:t>
            </a:r>
            <a:r>
              <a:rPr lang="en-CA" altLang="ja-JP" sz="2000" b="1" baseline="-25000" dirty="0">
                <a:solidFill>
                  <a:srgbClr val="FF0000"/>
                </a:solidFill>
              </a:rPr>
              <a:t>11</a:t>
            </a:r>
            <a:r>
              <a:rPr lang="en-CA" altLang="ja-JP" sz="2000" b="1" dirty="0">
                <a:solidFill>
                  <a:srgbClr val="FF0000"/>
                </a:solidFill>
              </a:rPr>
              <a:t> </a:t>
            </a:r>
            <a:r>
              <a:rPr lang="en-CA" altLang="ja-JP" sz="2000" b="1" dirty="0">
                <a:solidFill>
                  <a:srgbClr val="FF0000"/>
                </a:solidFill>
                <a:sym typeface="Symbol" panose="05050102010706020507" pitchFamily="18" charset="2"/>
              </a:rPr>
              <a:t></a:t>
            </a:r>
            <a:r>
              <a:rPr lang="en-CA" altLang="ja-JP" sz="2000" b="1" dirty="0">
                <a:solidFill>
                  <a:srgbClr val="FF0000"/>
                </a:solidFill>
              </a:rPr>
              <a:t> f(</a:t>
            </a:r>
            <a:r>
              <a:rPr lang="en-US" altLang="ja-JP" sz="2000" b="1" dirty="0">
                <a:solidFill>
                  <a:srgbClr val="FF0000"/>
                </a:solidFill>
              </a:rPr>
              <a:t>1</a:t>
            </a:r>
            <a:r>
              <a:rPr lang="en-CA" altLang="ja-JP" sz="2000" b="1" dirty="0">
                <a:solidFill>
                  <a:srgbClr val="FF0000"/>
                </a:solidFill>
              </a:rPr>
              <a:t>,1) </a:t>
            </a:r>
            <a:r>
              <a:rPr lang="ja-JP" altLang="en-US" sz="2000" dirty="0"/>
              <a:t>　</a:t>
            </a:r>
          </a:p>
          <a:p>
            <a:endParaRPr lang="ja-JP" altLang="en-US" sz="2000" dirty="0"/>
          </a:p>
          <a:p>
            <a:endParaRPr lang="ja-JP" altLang="en-US" sz="2000" dirty="0"/>
          </a:p>
          <a:p>
            <a:pPr marL="0" indent="0">
              <a:buNone/>
            </a:pPr>
            <a:r>
              <a:rPr lang="ja-JP" altLang="en-US" sz="2000" dirty="0"/>
              <a:t>　　　          </a:t>
            </a:r>
            <a:r>
              <a:rPr lang="en-CA" altLang="ja-JP" sz="2000" b="1" dirty="0">
                <a:solidFill>
                  <a:srgbClr val="FF0000"/>
                </a:solidFill>
                <a:sym typeface="Symbol" panose="05050102010706020507" pitchFamily="18" charset="2"/>
              </a:rPr>
              <a:t></a:t>
            </a:r>
            <a:r>
              <a:rPr lang="en-CA" altLang="ja-JP" sz="2000" b="1" baseline="-25000" dirty="0">
                <a:solidFill>
                  <a:srgbClr val="FF0000"/>
                </a:solidFill>
              </a:rPr>
              <a:t>00</a:t>
            </a:r>
            <a:r>
              <a:rPr lang="en-CA" altLang="ja-JP" sz="2000" b="1" dirty="0">
                <a:solidFill>
                  <a:srgbClr val="FF0000"/>
                </a:solidFill>
              </a:rPr>
              <a:t> </a:t>
            </a:r>
            <a:r>
              <a:rPr lang="en-CA" altLang="ja-JP" sz="2000" b="1" dirty="0">
                <a:solidFill>
                  <a:srgbClr val="FF0000"/>
                </a:solidFill>
                <a:sym typeface="Symbol" panose="05050102010706020507" pitchFamily="18" charset="2"/>
              </a:rPr>
              <a:t></a:t>
            </a:r>
            <a:r>
              <a:rPr lang="en-CA" altLang="ja-JP" sz="2000" b="1" dirty="0">
                <a:solidFill>
                  <a:srgbClr val="FF0000"/>
                </a:solidFill>
              </a:rPr>
              <a:t> f(0,0)</a:t>
            </a:r>
            <a:r>
              <a:rPr lang="ja-JP" altLang="en-US" sz="2000" b="1" dirty="0">
                <a:solidFill>
                  <a:srgbClr val="FF0000"/>
                </a:solidFill>
              </a:rPr>
              <a:t>　　　　  　</a:t>
            </a:r>
            <a:r>
              <a:rPr lang="en-CA" altLang="ja-JP" sz="2000" b="1" dirty="0">
                <a:solidFill>
                  <a:srgbClr val="FF0000"/>
                </a:solidFill>
                <a:sym typeface="Symbol" panose="05050102010706020507" pitchFamily="18" charset="2"/>
              </a:rPr>
              <a:t></a:t>
            </a:r>
            <a:r>
              <a:rPr lang="en-CA" altLang="ja-JP" sz="2000" b="1" baseline="-25000" dirty="0">
                <a:solidFill>
                  <a:srgbClr val="FF0000"/>
                </a:solidFill>
              </a:rPr>
              <a:t>10</a:t>
            </a:r>
            <a:r>
              <a:rPr lang="en-CA" altLang="ja-JP" sz="2000" b="1" dirty="0">
                <a:solidFill>
                  <a:srgbClr val="FF0000"/>
                </a:solidFill>
              </a:rPr>
              <a:t> </a:t>
            </a:r>
            <a:r>
              <a:rPr lang="en-CA" altLang="ja-JP" sz="2000" b="1" dirty="0">
                <a:solidFill>
                  <a:srgbClr val="FF0000"/>
                </a:solidFill>
                <a:sym typeface="Symbol" panose="05050102010706020507" pitchFamily="18" charset="2"/>
              </a:rPr>
              <a:t></a:t>
            </a:r>
            <a:r>
              <a:rPr lang="en-CA" altLang="ja-JP" sz="2000" b="1" dirty="0">
                <a:solidFill>
                  <a:srgbClr val="FF0000"/>
                </a:solidFill>
              </a:rPr>
              <a:t> f(1,0) </a:t>
            </a:r>
            <a:r>
              <a:rPr lang="ja-JP" altLang="en-US" sz="2000" dirty="0"/>
              <a:t>　　</a:t>
            </a:r>
            <a:endParaRPr lang="en-CA" altLang="ja-JP" sz="2000" dirty="0"/>
          </a:p>
          <a:p>
            <a:endParaRPr lang="ja-JP" altLang="ja-JP" sz="2000" dirty="0"/>
          </a:p>
          <a:p>
            <a:endParaRPr lang="ja-JP"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9953AE25-7AB2-4CC3-BD32-A90D6EF70AE6}"/>
              </a:ext>
            </a:extLst>
          </p:cNvPr>
          <p:cNvSpPr>
            <a:spLocks noGrp="1"/>
          </p:cNvSpPr>
          <p:nvPr>
            <p:ph type="sldNum" sz="quarter" idx="11"/>
          </p:nvPr>
        </p:nvSpPr>
        <p:spPr/>
        <p:txBody>
          <a:bodyPr/>
          <a:lstStyle/>
          <a:p>
            <a:pPr>
              <a:defRPr/>
            </a:pPr>
            <a:fld id="{DB05CE72-4149-4858-8879-D677CB49550F}" type="slidenum">
              <a:rPr lang="en-US" altLang="ja-JP" smtClean="0"/>
              <a:pPr>
                <a:defRPr/>
              </a:pPr>
              <a:t>6</a:t>
            </a:fld>
            <a:endParaRPr lang="en-US" altLang="ja-JP" dirty="0"/>
          </a:p>
        </p:txBody>
      </p:sp>
      <p:sp>
        <p:nvSpPr>
          <p:cNvPr id="5" name="正方形/長方形 4">
            <a:extLst>
              <a:ext uri="{FF2B5EF4-FFF2-40B4-BE49-F238E27FC236}">
                <a16:creationId xmlns:a16="http://schemas.microsoft.com/office/drawing/2014/main" id="{DE724794-E870-48DE-94D4-D828321AD409}"/>
              </a:ext>
            </a:extLst>
          </p:cNvPr>
          <p:cNvSpPr/>
          <p:nvPr/>
        </p:nvSpPr>
        <p:spPr bwMode="auto">
          <a:xfrm>
            <a:off x="3203848" y="4797152"/>
            <a:ext cx="1240289" cy="1280864"/>
          </a:xfrm>
          <a:prstGeom prst="rect">
            <a:avLst/>
          </a:prstGeom>
          <a:noFill/>
          <a:ln w="412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7199690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D4CB167-B07C-43EC-8F45-19918166342B}"/>
              </a:ext>
            </a:extLst>
          </p:cNvPr>
          <p:cNvSpPr>
            <a:spLocks noGrp="1"/>
          </p:cNvSpPr>
          <p:nvPr>
            <p:ph idx="1"/>
          </p:nvPr>
        </p:nvSpPr>
        <p:spPr>
          <a:xfrm>
            <a:off x="312416" y="404664"/>
            <a:ext cx="8325172" cy="6048524"/>
          </a:xfrm>
        </p:spPr>
        <p:txBody>
          <a:bodyPr/>
          <a:lstStyle/>
          <a:p>
            <a:pPr algn="just"/>
            <a:r>
              <a:rPr lang="en-US" altLang="ja-JP" dirty="0"/>
              <a:t>A traditional log price time dummy hedonic regression model that has structure age as an explanatory variable will typically reduce the bias that is inherent in an index based on taking averages of property prices. </a:t>
            </a:r>
            <a:r>
              <a:rPr lang="en-US" altLang="ja-JP" dirty="0">
                <a:solidFill>
                  <a:srgbClr val="FF0000"/>
                </a:solidFill>
              </a:rPr>
              <a:t>For our Tokyo data, we found that the traditional hedonic regression model led to an index which had a small downward bias</a:t>
            </a:r>
            <a:r>
              <a:rPr lang="en-US" altLang="ja-JP" dirty="0"/>
              <a:t>; see Chart 4 in the previous section.</a:t>
            </a:r>
          </a:p>
          <a:p>
            <a:pPr algn="just"/>
            <a:r>
              <a:rPr lang="en-US" altLang="ja-JP" dirty="0"/>
              <a:t>Our emphasis in this paper</a:t>
            </a:r>
            <a:r>
              <a:rPr lang="ja-JP" altLang="en-US" dirty="0"/>
              <a:t> </a:t>
            </a:r>
            <a:r>
              <a:rPr lang="en-US" altLang="ja-JP" dirty="0"/>
              <a:t>has been to </a:t>
            </a:r>
            <a:r>
              <a:rPr lang="en-US" altLang="ja-JP" b="1" dirty="0">
                <a:solidFill>
                  <a:srgbClr val="FF0000"/>
                </a:solidFill>
              </a:rPr>
              <a:t>develop reliable methods for the construction of the land component of residential property price indexes</a:t>
            </a:r>
            <a:r>
              <a:rPr lang="en-US" altLang="ja-JP" dirty="0">
                <a:solidFill>
                  <a:srgbClr val="FF0000"/>
                </a:solidFill>
              </a:rPr>
              <a:t>.</a:t>
            </a:r>
            <a:r>
              <a:rPr lang="en-US" altLang="ja-JP" dirty="0"/>
              <a:t> This task is important for national statistical agencies because the Balance Sheet Accounts in the System of National Accounts requires estimates for the price and volume of land used in production and consumption. In particular, this information is required in order to obtain more accurate estimates of national (and sectoral) Total Factor Productivity growth but for the vast majority of countries, this information is simply not available.</a:t>
            </a:r>
            <a:endParaRPr kumimoji="1" lang="ja-JP" altLang="en-US" dirty="0"/>
          </a:p>
        </p:txBody>
      </p:sp>
      <p:sp>
        <p:nvSpPr>
          <p:cNvPr id="4" name="スライド番号プレースホルダー 3">
            <a:extLst>
              <a:ext uri="{FF2B5EF4-FFF2-40B4-BE49-F238E27FC236}">
                <a16:creationId xmlns:a16="http://schemas.microsoft.com/office/drawing/2014/main" id="{21775BE7-9C7B-4004-9230-46D91D8A9037}"/>
              </a:ext>
            </a:extLst>
          </p:cNvPr>
          <p:cNvSpPr>
            <a:spLocks noGrp="1"/>
          </p:cNvSpPr>
          <p:nvPr>
            <p:ph type="sldNum" sz="quarter" idx="11"/>
          </p:nvPr>
        </p:nvSpPr>
        <p:spPr/>
        <p:txBody>
          <a:bodyPr/>
          <a:lstStyle/>
          <a:p>
            <a:pPr>
              <a:defRPr/>
            </a:pPr>
            <a:fld id="{DB05CE72-4149-4858-8879-D677CB49550F}" type="slidenum">
              <a:rPr lang="en-US" altLang="ja-JP" smtClean="0"/>
              <a:pPr>
                <a:defRPr/>
              </a:pPr>
              <a:t>60</a:t>
            </a:fld>
            <a:endParaRPr lang="en-US" altLang="ja-JP" dirty="0"/>
          </a:p>
        </p:txBody>
      </p:sp>
    </p:spTree>
    <p:extLst>
      <p:ext uri="{BB962C8B-B14F-4D97-AF65-F5344CB8AC3E}">
        <p14:creationId xmlns:p14="http://schemas.microsoft.com/office/powerpoint/2010/main" val="3161119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D9BC28-C4C3-4B9E-AB5A-B80BAD4D31F6}"/>
              </a:ext>
            </a:extLst>
          </p:cNvPr>
          <p:cNvSpPr>
            <a:spLocks noGrp="1"/>
          </p:cNvSpPr>
          <p:nvPr>
            <p:ph type="title"/>
          </p:nvPr>
        </p:nvSpPr>
        <p:spPr/>
        <p:txBody>
          <a:bodyPr/>
          <a:lstStyle/>
          <a:p>
            <a:r>
              <a:rPr lang="en-US" altLang="ja-JP" b="1" dirty="0"/>
              <a:t>3. Bilinear Spline Interpolation over a Grid </a:t>
            </a:r>
            <a:endParaRPr kumimoji="1" lang="ja-JP" altLang="en-US" b="1" dirty="0"/>
          </a:p>
        </p:txBody>
      </p:sp>
      <p:sp>
        <p:nvSpPr>
          <p:cNvPr id="3" name="コンテンツ プレースホルダー 2">
            <a:extLst>
              <a:ext uri="{FF2B5EF4-FFF2-40B4-BE49-F238E27FC236}">
                <a16:creationId xmlns:a16="http://schemas.microsoft.com/office/drawing/2014/main" id="{5D305CC5-818C-41B5-A2E8-C6EBFCF0367A}"/>
              </a:ext>
            </a:extLst>
          </p:cNvPr>
          <p:cNvSpPr>
            <a:spLocks noGrp="1"/>
          </p:cNvSpPr>
          <p:nvPr>
            <p:ph idx="1"/>
          </p:nvPr>
        </p:nvSpPr>
        <p:spPr/>
        <p:txBody>
          <a:bodyPr/>
          <a:lstStyle/>
          <a:p>
            <a:pPr algn="just"/>
            <a:r>
              <a:rPr lang="en-CA" altLang="ja-JP" dirty="0"/>
              <a:t>In order to explain how Colwell’s method works over a grid of squares, </a:t>
            </a:r>
            <a:r>
              <a:rPr lang="en-CA" altLang="ja-JP" dirty="0">
                <a:solidFill>
                  <a:srgbClr val="FF0000"/>
                </a:solidFill>
              </a:rPr>
              <a:t>we will explain his method for the case of a 3 by 3 grid of squares. </a:t>
            </a:r>
            <a:r>
              <a:rPr lang="en-CA" altLang="ja-JP" dirty="0"/>
              <a:t>The method will be applied to the variables X and Y that are defined over a rectangular region in X,Y space. We assume that X and Y satisfy the following restrictions:</a:t>
            </a:r>
            <a:endParaRPr lang="ja-JP" altLang="ja-JP" dirty="0"/>
          </a:p>
          <a:p>
            <a:pPr marL="0" indent="0" algn="just">
              <a:buNone/>
            </a:pPr>
            <a:r>
              <a:rPr lang="en-CA" altLang="ja-JP" b="1" dirty="0"/>
              <a:t>(4) X</a:t>
            </a:r>
            <a:r>
              <a:rPr lang="en-CA" altLang="ja-JP" b="1" baseline="-25000" dirty="0"/>
              <a:t>min</a:t>
            </a:r>
            <a:r>
              <a:rPr lang="en-CA" altLang="ja-JP" b="1" dirty="0"/>
              <a:t> </a:t>
            </a:r>
            <a:r>
              <a:rPr lang="en-CA" altLang="ja-JP" b="1" dirty="0">
                <a:sym typeface="Symbol" panose="05050102010706020507" pitchFamily="18" charset="2"/>
              </a:rPr>
              <a:t></a:t>
            </a:r>
            <a:r>
              <a:rPr lang="en-CA" altLang="ja-JP" b="1" dirty="0"/>
              <a:t> X </a:t>
            </a:r>
            <a:r>
              <a:rPr lang="en-CA" altLang="ja-JP" b="1" dirty="0">
                <a:sym typeface="Symbol" panose="05050102010706020507" pitchFamily="18" charset="2"/>
              </a:rPr>
              <a:t></a:t>
            </a:r>
            <a:r>
              <a:rPr lang="en-CA" altLang="ja-JP" b="1" dirty="0"/>
              <a:t> X</a:t>
            </a:r>
            <a:r>
              <a:rPr lang="en-CA" altLang="ja-JP" b="1" baseline="-25000" dirty="0"/>
              <a:t>max</a:t>
            </a:r>
            <a:r>
              <a:rPr lang="en-CA" altLang="ja-JP" b="1" dirty="0"/>
              <a:t> ; Y</a:t>
            </a:r>
            <a:r>
              <a:rPr lang="en-CA" altLang="ja-JP" b="1" baseline="-25000" dirty="0"/>
              <a:t>min</a:t>
            </a:r>
            <a:r>
              <a:rPr lang="en-CA" altLang="ja-JP" b="1" dirty="0"/>
              <a:t> </a:t>
            </a:r>
            <a:r>
              <a:rPr lang="en-CA" altLang="ja-JP" b="1" dirty="0">
                <a:sym typeface="Symbol" panose="05050102010706020507" pitchFamily="18" charset="2"/>
              </a:rPr>
              <a:t></a:t>
            </a:r>
            <a:r>
              <a:rPr lang="en-CA" altLang="ja-JP" b="1" dirty="0"/>
              <a:t> Y </a:t>
            </a:r>
            <a:r>
              <a:rPr lang="en-CA" altLang="ja-JP" b="1" dirty="0">
                <a:sym typeface="Symbol" panose="05050102010706020507" pitchFamily="18" charset="2"/>
              </a:rPr>
              <a:t></a:t>
            </a:r>
            <a:r>
              <a:rPr lang="en-CA" altLang="ja-JP" b="1" dirty="0"/>
              <a:t> Y</a:t>
            </a:r>
            <a:r>
              <a:rPr lang="en-CA" altLang="ja-JP" b="1" baseline="-25000" dirty="0"/>
              <a:t>max</a:t>
            </a:r>
            <a:endParaRPr lang="ja-JP" altLang="ja-JP" b="1" dirty="0"/>
          </a:p>
          <a:p>
            <a:pPr algn="just"/>
            <a:r>
              <a:rPr lang="en-CA" altLang="ja-JP" dirty="0"/>
              <a:t> where X</a:t>
            </a:r>
            <a:r>
              <a:rPr lang="en-CA" altLang="ja-JP" baseline="-25000" dirty="0"/>
              <a:t>min</a:t>
            </a:r>
            <a:r>
              <a:rPr lang="en-CA" altLang="ja-JP" dirty="0"/>
              <a:t> &lt; X</a:t>
            </a:r>
            <a:r>
              <a:rPr lang="en-CA" altLang="ja-JP" baseline="-25000" dirty="0"/>
              <a:t>max</a:t>
            </a:r>
            <a:r>
              <a:rPr lang="en-CA" altLang="ja-JP" dirty="0"/>
              <a:t> and Y</a:t>
            </a:r>
            <a:r>
              <a:rPr lang="en-CA" altLang="ja-JP" baseline="-25000" dirty="0"/>
              <a:t>min</a:t>
            </a:r>
            <a:r>
              <a:rPr lang="en-CA" altLang="ja-JP" dirty="0"/>
              <a:t> &lt; Y</a:t>
            </a:r>
            <a:r>
              <a:rPr lang="en-CA" altLang="ja-JP" baseline="-25000" dirty="0"/>
              <a:t>max</a:t>
            </a:r>
            <a:r>
              <a:rPr lang="en-CA" altLang="ja-JP" dirty="0"/>
              <a:t>. </a:t>
            </a:r>
          </a:p>
          <a:p>
            <a:pPr algn="just"/>
            <a:r>
              <a:rPr lang="en-CA" altLang="ja-JP" dirty="0"/>
              <a:t>We translate and scale X and Y so that the range of the transformed X and Y, x and y, lie in the interval joining </a:t>
            </a:r>
            <a:r>
              <a:rPr lang="en-CA" altLang="ja-JP" b="1" dirty="0">
                <a:solidFill>
                  <a:srgbClr val="FF0000"/>
                </a:solidFill>
              </a:rPr>
              <a:t>0 and 3</a:t>
            </a:r>
            <a:r>
              <a:rPr lang="en-CA" altLang="ja-JP" dirty="0"/>
              <a:t>; i.e., define x and y as follows:</a:t>
            </a:r>
            <a:endParaRPr lang="ja-JP" altLang="ja-JP" dirty="0"/>
          </a:p>
          <a:p>
            <a:pPr marL="0" indent="0" algn="just">
              <a:buNone/>
            </a:pPr>
            <a:r>
              <a:rPr lang="en-CA" altLang="ja-JP" b="1" dirty="0"/>
              <a:t>(5)  x </a:t>
            </a:r>
            <a:r>
              <a:rPr lang="en-CA" altLang="ja-JP" b="1" dirty="0">
                <a:sym typeface="Symbol" panose="05050102010706020507" pitchFamily="18" charset="2"/>
              </a:rPr>
              <a:t></a:t>
            </a:r>
            <a:r>
              <a:rPr lang="en-CA" altLang="ja-JP" b="1" dirty="0"/>
              <a:t> 3(X </a:t>
            </a:r>
            <a:r>
              <a:rPr lang="en-CA" altLang="ja-JP" b="1" dirty="0">
                <a:sym typeface="Symbol" panose="05050102010706020507" pitchFamily="18" charset="2"/>
              </a:rPr>
              <a:t></a:t>
            </a:r>
            <a:r>
              <a:rPr lang="en-CA" altLang="ja-JP" b="1" dirty="0"/>
              <a:t> X</a:t>
            </a:r>
            <a:r>
              <a:rPr lang="en-CA" altLang="ja-JP" b="1" baseline="-25000" dirty="0"/>
              <a:t>min</a:t>
            </a:r>
            <a:r>
              <a:rPr lang="en-CA" altLang="ja-JP" b="1" dirty="0"/>
              <a:t>)/(X</a:t>
            </a:r>
            <a:r>
              <a:rPr lang="en-CA" altLang="ja-JP" b="1" baseline="-25000" dirty="0"/>
              <a:t>max</a:t>
            </a:r>
            <a:r>
              <a:rPr lang="en-CA" altLang="ja-JP" b="1" dirty="0"/>
              <a:t> </a:t>
            </a:r>
            <a:r>
              <a:rPr lang="en-CA" altLang="ja-JP" b="1" dirty="0">
                <a:sym typeface="Symbol" panose="05050102010706020507" pitchFamily="18" charset="2"/>
              </a:rPr>
              <a:t></a:t>
            </a:r>
            <a:r>
              <a:rPr lang="en-CA" altLang="ja-JP" b="1" dirty="0"/>
              <a:t> X</a:t>
            </a:r>
            <a:r>
              <a:rPr lang="en-CA" altLang="ja-JP" b="1" baseline="-25000" dirty="0"/>
              <a:t>min</a:t>
            </a:r>
            <a:r>
              <a:rPr lang="en-CA" altLang="ja-JP" b="1" dirty="0"/>
              <a:t>) ; </a:t>
            </a:r>
          </a:p>
          <a:p>
            <a:pPr marL="0" indent="0" algn="just">
              <a:buNone/>
            </a:pPr>
            <a:r>
              <a:rPr lang="en-CA" altLang="ja-JP" b="1" dirty="0"/>
              <a:t>       y </a:t>
            </a:r>
            <a:r>
              <a:rPr lang="en-CA" altLang="ja-JP" b="1" dirty="0">
                <a:sym typeface="Symbol" panose="05050102010706020507" pitchFamily="18" charset="2"/>
              </a:rPr>
              <a:t></a:t>
            </a:r>
            <a:r>
              <a:rPr lang="en-CA" altLang="ja-JP" b="1" dirty="0"/>
              <a:t> 3(Y </a:t>
            </a:r>
            <a:r>
              <a:rPr lang="en-CA" altLang="ja-JP" b="1" dirty="0">
                <a:sym typeface="Symbol" panose="05050102010706020507" pitchFamily="18" charset="2"/>
              </a:rPr>
              <a:t></a:t>
            </a:r>
            <a:r>
              <a:rPr lang="en-CA" altLang="ja-JP" b="1" dirty="0"/>
              <a:t> Y</a:t>
            </a:r>
            <a:r>
              <a:rPr lang="en-CA" altLang="ja-JP" b="1" baseline="-25000" dirty="0"/>
              <a:t>min</a:t>
            </a:r>
            <a:r>
              <a:rPr lang="en-CA" altLang="ja-JP" b="1" dirty="0"/>
              <a:t>)/(Y</a:t>
            </a:r>
            <a:r>
              <a:rPr lang="en-CA" altLang="ja-JP" b="1" baseline="-25000" dirty="0"/>
              <a:t>max</a:t>
            </a:r>
            <a:r>
              <a:rPr lang="en-CA" altLang="ja-JP" b="1" dirty="0"/>
              <a:t> </a:t>
            </a:r>
            <a:r>
              <a:rPr lang="en-CA" altLang="ja-JP" b="1" dirty="0">
                <a:sym typeface="Symbol" panose="05050102010706020507" pitchFamily="18" charset="2"/>
              </a:rPr>
              <a:t></a:t>
            </a:r>
            <a:r>
              <a:rPr lang="en-CA" altLang="ja-JP" b="1" dirty="0"/>
              <a:t> Y</a:t>
            </a:r>
            <a:r>
              <a:rPr lang="en-CA" altLang="ja-JP" b="1" baseline="-25000" dirty="0"/>
              <a:t>min</a:t>
            </a:r>
            <a:r>
              <a:rPr lang="en-CA" altLang="ja-JP" b="1" dirty="0"/>
              <a:t>).</a:t>
            </a:r>
            <a:endParaRPr lang="ja-JP" altLang="ja-JP" b="1" dirty="0"/>
          </a:p>
          <a:p>
            <a:endParaRPr kumimoji="1" lang="ja-JP" altLang="en-US" dirty="0"/>
          </a:p>
        </p:txBody>
      </p:sp>
      <p:sp>
        <p:nvSpPr>
          <p:cNvPr id="4" name="スライド番号プレースホルダー 3">
            <a:extLst>
              <a:ext uri="{FF2B5EF4-FFF2-40B4-BE49-F238E27FC236}">
                <a16:creationId xmlns:a16="http://schemas.microsoft.com/office/drawing/2014/main" id="{000675AB-6DF4-4121-B267-E8E7B2CED2D3}"/>
              </a:ext>
            </a:extLst>
          </p:cNvPr>
          <p:cNvSpPr>
            <a:spLocks noGrp="1"/>
          </p:cNvSpPr>
          <p:nvPr>
            <p:ph type="sldNum" sz="quarter" idx="11"/>
          </p:nvPr>
        </p:nvSpPr>
        <p:spPr/>
        <p:txBody>
          <a:bodyPr/>
          <a:lstStyle/>
          <a:p>
            <a:pPr>
              <a:defRPr/>
            </a:pPr>
            <a:fld id="{DB05CE72-4149-4858-8879-D677CB49550F}" type="slidenum">
              <a:rPr lang="en-US" altLang="ja-JP" smtClean="0"/>
              <a:pPr>
                <a:defRPr/>
              </a:pPr>
              <a:t>7</a:t>
            </a:fld>
            <a:endParaRPr lang="en-US" altLang="ja-JP" dirty="0"/>
          </a:p>
        </p:txBody>
      </p:sp>
    </p:spTree>
    <p:extLst>
      <p:ext uri="{BB962C8B-B14F-4D97-AF65-F5344CB8AC3E}">
        <p14:creationId xmlns:p14="http://schemas.microsoft.com/office/powerpoint/2010/main" val="2908962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84C1FD7-575F-42AE-8589-92D63438F851}"/>
              </a:ext>
            </a:extLst>
          </p:cNvPr>
          <p:cNvSpPr>
            <a:spLocks noGrp="1"/>
          </p:cNvSpPr>
          <p:nvPr>
            <p:ph idx="1"/>
          </p:nvPr>
        </p:nvSpPr>
        <p:spPr>
          <a:xfrm>
            <a:off x="611560" y="476672"/>
            <a:ext cx="8153400" cy="5760640"/>
          </a:xfrm>
        </p:spPr>
        <p:txBody>
          <a:bodyPr/>
          <a:lstStyle/>
          <a:p>
            <a:pPr algn="just"/>
            <a:r>
              <a:rPr lang="en-CA" altLang="ja-JP" dirty="0"/>
              <a:t> Define the following 3 </a:t>
            </a:r>
            <a:r>
              <a:rPr lang="en-CA" altLang="ja-JP" b="1" i="1" dirty="0">
                <a:solidFill>
                  <a:srgbClr val="FF0000"/>
                </a:solidFill>
              </a:rPr>
              <a:t>dummy variable</a:t>
            </a:r>
            <a:r>
              <a:rPr lang="en-CA" altLang="ja-JP" b="1" dirty="0">
                <a:solidFill>
                  <a:srgbClr val="FF0000"/>
                </a:solidFill>
              </a:rPr>
              <a:t> </a:t>
            </a:r>
            <a:r>
              <a:rPr lang="en-CA" altLang="ja-JP" dirty="0"/>
              <a:t>(or </a:t>
            </a:r>
            <a:r>
              <a:rPr lang="en-CA" altLang="ja-JP" b="1" dirty="0">
                <a:solidFill>
                  <a:srgbClr val="FF0000"/>
                </a:solidFill>
              </a:rPr>
              <a:t>indicator) </a:t>
            </a:r>
            <a:r>
              <a:rPr lang="en-CA" altLang="ja-JP" b="1" i="1" dirty="0">
                <a:solidFill>
                  <a:srgbClr val="FF0000"/>
                </a:solidFill>
              </a:rPr>
              <a:t>functions</a:t>
            </a:r>
            <a:r>
              <a:rPr lang="en-CA" altLang="ja-JP" dirty="0"/>
              <a:t> of x:</a:t>
            </a:r>
          </a:p>
          <a:p>
            <a:pPr marL="0" indent="0" algn="just">
              <a:buNone/>
            </a:pPr>
            <a:r>
              <a:rPr lang="en-CA" altLang="ja-JP" b="1" dirty="0"/>
              <a:t>(6) D</a:t>
            </a:r>
            <a:r>
              <a:rPr lang="en-CA" altLang="ja-JP" b="1" baseline="-25000" dirty="0"/>
              <a:t>1</a:t>
            </a:r>
            <a:r>
              <a:rPr lang="en-CA" altLang="ja-JP" b="1" dirty="0"/>
              <a:t>(x) </a:t>
            </a:r>
            <a:r>
              <a:rPr lang="en-CA" altLang="ja-JP" b="1" dirty="0">
                <a:sym typeface="Symbol" panose="05050102010706020507" pitchFamily="18" charset="2"/>
              </a:rPr>
              <a:t></a:t>
            </a:r>
            <a:r>
              <a:rPr lang="en-CA" altLang="ja-JP" b="1" dirty="0"/>
              <a:t> 1 if </a:t>
            </a:r>
            <a:r>
              <a:rPr lang="en-CA" altLang="ja-JP" b="1" dirty="0">
                <a:solidFill>
                  <a:srgbClr val="FF0000"/>
                </a:solidFill>
              </a:rPr>
              <a:t>0 </a:t>
            </a:r>
            <a:r>
              <a:rPr lang="en-CA" altLang="ja-JP" b="1" dirty="0">
                <a:solidFill>
                  <a:srgbClr val="FF0000"/>
                </a:solidFill>
                <a:sym typeface="Symbol" panose="05050102010706020507" pitchFamily="18" charset="2"/>
              </a:rPr>
              <a:t></a:t>
            </a:r>
            <a:r>
              <a:rPr lang="en-CA" altLang="ja-JP" b="1" dirty="0">
                <a:solidFill>
                  <a:srgbClr val="FF0000"/>
                </a:solidFill>
              </a:rPr>
              <a:t> x &lt; 1</a:t>
            </a:r>
            <a:r>
              <a:rPr lang="en-CA" altLang="ja-JP" b="1" dirty="0"/>
              <a:t>; D</a:t>
            </a:r>
            <a:r>
              <a:rPr lang="en-CA" altLang="ja-JP" b="1" baseline="-25000" dirty="0"/>
              <a:t>1</a:t>
            </a:r>
            <a:r>
              <a:rPr lang="en-CA" altLang="ja-JP" b="1" dirty="0"/>
              <a:t>(x) </a:t>
            </a:r>
            <a:r>
              <a:rPr lang="en-CA" altLang="ja-JP" b="1" dirty="0">
                <a:sym typeface="Symbol" panose="05050102010706020507" pitchFamily="18" charset="2"/>
              </a:rPr>
              <a:t></a:t>
            </a:r>
            <a:r>
              <a:rPr lang="en-CA" altLang="ja-JP" b="1" dirty="0"/>
              <a:t> 0 if x </a:t>
            </a:r>
            <a:r>
              <a:rPr lang="en-CA" altLang="ja-JP" b="1" dirty="0">
                <a:sym typeface="Symbol" panose="05050102010706020507" pitchFamily="18" charset="2"/>
              </a:rPr>
              <a:t></a:t>
            </a:r>
            <a:r>
              <a:rPr lang="en-CA" altLang="ja-JP" b="1" dirty="0"/>
              <a:t> 1;</a:t>
            </a:r>
            <a:endParaRPr lang="ja-JP" altLang="ja-JP" b="1" dirty="0"/>
          </a:p>
          <a:p>
            <a:pPr marL="0" indent="0" algn="just">
              <a:buNone/>
            </a:pPr>
            <a:r>
              <a:rPr lang="en-CA" altLang="ja-JP" b="1" dirty="0"/>
              <a:t>      D</a:t>
            </a:r>
            <a:r>
              <a:rPr lang="en-CA" altLang="ja-JP" b="1" baseline="-25000" dirty="0"/>
              <a:t>2</a:t>
            </a:r>
            <a:r>
              <a:rPr lang="en-CA" altLang="ja-JP" b="1" dirty="0"/>
              <a:t>(x) </a:t>
            </a:r>
            <a:r>
              <a:rPr lang="en-CA" altLang="ja-JP" b="1" dirty="0">
                <a:sym typeface="Symbol" panose="05050102010706020507" pitchFamily="18" charset="2"/>
              </a:rPr>
              <a:t></a:t>
            </a:r>
            <a:r>
              <a:rPr lang="en-CA" altLang="ja-JP" b="1" dirty="0"/>
              <a:t> 1 if </a:t>
            </a:r>
            <a:r>
              <a:rPr lang="en-CA" altLang="ja-JP" b="1" dirty="0">
                <a:solidFill>
                  <a:srgbClr val="FF0000"/>
                </a:solidFill>
              </a:rPr>
              <a:t>1 </a:t>
            </a:r>
            <a:r>
              <a:rPr lang="en-CA" altLang="ja-JP" b="1" dirty="0">
                <a:solidFill>
                  <a:srgbClr val="FF0000"/>
                </a:solidFill>
                <a:sym typeface="Symbol" panose="05050102010706020507" pitchFamily="18" charset="2"/>
              </a:rPr>
              <a:t></a:t>
            </a:r>
            <a:r>
              <a:rPr lang="en-CA" altLang="ja-JP" b="1" dirty="0">
                <a:solidFill>
                  <a:srgbClr val="FF0000"/>
                </a:solidFill>
              </a:rPr>
              <a:t> x &lt; 2</a:t>
            </a:r>
            <a:r>
              <a:rPr lang="en-CA" altLang="ja-JP" b="1" dirty="0"/>
              <a:t>; D</a:t>
            </a:r>
            <a:r>
              <a:rPr lang="en-CA" altLang="ja-JP" b="1" baseline="-25000" dirty="0"/>
              <a:t>2</a:t>
            </a:r>
            <a:r>
              <a:rPr lang="en-CA" altLang="ja-JP" b="1" dirty="0"/>
              <a:t>(x) </a:t>
            </a:r>
            <a:r>
              <a:rPr lang="en-CA" altLang="ja-JP" b="1" dirty="0">
                <a:sym typeface="Symbol" panose="05050102010706020507" pitchFamily="18" charset="2"/>
              </a:rPr>
              <a:t></a:t>
            </a:r>
            <a:r>
              <a:rPr lang="en-CA" altLang="ja-JP" b="1" dirty="0"/>
              <a:t> 0 if x &lt; 1 or x </a:t>
            </a:r>
            <a:r>
              <a:rPr lang="en-CA" altLang="ja-JP" b="1" dirty="0">
                <a:sym typeface="Symbol" panose="05050102010706020507" pitchFamily="18" charset="2"/>
              </a:rPr>
              <a:t></a:t>
            </a:r>
            <a:r>
              <a:rPr lang="en-CA" altLang="ja-JP" b="1" dirty="0"/>
              <a:t> 2;</a:t>
            </a:r>
            <a:endParaRPr lang="ja-JP" altLang="ja-JP" b="1" dirty="0"/>
          </a:p>
          <a:p>
            <a:pPr marL="0" indent="0" algn="just">
              <a:buNone/>
            </a:pPr>
            <a:r>
              <a:rPr lang="en-CA" altLang="ja-JP" b="1" dirty="0"/>
              <a:t>      D</a:t>
            </a:r>
            <a:r>
              <a:rPr lang="en-CA" altLang="ja-JP" b="1" baseline="-25000" dirty="0"/>
              <a:t>3</a:t>
            </a:r>
            <a:r>
              <a:rPr lang="en-CA" altLang="ja-JP" b="1" dirty="0"/>
              <a:t>(x) </a:t>
            </a:r>
            <a:r>
              <a:rPr lang="en-CA" altLang="ja-JP" b="1" dirty="0">
                <a:sym typeface="Symbol" panose="05050102010706020507" pitchFamily="18" charset="2"/>
              </a:rPr>
              <a:t></a:t>
            </a:r>
            <a:r>
              <a:rPr lang="en-CA" altLang="ja-JP" b="1" dirty="0"/>
              <a:t> 1 if </a:t>
            </a:r>
            <a:r>
              <a:rPr lang="en-CA" altLang="ja-JP" b="1" dirty="0">
                <a:solidFill>
                  <a:srgbClr val="FF0000"/>
                </a:solidFill>
              </a:rPr>
              <a:t>2 </a:t>
            </a:r>
            <a:r>
              <a:rPr lang="en-CA" altLang="ja-JP" b="1" dirty="0">
                <a:solidFill>
                  <a:srgbClr val="FF0000"/>
                </a:solidFill>
                <a:sym typeface="Symbol" panose="05050102010706020507" pitchFamily="18" charset="2"/>
              </a:rPr>
              <a:t></a:t>
            </a:r>
            <a:r>
              <a:rPr lang="en-CA" altLang="ja-JP" b="1" dirty="0">
                <a:solidFill>
                  <a:srgbClr val="FF0000"/>
                </a:solidFill>
              </a:rPr>
              <a:t> x </a:t>
            </a:r>
            <a:r>
              <a:rPr lang="en-CA" altLang="ja-JP" b="1" dirty="0">
                <a:solidFill>
                  <a:srgbClr val="FF0000"/>
                </a:solidFill>
                <a:sym typeface="Symbol" panose="05050102010706020507" pitchFamily="18" charset="2"/>
              </a:rPr>
              <a:t></a:t>
            </a:r>
            <a:r>
              <a:rPr lang="en-CA" altLang="ja-JP" b="1" dirty="0">
                <a:solidFill>
                  <a:srgbClr val="FF0000"/>
                </a:solidFill>
              </a:rPr>
              <a:t> 3</a:t>
            </a:r>
            <a:r>
              <a:rPr lang="en-CA" altLang="ja-JP" b="1" dirty="0"/>
              <a:t>; D</a:t>
            </a:r>
            <a:r>
              <a:rPr lang="en-CA" altLang="ja-JP" b="1" baseline="-25000" dirty="0"/>
              <a:t>3</a:t>
            </a:r>
            <a:r>
              <a:rPr lang="en-CA" altLang="ja-JP" b="1" dirty="0"/>
              <a:t>(x) </a:t>
            </a:r>
            <a:r>
              <a:rPr lang="en-CA" altLang="ja-JP" b="1" dirty="0">
                <a:sym typeface="Symbol" panose="05050102010706020507" pitchFamily="18" charset="2"/>
              </a:rPr>
              <a:t></a:t>
            </a:r>
            <a:r>
              <a:rPr lang="en-CA" altLang="ja-JP" b="1" dirty="0"/>
              <a:t> 0 if x &lt; 2.     </a:t>
            </a:r>
            <a:endParaRPr lang="ja-JP" altLang="ja-JP" b="1" dirty="0"/>
          </a:p>
          <a:p>
            <a:pPr algn="just"/>
            <a:r>
              <a:rPr lang="en-CA" altLang="ja-JP" dirty="0"/>
              <a:t> Note that if </a:t>
            </a:r>
            <a:r>
              <a:rPr lang="en-CA" altLang="ja-JP" dirty="0">
                <a:solidFill>
                  <a:srgbClr val="FF0000"/>
                </a:solidFill>
              </a:rPr>
              <a:t>0 </a:t>
            </a:r>
            <a:r>
              <a:rPr lang="en-CA" altLang="ja-JP" dirty="0">
                <a:solidFill>
                  <a:srgbClr val="FF0000"/>
                </a:solidFill>
                <a:sym typeface="Symbol" panose="05050102010706020507" pitchFamily="18" charset="2"/>
              </a:rPr>
              <a:t></a:t>
            </a:r>
            <a:r>
              <a:rPr lang="en-CA" altLang="ja-JP" dirty="0">
                <a:solidFill>
                  <a:srgbClr val="FF0000"/>
                </a:solidFill>
              </a:rPr>
              <a:t> x </a:t>
            </a:r>
            <a:r>
              <a:rPr lang="en-CA" altLang="ja-JP" dirty="0">
                <a:solidFill>
                  <a:srgbClr val="FF0000"/>
                </a:solidFill>
                <a:sym typeface="Symbol" panose="05050102010706020507" pitchFamily="18" charset="2"/>
              </a:rPr>
              <a:t></a:t>
            </a:r>
            <a:r>
              <a:rPr lang="en-CA" altLang="ja-JP" dirty="0">
                <a:solidFill>
                  <a:srgbClr val="FF0000"/>
                </a:solidFill>
              </a:rPr>
              <a:t> 3</a:t>
            </a:r>
            <a:r>
              <a:rPr lang="en-CA" altLang="ja-JP" dirty="0"/>
              <a:t>, then </a:t>
            </a:r>
            <a:r>
              <a:rPr lang="en-CA" altLang="ja-JP" dirty="0">
                <a:solidFill>
                  <a:srgbClr val="FF0000"/>
                </a:solidFill>
              </a:rPr>
              <a:t>D</a:t>
            </a:r>
            <a:r>
              <a:rPr lang="en-CA" altLang="ja-JP" baseline="-25000" dirty="0">
                <a:solidFill>
                  <a:srgbClr val="FF0000"/>
                </a:solidFill>
              </a:rPr>
              <a:t>1</a:t>
            </a:r>
            <a:r>
              <a:rPr lang="en-CA" altLang="ja-JP" dirty="0">
                <a:solidFill>
                  <a:srgbClr val="FF0000"/>
                </a:solidFill>
              </a:rPr>
              <a:t>(x) + D</a:t>
            </a:r>
            <a:r>
              <a:rPr lang="en-CA" altLang="ja-JP" baseline="-25000" dirty="0">
                <a:solidFill>
                  <a:srgbClr val="FF0000"/>
                </a:solidFill>
              </a:rPr>
              <a:t>2</a:t>
            </a:r>
            <a:r>
              <a:rPr lang="en-CA" altLang="ja-JP" dirty="0">
                <a:solidFill>
                  <a:srgbClr val="FF0000"/>
                </a:solidFill>
              </a:rPr>
              <a:t>(x) + D</a:t>
            </a:r>
            <a:r>
              <a:rPr lang="en-CA" altLang="ja-JP" baseline="-25000" dirty="0">
                <a:solidFill>
                  <a:srgbClr val="FF0000"/>
                </a:solidFill>
              </a:rPr>
              <a:t>3</a:t>
            </a:r>
            <a:r>
              <a:rPr lang="en-CA" altLang="ja-JP" dirty="0">
                <a:solidFill>
                  <a:srgbClr val="FF0000"/>
                </a:solidFill>
              </a:rPr>
              <a:t>(x) = 1 </a:t>
            </a:r>
            <a:r>
              <a:rPr lang="en-CA" altLang="ja-JP" dirty="0"/>
              <a:t>so that the 3 dummy variable functions sum to 1 if x lies in the interval between 0 and 3. </a:t>
            </a:r>
            <a:endParaRPr lang="ja-JP" altLang="ja-JP" dirty="0"/>
          </a:p>
          <a:p>
            <a:pPr algn="just"/>
            <a:r>
              <a:rPr lang="en-CA" altLang="ja-JP" dirty="0"/>
              <a:t> The above definitions can be used to define the </a:t>
            </a:r>
            <a:r>
              <a:rPr lang="en-CA" altLang="ja-JP" dirty="0">
                <a:solidFill>
                  <a:srgbClr val="FF0000"/>
                </a:solidFill>
              </a:rPr>
              <a:t>3 </a:t>
            </a:r>
            <a:r>
              <a:rPr lang="en-CA" altLang="ja-JP" i="1" dirty="0">
                <a:solidFill>
                  <a:srgbClr val="FF0000"/>
                </a:solidFill>
              </a:rPr>
              <a:t>dummy variable functions</a:t>
            </a:r>
            <a:r>
              <a:rPr lang="en-CA" altLang="ja-JP" dirty="0">
                <a:solidFill>
                  <a:srgbClr val="FF0000"/>
                </a:solidFill>
              </a:rPr>
              <a:t> of y</a:t>
            </a:r>
            <a:r>
              <a:rPr lang="en-CA" altLang="ja-JP" dirty="0"/>
              <a:t>, D</a:t>
            </a:r>
            <a:r>
              <a:rPr lang="en-CA" altLang="ja-JP" baseline="-25000" dirty="0"/>
              <a:t>1</a:t>
            </a:r>
            <a:r>
              <a:rPr lang="en-CA" altLang="ja-JP" dirty="0"/>
              <a:t>(y), D</a:t>
            </a:r>
            <a:r>
              <a:rPr lang="en-CA" altLang="ja-JP" baseline="-25000" dirty="0"/>
              <a:t>2</a:t>
            </a:r>
            <a:r>
              <a:rPr lang="en-CA" altLang="ja-JP" dirty="0"/>
              <a:t>(y) and D</a:t>
            </a:r>
            <a:r>
              <a:rPr lang="en-CA" altLang="ja-JP" baseline="-25000" dirty="0"/>
              <a:t>3</a:t>
            </a:r>
            <a:r>
              <a:rPr lang="en-CA" altLang="ja-JP" dirty="0"/>
              <a:t>(y), where y replaces x in definitions (6). </a:t>
            </a:r>
          </a:p>
          <a:p>
            <a:pPr algn="just"/>
            <a:r>
              <a:rPr lang="en-CA" altLang="ja-JP" dirty="0"/>
              <a:t>Finally, a set </a:t>
            </a:r>
            <a:r>
              <a:rPr lang="en-CA" altLang="ja-JP" b="1" dirty="0">
                <a:solidFill>
                  <a:srgbClr val="FF0000"/>
                </a:solidFill>
              </a:rPr>
              <a:t>of 3</a:t>
            </a:r>
            <a:r>
              <a:rPr lang="en-CA" altLang="ja-JP" b="1" dirty="0">
                <a:solidFill>
                  <a:srgbClr val="FF0000"/>
                </a:solidFill>
                <a:sym typeface="Symbol" panose="05050102010706020507" pitchFamily="18" charset="2"/>
              </a:rPr>
              <a:t></a:t>
            </a:r>
            <a:r>
              <a:rPr lang="en-CA" altLang="ja-JP" b="1" dirty="0">
                <a:solidFill>
                  <a:srgbClr val="FF0000"/>
                </a:solidFill>
              </a:rPr>
              <a:t>3 = 9 </a:t>
            </a:r>
            <a:r>
              <a:rPr lang="en-CA" altLang="ja-JP" b="1" i="1" dirty="0">
                <a:solidFill>
                  <a:srgbClr val="FF0000"/>
                </a:solidFill>
              </a:rPr>
              <a:t>bilateral dummy variable functions</a:t>
            </a:r>
            <a:r>
              <a:rPr lang="en-CA" altLang="ja-JP" dirty="0"/>
              <a:t>, D</a:t>
            </a:r>
            <a:r>
              <a:rPr lang="en-CA" altLang="ja-JP" baseline="-25000" dirty="0"/>
              <a:t>ij</a:t>
            </a:r>
            <a:r>
              <a:rPr lang="en-CA" altLang="ja-JP" dirty="0"/>
              <a:t>(x,y), is defined as follows: </a:t>
            </a:r>
            <a:endParaRPr lang="ja-JP" altLang="ja-JP" dirty="0"/>
          </a:p>
          <a:p>
            <a:pPr marL="0" indent="0">
              <a:buNone/>
            </a:pPr>
            <a:r>
              <a:rPr lang="en-CA" altLang="ja-JP" b="1" dirty="0"/>
              <a:t>(7) D</a:t>
            </a:r>
            <a:r>
              <a:rPr lang="en-CA" altLang="ja-JP" b="1" baseline="-25000" dirty="0"/>
              <a:t>ij</a:t>
            </a:r>
            <a:r>
              <a:rPr lang="en-CA" altLang="ja-JP" b="1" dirty="0"/>
              <a:t>(x,y) </a:t>
            </a:r>
            <a:r>
              <a:rPr lang="en-CA" altLang="ja-JP" b="1" dirty="0">
                <a:sym typeface="Symbol" panose="05050102010706020507" pitchFamily="18" charset="2"/>
              </a:rPr>
              <a:t></a:t>
            </a:r>
            <a:r>
              <a:rPr lang="en-CA" altLang="ja-JP" b="1" dirty="0"/>
              <a:t> D</a:t>
            </a:r>
            <a:r>
              <a:rPr lang="en-CA" altLang="ja-JP" b="1" baseline="-25000" dirty="0"/>
              <a:t>i</a:t>
            </a:r>
            <a:r>
              <a:rPr lang="en-CA" altLang="ja-JP" b="1" dirty="0"/>
              <a:t>(x)D</a:t>
            </a:r>
            <a:r>
              <a:rPr lang="en-CA" altLang="ja-JP" b="1" baseline="-25000" dirty="0"/>
              <a:t>j</a:t>
            </a:r>
            <a:r>
              <a:rPr lang="en-CA" altLang="ja-JP" b="1" dirty="0"/>
              <a:t>(y) ; i = 1,2,3; j = 1,2,3.</a:t>
            </a:r>
            <a:endParaRPr lang="ja-JP" altLang="ja-JP" b="1" dirty="0"/>
          </a:p>
          <a:p>
            <a:endParaRPr kumimoji="1" lang="ja-JP" altLang="en-US" dirty="0"/>
          </a:p>
        </p:txBody>
      </p:sp>
      <p:sp>
        <p:nvSpPr>
          <p:cNvPr id="4" name="スライド番号プレースホルダー 3">
            <a:extLst>
              <a:ext uri="{FF2B5EF4-FFF2-40B4-BE49-F238E27FC236}">
                <a16:creationId xmlns:a16="http://schemas.microsoft.com/office/drawing/2014/main" id="{BBCEA96B-B3B6-4347-8C10-56E45CB96115}"/>
              </a:ext>
            </a:extLst>
          </p:cNvPr>
          <p:cNvSpPr>
            <a:spLocks noGrp="1"/>
          </p:cNvSpPr>
          <p:nvPr>
            <p:ph type="sldNum" sz="quarter" idx="11"/>
          </p:nvPr>
        </p:nvSpPr>
        <p:spPr/>
        <p:txBody>
          <a:bodyPr/>
          <a:lstStyle/>
          <a:p>
            <a:pPr>
              <a:defRPr/>
            </a:pPr>
            <a:fld id="{DB05CE72-4149-4858-8879-D677CB49550F}" type="slidenum">
              <a:rPr lang="en-US" altLang="ja-JP" smtClean="0"/>
              <a:pPr>
                <a:defRPr/>
              </a:pPr>
              <a:t>8</a:t>
            </a:fld>
            <a:endParaRPr lang="en-US" altLang="ja-JP" dirty="0"/>
          </a:p>
        </p:txBody>
      </p:sp>
    </p:spTree>
    <p:extLst>
      <p:ext uri="{BB962C8B-B14F-4D97-AF65-F5344CB8AC3E}">
        <p14:creationId xmlns:p14="http://schemas.microsoft.com/office/powerpoint/2010/main" val="1650754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93742D3-09AA-4BF8-AD8C-861937823576}"/>
              </a:ext>
            </a:extLst>
          </p:cNvPr>
          <p:cNvSpPr>
            <a:spLocks noGrp="1"/>
          </p:cNvSpPr>
          <p:nvPr>
            <p:ph idx="1"/>
          </p:nvPr>
        </p:nvSpPr>
        <p:spPr>
          <a:xfrm>
            <a:off x="683568" y="692696"/>
            <a:ext cx="8153400" cy="5847928"/>
          </a:xfrm>
        </p:spPr>
        <p:txBody>
          <a:bodyPr/>
          <a:lstStyle/>
          <a:p>
            <a:pPr algn="just"/>
            <a:r>
              <a:rPr lang="en-CA" altLang="ja-JP" dirty="0"/>
              <a:t>The domain of definition for the D</a:t>
            </a:r>
            <a:r>
              <a:rPr lang="en-CA" altLang="ja-JP" baseline="-25000" dirty="0"/>
              <a:t>ij</a:t>
            </a:r>
            <a:r>
              <a:rPr lang="en-CA" altLang="ja-JP" dirty="0"/>
              <a:t>(x,y) is the </a:t>
            </a:r>
            <a:r>
              <a:rPr lang="en-CA" altLang="ja-JP" b="1" i="1" dirty="0">
                <a:solidFill>
                  <a:srgbClr val="FF0000"/>
                </a:solidFill>
              </a:rPr>
              <a:t>square</a:t>
            </a:r>
            <a:r>
              <a:rPr lang="en-CA" altLang="ja-JP" b="1" dirty="0">
                <a:solidFill>
                  <a:srgbClr val="FF0000"/>
                </a:solidFill>
              </a:rPr>
              <a:t> S</a:t>
            </a:r>
            <a:r>
              <a:rPr lang="en-CA" altLang="ja-JP" b="1" baseline="-25000" dirty="0">
                <a:solidFill>
                  <a:srgbClr val="FF0000"/>
                </a:solidFill>
              </a:rPr>
              <a:t>3</a:t>
            </a:r>
            <a:r>
              <a:rPr lang="en-CA" altLang="ja-JP" b="1" dirty="0">
                <a:solidFill>
                  <a:srgbClr val="FF0000"/>
                </a:solidFill>
              </a:rPr>
              <a:t> </a:t>
            </a:r>
            <a:r>
              <a:rPr lang="en-CA" altLang="ja-JP" dirty="0"/>
              <a:t>in two dimensional space with each side of length 3; i.e., </a:t>
            </a:r>
          </a:p>
          <a:p>
            <a:pPr marL="0" indent="0" algn="just">
              <a:buNone/>
            </a:pPr>
            <a:r>
              <a:rPr lang="en-CA" altLang="ja-JP" dirty="0"/>
              <a:t>     S</a:t>
            </a:r>
            <a:r>
              <a:rPr lang="en-CA" altLang="ja-JP" baseline="-25000" dirty="0"/>
              <a:t>3</a:t>
            </a:r>
            <a:r>
              <a:rPr lang="en-CA" altLang="ja-JP" dirty="0"/>
              <a:t> </a:t>
            </a:r>
            <a:r>
              <a:rPr lang="en-CA" altLang="ja-JP" dirty="0">
                <a:sym typeface="Symbol" panose="05050102010706020507" pitchFamily="18" charset="2"/>
              </a:rPr>
              <a:t></a:t>
            </a:r>
            <a:r>
              <a:rPr lang="en-CA" altLang="ja-JP" dirty="0"/>
              <a:t> { (x,y) : 0 </a:t>
            </a:r>
            <a:r>
              <a:rPr lang="en-CA" altLang="ja-JP" dirty="0">
                <a:sym typeface="Symbol" panose="05050102010706020507" pitchFamily="18" charset="2"/>
              </a:rPr>
              <a:t></a:t>
            </a:r>
            <a:r>
              <a:rPr lang="en-CA" altLang="ja-JP" dirty="0"/>
              <a:t> x </a:t>
            </a:r>
            <a:r>
              <a:rPr lang="en-CA" altLang="ja-JP" dirty="0">
                <a:sym typeface="Symbol" panose="05050102010706020507" pitchFamily="18" charset="2"/>
              </a:rPr>
              <a:t></a:t>
            </a:r>
            <a:r>
              <a:rPr lang="en-CA" altLang="ja-JP" dirty="0"/>
              <a:t> 3; 0 </a:t>
            </a:r>
            <a:r>
              <a:rPr lang="en-CA" altLang="ja-JP" dirty="0">
                <a:sym typeface="Symbol" panose="05050102010706020507" pitchFamily="18" charset="2"/>
              </a:rPr>
              <a:t></a:t>
            </a:r>
            <a:r>
              <a:rPr lang="en-CA" altLang="ja-JP" dirty="0"/>
              <a:t> y </a:t>
            </a:r>
            <a:r>
              <a:rPr lang="en-CA" altLang="ja-JP" dirty="0">
                <a:sym typeface="Symbol" panose="05050102010706020507" pitchFamily="18" charset="2"/>
              </a:rPr>
              <a:t></a:t>
            </a:r>
            <a:r>
              <a:rPr lang="en-CA" altLang="ja-JP" dirty="0"/>
              <a:t> 3}. </a:t>
            </a:r>
          </a:p>
          <a:p>
            <a:pPr algn="just"/>
            <a:r>
              <a:rPr lang="en-CA" altLang="ja-JP" dirty="0">
                <a:solidFill>
                  <a:srgbClr val="FF0000"/>
                </a:solidFill>
              </a:rPr>
              <a:t>Note that for any (x,y) belonging to S</a:t>
            </a:r>
            <a:r>
              <a:rPr lang="en-CA" altLang="ja-JP" baseline="-25000" dirty="0">
                <a:solidFill>
                  <a:srgbClr val="FF0000"/>
                </a:solidFill>
              </a:rPr>
              <a:t>3</a:t>
            </a:r>
            <a:r>
              <a:rPr lang="en-CA" altLang="ja-JP" dirty="0">
                <a:solidFill>
                  <a:srgbClr val="FF0000"/>
                </a:solidFill>
              </a:rPr>
              <a:t>, we have </a:t>
            </a:r>
            <a:r>
              <a:rPr lang="en-CA" altLang="ja-JP" dirty="0">
                <a:solidFill>
                  <a:srgbClr val="FF0000"/>
                </a:solidFill>
                <a:sym typeface="Symbol" panose="05050102010706020507" pitchFamily="18" charset="2"/>
              </a:rPr>
              <a:t></a:t>
            </a:r>
            <a:r>
              <a:rPr lang="en-CA" altLang="ja-JP" baseline="-25000" dirty="0">
                <a:solidFill>
                  <a:srgbClr val="FF0000"/>
                </a:solidFill>
              </a:rPr>
              <a:t>i=1</a:t>
            </a:r>
            <a:r>
              <a:rPr lang="en-CA" altLang="ja-JP" baseline="30000" dirty="0">
                <a:solidFill>
                  <a:srgbClr val="FF0000"/>
                </a:solidFill>
              </a:rPr>
              <a:t>3</a:t>
            </a:r>
            <a:r>
              <a:rPr lang="en-CA" altLang="ja-JP" dirty="0">
                <a:solidFill>
                  <a:srgbClr val="FF0000"/>
                </a:solidFill>
              </a:rPr>
              <a:t> </a:t>
            </a:r>
            <a:r>
              <a:rPr lang="en-CA" altLang="ja-JP" dirty="0">
                <a:solidFill>
                  <a:srgbClr val="FF0000"/>
                </a:solidFill>
                <a:sym typeface="Symbol" panose="05050102010706020507" pitchFamily="18" charset="2"/>
              </a:rPr>
              <a:t></a:t>
            </a:r>
            <a:r>
              <a:rPr lang="en-CA" altLang="ja-JP" baseline="-25000" dirty="0">
                <a:solidFill>
                  <a:srgbClr val="FF0000"/>
                </a:solidFill>
              </a:rPr>
              <a:t>j=1</a:t>
            </a:r>
            <a:r>
              <a:rPr lang="en-CA" altLang="ja-JP" baseline="30000" dirty="0">
                <a:solidFill>
                  <a:srgbClr val="FF0000"/>
                </a:solidFill>
              </a:rPr>
              <a:t>3</a:t>
            </a:r>
            <a:r>
              <a:rPr lang="en-CA" altLang="ja-JP" dirty="0">
                <a:solidFill>
                  <a:srgbClr val="FF0000"/>
                </a:solidFill>
              </a:rPr>
              <a:t> D</a:t>
            </a:r>
            <a:r>
              <a:rPr lang="en-CA" altLang="ja-JP" baseline="-25000" dirty="0">
                <a:solidFill>
                  <a:srgbClr val="FF0000"/>
                </a:solidFill>
              </a:rPr>
              <a:t>ij</a:t>
            </a:r>
            <a:r>
              <a:rPr lang="en-CA" altLang="ja-JP" dirty="0">
                <a:solidFill>
                  <a:srgbClr val="FF0000"/>
                </a:solidFill>
              </a:rPr>
              <a:t>(x,y) = 1. </a:t>
            </a:r>
            <a:r>
              <a:rPr lang="en-CA" altLang="ja-JP" dirty="0"/>
              <a:t>Thus the bilateral dummy variable functions D</a:t>
            </a:r>
            <a:r>
              <a:rPr lang="en-CA" altLang="ja-JP" baseline="-25000" dirty="0"/>
              <a:t>ij</a:t>
            </a:r>
            <a:r>
              <a:rPr lang="en-CA" altLang="ja-JP" dirty="0"/>
              <a:t>(x,y) will allocate any (x,y)</a:t>
            </a:r>
            <a:r>
              <a:rPr lang="en-CA" altLang="ja-JP" dirty="0">
                <a:sym typeface="Symbol" panose="05050102010706020507" pitchFamily="18" charset="2"/>
              </a:rPr>
              <a:t></a:t>
            </a:r>
            <a:r>
              <a:rPr lang="en-CA" altLang="ja-JP" dirty="0"/>
              <a:t>S</a:t>
            </a:r>
            <a:r>
              <a:rPr lang="en-CA" altLang="ja-JP" baseline="-25000" dirty="0"/>
              <a:t>3</a:t>
            </a:r>
            <a:r>
              <a:rPr lang="en-CA" altLang="ja-JP" dirty="0"/>
              <a:t> to one of the nine unit square cells that make up S</a:t>
            </a:r>
            <a:r>
              <a:rPr lang="en-CA" altLang="ja-JP" baseline="-25000" dirty="0"/>
              <a:t>3</a:t>
            </a:r>
            <a:r>
              <a:rPr lang="en-CA" altLang="ja-JP" dirty="0"/>
              <a:t>. </a:t>
            </a:r>
          </a:p>
          <a:p>
            <a:pPr algn="just"/>
            <a:r>
              <a:rPr lang="en-CA" altLang="ja-JP" dirty="0">
                <a:solidFill>
                  <a:srgbClr val="FF0000"/>
                </a:solidFill>
              </a:rPr>
              <a:t>Denote the </a:t>
            </a:r>
            <a:r>
              <a:rPr lang="en-CA" altLang="ja-JP" b="1" i="1" dirty="0">
                <a:solidFill>
                  <a:srgbClr val="FF0000"/>
                </a:solidFill>
              </a:rPr>
              <a:t>cell</a:t>
            </a:r>
            <a:r>
              <a:rPr lang="en-CA" altLang="ja-JP" dirty="0">
                <a:solidFill>
                  <a:srgbClr val="FF0000"/>
                </a:solidFill>
              </a:rPr>
              <a:t> of area 1 that corresponds to x and y such that D</a:t>
            </a:r>
            <a:r>
              <a:rPr lang="en-CA" altLang="ja-JP" baseline="-25000" dirty="0">
                <a:solidFill>
                  <a:srgbClr val="FF0000"/>
                </a:solidFill>
              </a:rPr>
              <a:t>ij</a:t>
            </a:r>
            <a:r>
              <a:rPr lang="en-CA" altLang="ja-JP" dirty="0">
                <a:solidFill>
                  <a:srgbClr val="FF0000"/>
                </a:solidFill>
              </a:rPr>
              <a:t>(x,y) = 1 as </a:t>
            </a:r>
            <a:r>
              <a:rPr lang="en-CA" altLang="ja-JP" b="1" dirty="0">
                <a:solidFill>
                  <a:srgbClr val="FF0000"/>
                </a:solidFill>
              </a:rPr>
              <a:t>C</a:t>
            </a:r>
            <a:r>
              <a:rPr lang="en-CA" altLang="ja-JP" b="1" baseline="-25000" dirty="0">
                <a:solidFill>
                  <a:srgbClr val="FF0000"/>
                </a:solidFill>
              </a:rPr>
              <a:t>ij</a:t>
            </a:r>
            <a:r>
              <a:rPr lang="en-CA" altLang="ja-JP" dirty="0">
                <a:solidFill>
                  <a:srgbClr val="FF0000"/>
                </a:solidFill>
              </a:rPr>
              <a:t> for i,j = 1,2,3. Thus the 3 cells in the grid of 9 cells that correspond to y values that satisfy 0 </a:t>
            </a:r>
            <a:r>
              <a:rPr lang="en-CA" altLang="ja-JP" dirty="0">
                <a:solidFill>
                  <a:srgbClr val="FF0000"/>
                </a:solidFill>
                <a:sym typeface="Symbol" panose="05050102010706020507" pitchFamily="18" charset="2"/>
              </a:rPr>
              <a:t></a:t>
            </a:r>
            <a:r>
              <a:rPr lang="en-CA" altLang="ja-JP" dirty="0">
                <a:solidFill>
                  <a:srgbClr val="FF0000"/>
                </a:solidFill>
              </a:rPr>
              <a:t> y &lt; 1 are C</a:t>
            </a:r>
            <a:r>
              <a:rPr lang="en-CA" altLang="ja-JP" baseline="-25000" dirty="0">
                <a:solidFill>
                  <a:srgbClr val="FF0000"/>
                </a:solidFill>
              </a:rPr>
              <a:t>11</a:t>
            </a:r>
            <a:r>
              <a:rPr lang="en-CA" altLang="ja-JP" dirty="0">
                <a:solidFill>
                  <a:srgbClr val="FF0000"/>
                </a:solidFill>
              </a:rPr>
              <a:t>, C</a:t>
            </a:r>
            <a:r>
              <a:rPr lang="en-CA" altLang="ja-JP" baseline="-25000" dirty="0">
                <a:solidFill>
                  <a:srgbClr val="FF0000"/>
                </a:solidFill>
              </a:rPr>
              <a:t>21</a:t>
            </a:r>
            <a:r>
              <a:rPr lang="en-CA" altLang="ja-JP" dirty="0">
                <a:solidFill>
                  <a:srgbClr val="FF0000"/>
                </a:solidFill>
              </a:rPr>
              <a:t> and C</a:t>
            </a:r>
            <a:r>
              <a:rPr lang="en-CA" altLang="ja-JP" baseline="-25000" dirty="0">
                <a:solidFill>
                  <a:srgbClr val="FF0000"/>
                </a:solidFill>
              </a:rPr>
              <a:t>31</a:t>
            </a:r>
            <a:r>
              <a:rPr lang="en-CA" altLang="ja-JP" dirty="0">
                <a:solidFill>
                  <a:srgbClr val="FF0000"/>
                </a:solidFill>
              </a:rPr>
              <a:t>. </a:t>
            </a:r>
            <a:r>
              <a:rPr lang="en-CA" altLang="ja-JP" dirty="0"/>
              <a:t>The 3 cells that correspond to y values such that 1 </a:t>
            </a:r>
            <a:r>
              <a:rPr lang="en-CA" altLang="ja-JP" dirty="0">
                <a:sym typeface="Symbol" panose="05050102010706020507" pitchFamily="18" charset="2"/>
              </a:rPr>
              <a:t></a:t>
            </a:r>
            <a:r>
              <a:rPr lang="en-CA" altLang="ja-JP" dirty="0"/>
              <a:t> y &lt; 2 are C</a:t>
            </a:r>
            <a:r>
              <a:rPr lang="en-CA" altLang="ja-JP" baseline="-25000" dirty="0"/>
              <a:t>12</a:t>
            </a:r>
            <a:r>
              <a:rPr lang="en-CA" altLang="ja-JP" dirty="0"/>
              <a:t>, C</a:t>
            </a:r>
            <a:r>
              <a:rPr lang="en-CA" altLang="ja-JP" baseline="-25000" dirty="0"/>
              <a:t>22</a:t>
            </a:r>
            <a:r>
              <a:rPr lang="en-CA" altLang="ja-JP" dirty="0"/>
              <a:t> and C</a:t>
            </a:r>
            <a:r>
              <a:rPr lang="en-CA" altLang="ja-JP" baseline="-25000" dirty="0"/>
              <a:t>32</a:t>
            </a:r>
            <a:r>
              <a:rPr lang="en-CA" altLang="ja-JP" dirty="0"/>
              <a:t> and the 3 cells that correspond to y values such that 2 </a:t>
            </a:r>
            <a:r>
              <a:rPr lang="en-CA" altLang="ja-JP" dirty="0">
                <a:sym typeface="Symbol" panose="05050102010706020507" pitchFamily="18" charset="2"/>
              </a:rPr>
              <a:t></a:t>
            </a:r>
            <a:r>
              <a:rPr lang="en-CA" altLang="ja-JP" dirty="0"/>
              <a:t> y </a:t>
            </a:r>
            <a:r>
              <a:rPr lang="en-CA" altLang="ja-JP" dirty="0">
                <a:sym typeface="Symbol" panose="05050102010706020507" pitchFamily="18" charset="2"/>
              </a:rPr>
              <a:t></a:t>
            </a:r>
            <a:r>
              <a:rPr lang="en-CA" altLang="ja-JP" dirty="0"/>
              <a:t> 3 are C</a:t>
            </a:r>
            <a:r>
              <a:rPr lang="en-CA" altLang="ja-JP" baseline="-25000" dirty="0"/>
              <a:t>13</a:t>
            </a:r>
            <a:r>
              <a:rPr lang="en-CA" altLang="ja-JP" dirty="0"/>
              <a:t>, C</a:t>
            </a:r>
            <a:r>
              <a:rPr lang="en-CA" altLang="ja-JP" baseline="-25000" dirty="0"/>
              <a:t>23</a:t>
            </a:r>
            <a:r>
              <a:rPr lang="en-CA" altLang="ja-JP" dirty="0"/>
              <a:t> and C</a:t>
            </a:r>
            <a:r>
              <a:rPr lang="en-CA" altLang="ja-JP" baseline="-25000" dirty="0"/>
              <a:t>33</a:t>
            </a:r>
            <a:r>
              <a:rPr lang="en-CA"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C6648D28-96AF-446F-B268-5A0B835DCA0C}"/>
              </a:ext>
            </a:extLst>
          </p:cNvPr>
          <p:cNvSpPr>
            <a:spLocks noGrp="1"/>
          </p:cNvSpPr>
          <p:nvPr>
            <p:ph type="sldNum" sz="quarter" idx="11"/>
          </p:nvPr>
        </p:nvSpPr>
        <p:spPr/>
        <p:txBody>
          <a:bodyPr/>
          <a:lstStyle/>
          <a:p>
            <a:pPr>
              <a:defRPr/>
            </a:pPr>
            <a:fld id="{DB05CE72-4149-4858-8879-D677CB49550F}" type="slidenum">
              <a:rPr lang="en-US" altLang="ja-JP" smtClean="0"/>
              <a:pPr>
                <a:defRPr/>
              </a:pPr>
              <a:t>9</a:t>
            </a:fld>
            <a:endParaRPr lang="en-US" altLang="ja-JP" dirty="0"/>
          </a:p>
        </p:txBody>
      </p:sp>
    </p:spTree>
    <p:extLst>
      <p:ext uri="{BB962C8B-B14F-4D97-AF65-F5344CB8AC3E}">
        <p14:creationId xmlns:p14="http://schemas.microsoft.com/office/powerpoint/2010/main" val="4923149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スライド 1 - &amp;quot;&amp;#x0D;&amp;#x0A;Housing Market Bubbles in Japan and the US&amp;quot;&quot;/&gt;&lt;property id=&quot;20307&quot; value=&quot;256&quot;/&gt;&lt;/object&gt;&lt;object type=&quot;3&quot; unique_id=&quot;10724&quot;&gt;&lt;property id=&quot;20148&quot; value=&quot;5&quot;/&gt;&lt;property id=&quot;20300&quot; value=&quot;スライド 9&quot;/&gt;&lt;property id=&quot;20307&quot; value=&quot;435&quot;/&gt;&lt;/object&gt;&lt;object type=&quot;3&quot; unique_id=&quot;10726&quot;&gt;&lt;property id=&quot;20148&quot; value=&quot;5&quot;/&gt;&lt;property id=&quot;20300&quot; value=&quot;スライド 10&quot;/&gt;&lt;property id=&quot;20307&quot; value=&quot;440&quot;/&gt;&lt;/object&gt;&lt;object type=&quot;3&quot; unique_id=&quot;10730&quot;&gt;&lt;property id=&quot;20148&quot; value=&quot;5&quot;/&gt;&lt;property id=&quot;20300&quot; value=&quot;スライド 11 - &amp;quot;2.2.Causality of House Price index between Major Cities.&amp;quot;&quot;/&gt;&lt;property id=&quot;20307&quot; value=&quot;434&quot;/&gt;&lt;/object&gt;&lt;object type=&quot;3&quot; unique_id=&quot;10733&quot;&gt;&lt;property id=&quot;20148&quot; value=&quot;5&quot;/&gt;&lt;property id=&quot;20300&quot; value=&quot;スライド 3 - &amp;quot;Motivations:&amp;quot;&quot;/&gt;&lt;property id=&quot;20307&quot; value=&quot;488&quot;/&gt;&lt;/object&gt;&lt;object type=&quot;3&quot; unique_id=&quot;10734&quot;&gt;&lt;property id=&quot;20148&quot; value=&quot;5&quot;/&gt;&lt;property id=&quot;20300&quot; value=&quot;スライド 5 - &amp;quot;2.Comparison of House Price between Japan and US. &amp;#x0D;&amp;#x0A;2-1.Quality Adjustment House Price Index&amp;quot;&quot;/&gt;&lt;property id=&quot;20307&quot; value=&quot;490&quot;/&gt;&lt;/object&gt;&lt;object type=&quot;3&quot; unique_id=&quot;12966&quot;&gt;&lt;property id=&quot;20148&quot; value=&quot;5&quot;/&gt;&lt;property id=&quot;20300&quot; value=&quot;スライド 8 - &amp;quot;Problems in estimating Hedonic and Repeat Sales Index&amp;quot;&quot;/&gt;&lt;property id=&quot;20307&quot; value=&quot;507&quot;/&gt;&lt;/object&gt;&lt;object type=&quot;3&quot; unique_id=&quot;13208&quot;&gt;&lt;property id=&quot;20148&quot; value=&quot;5&quot;/&gt;&lt;property id=&quot;20300&quot; value=&quot;スライド 6 - &amp;quot;House Price Transaction Samples&amp;quot;&quot;/&gt;&lt;property id=&quot;20307&quot; value=&quot;508&quot;/&gt;&lt;/object&gt;&lt;object type=&quot;3&quot; unique_id=&quot;13947&quot;&gt;&lt;property id=&quot;20148&quot; value=&quot;5&quot;/&gt;&lt;property id=&quot;20300&quot; value=&quot;スライド 7 - &amp;quot;Repeat Sales Method and Hedonic Method&amp;quot;&quot;/&gt;&lt;property id=&quot;20307&quot; value=&quot;510&quot;/&gt;&lt;/object&gt;&lt;object type=&quot;3&quot; unique_id=&quot;15101&quot;&gt;&lt;property id=&quot;20148&quot; value=&quot;5&quot;/&gt;&lt;property id=&quot;20300&quot; value=&quot;スライド 2 - &amp;quot;1.House Price Bubble in Japan and US&amp;quot;&quot;/&gt;&lt;property id=&quot;20307&quot; value=&quot;514&quot;/&gt;&lt;/object&gt;&lt;object type=&quot;3&quot; unique_id=&quot;15112&quot;&gt;&lt;property id=&quot;20148&quot; value=&quot;5&quot;/&gt;&lt;property id=&quot;20300&quot; value=&quot;スライド 14 - &amp;quot;4.House Price and House Rent:&amp;#x0D;&amp;#x0A;Comparison House Price and CPI-house in Tokyo&amp;quot;&quot;/&gt;&lt;property id=&quot;20307&quot; value=&quot;525&quot;/&gt;&lt;/object&gt;&lt;object type=&quot;3&quot; unique_id=&quot;15113&quot;&gt;&lt;property id=&quot;20148&quot; value=&quot;5&quot;/&gt;&lt;property id=&quot;20300&quot; value=&quot;スライド 15 - &amp;quot;Comparison Real House Price and CPI-house                  in Tokyo , LA, NY &amp;quot;&quot;/&gt;&lt;property id=&quot;20307&quot; value=&quot;526&quot;/&gt;&lt;/object&gt;&lt;object type=&quot;3&quot; unique_id=&quot;15114&quot;&gt;&lt;property id=&quot;20148&quot; value=&quot;5&quot;/&gt;&lt;property id=&quot;20300&quot; value=&quot;スライド 16 - &amp;quot;Comparison House Price and CPI-house                             in Tokyo , LA, NY&amp;quot;&quot;/&gt;&lt;property id=&quot;20307&quot; value=&quot;527&quot;/&gt;&lt;/object&gt;&lt;object type=&quot;3&quot; unique_id=&quot;15681&quot;&gt;&lt;property id=&quot;20148&quot; value=&quot;5&quot;/&gt;&lt;property id=&quot;20300&quot; value=&quot;スライド 4 - &amp;quot;Contents of Our Paper:&amp;quot;&quot;/&gt;&lt;property id=&quot;20307&quot; value=&quot;571&quot;/&gt;&lt;/object&gt;&lt;object type=&quot;3&quot; unique_id=&quot;15682&quot;&gt;&lt;property id=&quot;20148&quot; value=&quot;5&quot;/&gt;&lt;property id=&quot;20300&quot; value=&quot;スライド 12 - &amp;quot;Hedonic Index vs. Repeat Sales Index : Condominium&amp;quot;&quot;/&gt;&lt;property id=&quot;20307&quot; value=&quot;577&quot;/&gt;&lt;/object&gt;&lt;object type=&quot;3&quot; unique_id=&quot;15683&quot;&gt;&lt;property id=&quot;20148&quot; value=&quot;5&quot;/&gt;&lt;property id=&quot;20300&quot; value=&quot;スライド 13 - &amp;quot;US Market Forecast&amp;quot;&quot;/&gt;&lt;property id=&quot;20307&quot; value=&quot;579&quot;/&gt;&lt;/object&gt;&lt;object type=&quot;3&quot; unique_id=&quot;15686&quot;&gt;&lt;property id=&quot;20148&quot; value=&quot;5&quot;/&gt;&lt;property id=&quot;20300&quot; value=&quot;スライド 20 - &amp;quot;5.Conclusions:&amp;quot;&quot;/&gt;&lt;property id=&quot;20307&quot; value=&quot;580&quot;/&gt;&lt;/object&gt;&lt;object type=&quot;3&quot; unique_id=&quot;16729&quot;&gt;&lt;property id=&quot;20148&quot; value=&quot;5&quot;/&gt;&lt;property id=&quot;20300&quot; value=&quot;スライド 17&quot;/&gt;&lt;property id=&quot;20307&quot; value=&quot;582&quot;/&gt;&lt;/object&gt;&lt;object type=&quot;3&quot; unique_id=&quot;16730&quot;&gt;&lt;property id=&quot;20148&quot; value=&quot;5&quot;/&gt;&lt;property id=&quot;20300&quot; value=&quot;スライド 18 - &amp;quot;Adjustment Hazard Function for Rollover Units&amp;quot;&quot;/&gt;&lt;property id=&quot;20307&quot; value=&quot;583&quot;/&gt;&lt;/object&gt;&lt;object type=&quot;3&quot; unique_id=&quot;16731&quot;&gt;&lt;property id=&quot;20148&quot; value=&quot;5&quot;/&gt;&lt;property id=&quot;20300&quot; value=&quot;スライド 19 - &amp;quot;Re-estimates of CPI Inflation&amp;quot;&quot;/&gt;&lt;property id=&quot;20307&quot; value=&quot;584&quot;/&gt;&lt;/object&gt;&lt;object type=&quot;3&quot; unique_id=&quot;16732&quot;&gt;&lt;property id=&quot;20148&quot; value=&quot;5&quot;/&gt;&lt;property id=&quot;20300&quot; value=&quot;スライド 21 - &amp;quot;More Information:&amp;quot;&quot;/&gt;&lt;property id=&quot;20307&quot; value=&quot;586&quot;/&gt;&lt;/object&gt;&lt;/object&gt;&lt;/object&gt;&lt;/database&gt;"/>
  <p:tag name="SECTOMILLISECCONVERTED" val="1"/>
</p:tagLst>
</file>

<file path=ppt/theme/theme1.xml><?xml version="1.0" encoding="utf-8"?>
<a:theme xmlns:a="http://schemas.openxmlformats.org/drawingml/2006/main" name="5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5_標準デザイン">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algn="l">
          <a:defRPr sz="1800" b="1" i="1" dirty="0">
            <a:solidFill>
              <a:srgbClr val="000000"/>
            </a:solidFill>
            <a:latin typeface="Cambria Math" panose="02040503050406030204" pitchFamily="18" charset="0"/>
            <a:ea typeface="ＭＳ 明朝" panose="02020609040205080304" pitchFamily="17"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11307</TotalTime>
  <Words>9637</Words>
  <Application>Microsoft Office PowerPoint</Application>
  <PresentationFormat>On-screen Show (4:3)</PresentationFormat>
  <Paragraphs>429</Paragraphs>
  <Slides>60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ＭＳ 明朝</vt:lpstr>
      <vt:lpstr>ＭＳ Ｐゴシック</vt:lpstr>
      <vt:lpstr>ＭＳ Ｐ明朝</vt:lpstr>
      <vt:lpstr>Arial</vt:lpstr>
      <vt:lpstr>Cambria Math</vt:lpstr>
      <vt:lpstr>Symbol</vt:lpstr>
      <vt:lpstr>Times New Roman</vt:lpstr>
      <vt:lpstr>5_標準デザイン</vt:lpstr>
      <vt:lpstr>Residential Property Price Indexes:  Spatial Coordinates versus Neighbourhood Dummy Variables  </vt:lpstr>
      <vt:lpstr>1. Introduction</vt:lpstr>
      <vt:lpstr>The main question</vt:lpstr>
      <vt:lpstr>2. Bilinear Interpolation on the Unit Square</vt:lpstr>
      <vt:lpstr>Colwell’s Model (1989) </vt:lpstr>
      <vt:lpstr>Colwell’s Model (1989) </vt:lpstr>
      <vt:lpstr>3. Bilinear Spline Interpolation over a Grid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Colwell’s Nonparametric Method versus Penalized Least Squares (the method used by Hill and Scholz).</vt:lpstr>
      <vt:lpstr> 5. The Tokyo Residential Property Sales Data </vt:lpstr>
      <vt:lpstr>PowerPoint Presentation</vt:lpstr>
      <vt:lpstr>Table 1: Descriptive Statistics for the Variables.</vt:lpstr>
      <vt:lpstr>6. The Basic Builder’s Model using Spatial Coordinates to Model Land Prices</vt:lpstr>
      <vt:lpstr>PowerPoint Presentation</vt:lpstr>
      <vt:lpstr>PowerPoint Presentation</vt:lpstr>
      <vt:lpstr>PowerPoint Presentation</vt:lpstr>
      <vt:lpstr>Model 1.</vt:lpstr>
      <vt:lpstr>PowerPoint Presentation</vt:lpstr>
      <vt:lpstr>PowerPoint Presentation</vt:lpstr>
      <vt:lpstr>PowerPoint Presentation</vt:lpstr>
      <vt:lpstr>Model 2.</vt:lpstr>
      <vt:lpstr>Model 3. </vt:lpstr>
      <vt:lpstr>Model 4.</vt:lpstr>
      <vt:lpstr>Model 5.</vt:lpstr>
      <vt:lpstr>The Ward Dummy Model.</vt:lpstr>
      <vt:lpstr>Model 6.</vt:lpstr>
      <vt:lpstr>PowerPoint Presentation</vt:lpstr>
      <vt:lpstr>Comparison in 6 Models.</vt:lpstr>
      <vt:lpstr>PowerPoint Presentation</vt:lpstr>
      <vt:lpstr>7. Spatial Coordinate Models that Use Additional Information</vt:lpstr>
      <vt:lpstr>Model 7.</vt:lpstr>
      <vt:lpstr>The size of the land plot:</vt:lpstr>
      <vt:lpstr>Model 8: Splines for the Land Plot Area</vt:lpstr>
      <vt:lpstr>Model 9: Splines for the Structure Size.</vt:lpstr>
      <vt:lpstr>Model 9. Piecewise Linear Splines for Structure Size</vt:lpstr>
      <vt:lpstr>Adding the Subway Time Variables: TW and TT.</vt:lpstr>
      <vt:lpstr>Model 10: Adding the Subway Time Variables</vt:lpstr>
      <vt:lpstr>Adding the Number of Bedrooms</vt:lpstr>
      <vt:lpstr>Model 11: Adding the Number of Bedrooms</vt:lpstr>
      <vt:lpstr>Adding the Width of the Land Plot.</vt:lpstr>
      <vt:lpstr>Model 12: Adding the Property Width Variable</vt:lpstr>
      <vt:lpstr>The Problem of Negative Predicted Land Prices </vt:lpstr>
      <vt:lpstr>Model 14: The Ward Dummy Variable Model Revisited</vt:lpstr>
      <vt:lpstr>PowerPoint Presentation</vt:lpstr>
      <vt:lpstr>8. Overall Residential Property Price Indexes</vt:lpstr>
      <vt:lpstr>Model 15: The Traditional Time Dummy Model</vt:lpstr>
      <vt:lpstr>Model 15: The Traditional Time Dummy Model</vt:lpstr>
      <vt:lpstr>PowerPoint Presentation</vt:lpstr>
      <vt:lpstr>PowerPoint Presentation</vt:lpstr>
      <vt:lpstr>PowerPoint Presentation</vt:lpstr>
      <vt:lpstr>9. Conclusion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Bubble</dc:title>
  <dc:creator>Chihiro SHIMIZU</dc:creator>
  <cp:lastModifiedBy>Carl Beck</cp:lastModifiedBy>
  <cp:revision>839</cp:revision>
  <cp:lastPrinted>2019-10-17T04:59:35Z</cp:lastPrinted>
  <dcterms:created xsi:type="dcterms:W3CDTF">2004-04-13T06:30:07Z</dcterms:created>
  <dcterms:modified xsi:type="dcterms:W3CDTF">2020-07-13T17:20:24Z</dcterms:modified>
</cp:coreProperties>
</file>