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48" d="100"/>
          <a:sy n="48" d="100"/>
        </p:scale>
        <p:origin x="74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Tiempo"/>
              </a:rPr>
              <a:t>Emerging and Frontier Markets: Capital Flows, Risks, and Growth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Mark A. Aguiar, Cristina Arellano, and </a:t>
            </a:r>
            <a:r>
              <a:rPr lang="en-US" dirty="0" err="1"/>
              <a:t>Ṣebnem</a:t>
            </a:r>
            <a:r>
              <a:rPr lang="en-US" dirty="0"/>
              <a:t> </a:t>
            </a:r>
            <a:r>
              <a:rPr lang="en-US" dirty="0" err="1"/>
              <a:t>Kalemli-Özcan</a:t>
            </a:r>
            <a:r>
              <a:rPr lang="en-US" dirty="0"/>
              <a:t>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October 22-23, 2020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Jointly organized with the Banco de la </a:t>
            </a:r>
            <a:r>
              <a:rPr lang="en-US" dirty="0" err="1"/>
              <a:t>República</a:t>
            </a:r>
            <a:r>
              <a:rPr lang="en-US" dirty="0"/>
              <a:t> de Colombia</a:t>
            </a:r>
          </a:p>
          <a:p>
            <a:pPr algn="ctr"/>
            <a:r>
              <a:rPr lang="en-US" dirty="0"/>
              <a:t>on Zoom.us</a:t>
            </a:r>
          </a:p>
          <a:p>
            <a:pPr algn="ctr"/>
            <a:r>
              <a:rPr lang="en-US" dirty="0"/>
              <a:t>Times are Eastern Daylight Time</a:t>
            </a:r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97559"/>
              </p:ext>
            </p:extLst>
          </p:nvPr>
        </p:nvGraphicFramePr>
        <p:xfrm>
          <a:off x="4154556" y="4672133"/>
          <a:ext cx="4731028" cy="178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5514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365514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57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357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57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9:55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357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12:15-1:00 pm Break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12:15-1:00 pm Break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  <a:tr h="357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 pm End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 pm End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377952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2D776-3AD8-4439-A832-277F9AA7E199}"/>
              </a:ext>
            </a:extLst>
          </p:cNvPr>
          <p:cNvSpPr/>
          <p:nvPr/>
        </p:nvSpPr>
        <p:spPr>
          <a:xfrm>
            <a:off x="735497" y="1170432"/>
            <a:ext cx="1065474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srgbClr val="000000"/>
                </a:solidFill>
                <a:latin typeface="Tiempo"/>
              </a:rPr>
              <a:t>Emerging and Frontier Markets: Capital Flows, Risks, and Growth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Mark A. Aguiar, Cristina Arellano, and </a:t>
            </a:r>
            <a:r>
              <a:rPr lang="en-US" dirty="0" err="1">
                <a:solidFill>
                  <a:prstClr val="black"/>
                </a:solidFill>
              </a:rPr>
              <a:t>Ṣebnem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Kalemli-Özcan</a:t>
            </a:r>
            <a:r>
              <a:rPr lang="en-US" dirty="0">
                <a:solidFill>
                  <a:prstClr val="black"/>
                </a:solidFill>
              </a:rPr>
              <a:t>, Organizers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October 22-23, 2020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Jointly organized with the Banco de la </a:t>
            </a:r>
            <a:r>
              <a:rPr lang="en-US" dirty="0" err="1">
                <a:solidFill>
                  <a:prstClr val="black"/>
                </a:solidFill>
              </a:rPr>
              <a:t>República</a:t>
            </a:r>
            <a:r>
              <a:rPr lang="en-US" dirty="0">
                <a:solidFill>
                  <a:prstClr val="black"/>
                </a:solidFill>
              </a:rPr>
              <a:t> de Colombia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on Zoom.us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Times are Eastern Daylight Time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5F0BF8-900B-4779-A168-9BAD99644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22064"/>
              </p:ext>
            </p:extLst>
          </p:nvPr>
        </p:nvGraphicFramePr>
        <p:xfrm>
          <a:off x="3846738" y="4767297"/>
          <a:ext cx="4661158" cy="143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579">
                  <a:extLst>
                    <a:ext uri="{9D8B030D-6E8A-4147-A177-3AD203B41FA5}">
                      <a16:colId xmlns:a16="http://schemas.microsoft.com/office/drawing/2014/main" val="3775316226"/>
                    </a:ext>
                  </a:extLst>
                </a:gridCol>
                <a:gridCol w="2330579">
                  <a:extLst>
                    <a:ext uri="{9D8B030D-6E8A-4147-A177-3AD203B41FA5}">
                      <a16:colId xmlns:a16="http://schemas.microsoft.com/office/drawing/2014/main" val="1290201856"/>
                    </a:ext>
                  </a:extLst>
                </a:gridCol>
              </a:tblGrid>
              <a:tr h="286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167651"/>
                  </a:ext>
                </a:extLst>
              </a:tr>
              <a:tr h="286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404388"/>
                  </a:ext>
                </a:extLst>
              </a:tr>
              <a:tr h="286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9:55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521441"/>
                  </a:ext>
                </a:extLst>
              </a:tr>
              <a:tr h="286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12:15-1:00 pm Break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12:15-1:00 pm Break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460574"/>
                  </a:ext>
                </a:extLst>
              </a:tr>
              <a:tr h="286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 pm End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 pm End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6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143</Words>
  <Application>Microsoft Office PowerPoint</Application>
  <PresentationFormat>Widescreen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Tiempo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2020-10-22T12:05:08Z</dcterms:modified>
</cp:coreProperties>
</file>