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6" r:id="rId4"/>
    <p:sldMasterId id="2147483678" r:id="rId5"/>
  </p:sldMasterIdLst>
  <p:notesMasterIdLst>
    <p:notesMasterId r:id="rId55"/>
  </p:notesMasterIdLst>
  <p:sldIdLst>
    <p:sldId id="256" r:id="rId6"/>
    <p:sldId id="323" r:id="rId7"/>
    <p:sldId id="325" r:id="rId8"/>
    <p:sldId id="259" r:id="rId9"/>
    <p:sldId id="315" r:id="rId10"/>
    <p:sldId id="262" r:id="rId11"/>
    <p:sldId id="264" r:id="rId12"/>
    <p:sldId id="265" r:id="rId13"/>
    <p:sldId id="277" r:id="rId14"/>
    <p:sldId id="266" r:id="rId15"/>
    <p:sldId id="267" r:id="rId16"/>
    <p:sldId id="268" r:id="rId17"/>
    <p:sldId id="270" r:id="rId18"/>
    <p:sldId id="272" r:id="rId19"/>
    <p:sldId id="326" r:id="rId20"/>
    <p:sldId id="273" r:id="rId21"/>
    <p:sldId id="274" r:id="rId22"/>
    <p:sldId id="275" r:id="rId23"/>
    <p:sldId id="276" r:id="rId24"/>
    <p:sldId id="279" r:id="rId25"/>
    <p:sldId id="278" r:id="rId26"/>
    <p:sldId id="283" r:id="rId27"/>
    <p:sldId id="281" r:id="rId28"/>
    <p:sldId id="328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3" r:id="rId37"/>
    <p:sldId id="294" r:id="rId38"/>
    <p:sldId id="329" r:id="rId39"/>
    <p:sldId id="296" r:id="rId40"/>
    <p:sldId id="321" r:id="rId41"/>
    <p:sldId id="331" r:id="rId42"/>
    <p:sldId id="297" r:id="rId43"/>
    <p:sldId id="309" r:id="rId44"/>
    <p:sldId id="298" r:id="rId45"/>
    <p:sldId id="313" r:id="rId46"/>
    <p:sldId id="332" r:id="rId47"/>
    <p:sldId id="300" r:id="rId48"/>
    <p:sldId id="301" r:id="rId49"/>
    <p:sldId id="302" r:id="rId50"/>
    <p:sldId id="314" r:id="rId51"/>
    <p:sldId id="303" r:id="rId52"/>
    <p:sldId id="32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berj" initials="g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6" autoAdjust="0"/>
    <p:restoredTop sz="89578" autoAdjust="0"/>
  </p:normalViewPr>
  <p:slideViewPr>
    <p:cSldViewPr snapToGrid="0">
      <p:cViewPr varScale="1">
        <p:scale>
          <a:sx n="104" d="100"/>
          <a:sy n="104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C8B48-BF39-44FF-9EEF-24E2C81527D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610BB-EE66-4ED4-8BD1-67E3FA472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1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9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259" y="457201"/>
            <a:ext cx="12041140" cy="62284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1695301" y="0"/>
            <a:ext cx="461665" cy="457200"/>
          </a:xfrm>
          <a:prstGeom prst="rect">
            <a:avLst/>
          </a:prstGeom>
          <a:solidFill>
            <a:srgbClr val="4778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4673601" y="97795"/>
            <a:ext cx="5646097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CHAPTER 15: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Health Insurance I: Health Economics and Private Health Insurance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11277600" cy="49530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Textbox 14" descr="MacLearn_logo_reverse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9260" y="0"/>
            <a:ext cx="2032000" cy="468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31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A5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010400" y="3657600"/>
            <a:ext cx="5029200" cy="2819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CHAPTER #: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23200" y="1295400"/>
            <a:ext cx="3556000" cy="1600200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#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4800" y="685800"/>
            <a:ext cx="5791200" cy="579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4" name="Textbox 14" descr="MacLearn_logo_reverse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64663" y="49408"/>
            <a:ext cx="2032000" cy="468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50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259" y="457201"/>
            <a:ext cx="12041140" cy="62284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1695301" y="0"/>
            <a:ext cx="461665" cy="457200"/>
          </a:xfrm>
          <a:prstGeom prst="rect">
            <a:avLst/>
          </a:prstGeom>
          <a:solidFill>
            <a:srgbClr val="4778B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4673600" y="97795"/>
            <a:ext cx="546175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CHAPTER 16: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Health Insurance II: Medicare, Medicaid, and Health Care Reform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11277600" cy="49530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Textbox 14" descr="MacLearn_logo_reverse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9260" y="0"/>
            <a:ext cx="2032000" cy="468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77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A5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010400" y="3657600"/>
            <a:ext cx="5029200" cy="28194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CHAPTER #: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23200" y="1295400"/>
            <a:ext cx="3556000" cy="1600200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#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4800" y="685800"/>
            <a:ext cx="5791200" cy="579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4" name="Textbox 14" descr="MacLearn_logo_reverse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64663" y="49408"/>
            <a:ext cx="2032000" cy="468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95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2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18"/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5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43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2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1pPr>
            <a:lvl2pPr marL="40343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0686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2103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6137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0171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4206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28240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2274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4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5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5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98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73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19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8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77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8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2824"/>
            </a:lvl1pPr>
            <a:lvl2pPr marL="403433" indent="0">
              <a:buNone/>
              <a:defRPr sz="2471"/>
            </a:lvl2pPr>
            <a:lvl3pPr marL="806867" indent="0">
              <a:buNone/>
              <a:defRPr sz="2118"/>
            </a:lvl3pPr>
            <a:lvl4pPr marL="1210300" indent="0">
              <a:buNone/>
              <a:defRPr sz="1765"/>
            </a:lvl4pPr>
            <a:lvl5pPr marL="1613733" indent="0">
              <a:buNone/>
              <a:defRPr sz="1765"/>
            </a:lvl5pPr>
            <a:lvl6pPr marL="2017166" indent="0">
              <a:buNone/>
              <a:defRPr sz="1765"/>
            </a:lvl6pPr>
            <a:lvl7pPr marL="2420600" indent="0">
              <a:buNone/>
              <a:defRPr sz="1765"/>
            </a:lvl7pPr>
            <a:lvl8pPr marL="2824033" indent="0">
              <a:buNone/>
              <a:defRPr sz="1765"/>
            </a:lvl8pPr>
            <a:lvl9pPr marL="3227466" indent="0">
              <a:buNone/>
              <a:defRPr sz="176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0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8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40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2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18"/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26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03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2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1pPr>
            <a:lvl2pPr marL="40343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0686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2103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6137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0171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4206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28240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2274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41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45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08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1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8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8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95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8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2824"/>
            </a:lvl1pPr>
            <a:lvl2pPr marL="403433" indent="0">
              <a:buNone/>
              <a:defRPr sz="2471"/>
            </a:lvl2pPr>
            <a:lvl3pPr marL="806867" indent="0">
              <a:buNone/>
              <a:defRPr sz="2118"/>
            </a:lvl3pPr>
            <a:lvl4pPr marL="1210300" indent="0">
              <a:buNone/>
              <a:defRPr sz="1765"/>
            </a:lvl4pPr>
            <a:lvl5pPr marL="1613733" indent="0">
              <a:buNone/>
              <a:defRPr sz="1765"/>
            </a:lvl5pPr>
            <a:lvl6pPr marL="2017166" indent="0">
              <a:buNone/>
              <a:defRPr sz="1765"/>
            </a:lvl6pPr>
            <a:lvl7pPr marL="2420600" indent="0">
              <a:buNone/>
              <a:defRPr sz="1765"/>
            </a:lvl7pPr>
            <a:lvl8pPr marL="2824033" indent="0">
              <a:buNone/>
              <a:defRPr sz="1765"/>
            </a:lvl8pPr>
            <a:lvl9pPr marL="3227466" indent="0">
              <a:buNone/>
              <a:defRPr sz="176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15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6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8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9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68BC3-CF88-48B3-A8B0-E32808CD94A3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7937-87DC-4A93-BB20-C1045E24E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 userDrawn="1"/>
        </p:nvSpPr>
        <p:spPr bwMode="auto">
          <a:xfrm>
            <a:off x="914400" y="6583364"/>
            <a:ext cx="10420349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Public Finance and Public Policy   Jonathan Gruber   Sixth Edition   Copyright © 2019  Worth Publishers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33" name="Rectangle 14"/>
          <p:cNvSpPr>
            <a:spLocks noChangeArrowheads="1"/>
          </p:cNvSpPr>
          <p:nvPr userDrawn="1"/>
        </p:nvSpPr>
        <p:spPr bwMode="auto">
          <a:xfrm>
            <a:off x="11182351" y="6630988"/>
            <a:ext cx="1016000" cy="228600"/>
          </a:xfrm>
          <a:prstGeom prst="rect">
            <a:avLst/>
          </a:prstGeom>
          <a:solidFill>
            <a:srgbClr val="C1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611A3-7663-42A6-BF91-F7BEAEE700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of 50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81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10000"/>
        </a:spcAft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855663" indent="-28416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400">
          <a:solidFill>
            <a:schemeClr val="tx1"/>
          </a:solidFill>
          <a:latin typeface="Arial" charset="0"/>
          <a:ea typeface="MS PGothic" pitchFamily="34" charset="-128"/>
        </a:defRPr>
      </a:lvl2pPr>
      <a:lvl3pPr marL="1254125" indent="-22542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000">
          <a:solidFill>
            <a:schemeClr val="tx1"/>
          </a:solidFill>
          <a:latin typeface="Arial" charset="0"/>
          <a:ea typeface="MS PGothic" pitchFamily="34" charset="-128"/>
        </a:defRPr>
      </a:lvl3pPr>
      <a:lvl4pPr marL="16081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653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225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</a:defRPr>
      </a:lvl6pPr>
      <a:lvl7pPr marL="29797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</a:defRPr>
      </a:lvl7pPr>
      <a:lvl8pPr marL="34369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</a:defRPr>
      </a:lvl8pPr>
      <a:lvl9pPr marL="38941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 userDrawn="1"/>
        </p:nvSpPr>
        <p:spPr bwMode="auto">
          <a:xfrm>
            <a:off x="914400" y="6583364"/>
            <a:ext cx="10420349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folHlink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Public Finance and Public Policy   Jonathan Gruber   Sixth Edition   Copyright © 2019  Worth Publishers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33" name="Rectangle 14"/>
          <p:cNvSpPr>
            <a:spLocks noChangeArrowheads="1"/>
          </p:cNvSpPr>
          <p:nvPr userDrawn="1"/>
        </p:nvSpPr>
        <p:spPr bwMode="auto">
          <a:xfrm>
            <a:off x="11182351" y="6630988"/>
            <a:ext cx="1016000" cy="228600"/>
          </a:xfrm>
          <a:prstGeom prst="rect">
            <a:avLst/>
          </a:prstGeom>
          <a:solidFill>
            <a:srgbClr val="C1C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611A3-7663-42A6-BF91-F7BEAEE700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of 59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9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A5CAA"/>
          </a:solidFill>
          <a:latin typeface="Times" pitchFamily="18" charset="0"/>
        </a:defRPr>
      </a:lvl9pPr>
    </p:titleStyle>
    <p:bodyStyle>
      <a:lvl1pPr marL="457200" indent="-457200" algn="l" rtl="0" eaLnBrk="0" fontAlgn="base" hangingPunct="0">
        <a:spcBef>
          <a:spcPct val="10000"/>
        </a:spcBef>
        <a:spcAft>
          <a:spcPct val="10000"/>
        </a:spcAft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855663" indent="-284163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400">
          <a:solidFill>
            <a:schemeClr val="tx1"/>
          </a:solidFill>
          <a:latin typeface="Arial" charset="0"/>
          <a:ea typeface="MS PGothic" pitchFamily="34" charset="-128"/>
        </a:defRPr>
      </a:lvl2pPr>
      <a:lvl3pPr marL="1254125" indent="-225425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90000"/>
        <a:defRPr sz="2000">
          <a:solidFill>
            <a:schemeClr val="tx1"/>
          </a:solidFill>
          <a:latin typeface="Arial" charset="0"/>
          <a:ea typeface="MS PGothic" pitchFamily="34" charset="-128"/>
        </a:defRPr>
      </a:lvl3pPr>
      <a:lvl4pPr marL="16081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65338" indent="-122238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225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</a:defRPr>
      </a:lvl6pPr>
      <a:lvl7pPr marL="29797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</a:defRPr>
      </a:lvl7pPr>
      <a:lvl8pPr marL="34369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</a:defRPr>
      </a:lvl8pPr>
      <a:lvl9pPr marL="3894138" indent="-122238" algn="l" rtl="0" fontAlgn="base">
        <a:lnSpc>
          <a:spcPct val="90000"/>
        </a:lnSpc>
        <a:spcBef>
          <a:spcPct val="10000"/>
        </a:spcBef>
        <a:spcAft>
          <a:spcPct val="10000"/>
        </a:spcAft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4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E983D6D3-C63C-4EEF-884A-C905D08C5F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12/16/2019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6867"/>
            <a:fld id="{BA51E938-9ED7-46F9-A78F-91308E06E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686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0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Care in the U.S.: The Demand Side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Gruber</a:t>
            </a:r>
          </a:p>
          <a:p>
            <a:r>
              <a:rPr lang="en-US" dirty="0" smtClean="0"/>
              <a:t>December, 2019</a:t>
            </a:r>
          </a:p>
        </p:txBody>
      </p:sp>
    </p:spTree>
    <p:extLst>
      <p:ext uri="{BB962C8B-B14F-4D97-AF65-F5344CB8AC3E}">
        <p14:creationId xmlns:p14="http://schemas.microsoft.com/office/powerpoint/2010/main" val="34764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Ex-ante Moral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little evidence on this front</a:t>
            </a:r>
          </a:p>
          <a:p>
            <a:r>
              <a:rPr lang="en-US" dirty="0" smtClean="0"/>
              <a:t>OHIE – no impact of health insurance on risky behaviors like smoking and drinking</a:t>
            </a:r>
          </a:p>
          <a:p>
            <a:pPr lvl="1"/>
            <a:r>
              <a:rPr lang="en-US" dirty="0" smtClean="0"/>
              <a:t>Huge increase in preventive care</a:t>
            </a:r>
          </a:p>
          <a:p>
            <a:pPr lvl="1"/>
            <a:r>
              <a:rPr lang="en-US" dirty="0" smtClean="0"/>
              <a:t>But this could be price effect</a:t>
            </a:r>
          </a:p>
          <a:p>
            <a:r>
              <a:rPr lang="en-US" dirty="0" smtClean="0"/>
              <a:t>Bottom line: no evidence that this is significant issue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6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Ex-Post Moral Hazard </a:t>
            </a:r>
            <a:endParaRPr lang="en-US" dirty="0"/>
          </a:p>
        </p:txBody>
      </p:sp>
      <p:pic>
        <p:nvPicPr>
          <p:cNvPr id="4" name="Content Placeholder 3" descr="Gru4e_15F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32286"/>
            <a:ext cx="8229600" cy="393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Ex-Post Moral Hazard – RAND HIE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 Health Insurance Experiment</a:t>
            </a:r>
          </a:p>
          <a:p>
            <a:pPr lvl="1"/>
            <a:r>
              <a:rPr lang="en-US" dirty="0" smtClean="0"/>
              <a:t>Began in 1974 </a:t>
            </a:r>
            <a:endParaRPr lang="en-US" dirty="0"/>
          </a:p>
          <a:p>
            <a:pPr lvl="1"/>
            <a:r>
              <a:rPr lang="en-US" dirty="0" smtClean="0"/>
              <a:t>2000 families across 6 locations</a:t>
            </a:r>
          </a:p>
          <a:p>
            <a:pPr lvl="1"/>
            <a:r>
              <a:rPr lang="en-US" dirty="0" smtClean="0"/>
              <a:t>Randomized into five health insurance options </a:t>
            </a:r>
          </a:p>
          <a:p>
            <a:pPr lvl="2"/>
            <a:r>
              <a:rPr lang="en-US" dirty="0" smtClean="0"/>
              <a:t>Free Care</a:t>
            </a:r>
          </a:p>
          <a:p>
            <a:pPr lvl="2"/>
            <a:r>
              <a:rPr lang="en-US" dirty="0" smtClean="0"/>
              <a:t>Three varying coinsurance rates</a:t>
            </a:r>
          </a:p>
          <a:p>
            <a:pPr lvl="2"/>
            <a:r>
              <a:rPr lang="en-US" dirty="0" smtClean="0"/>
              <a:t>Individual deductible for outpatient care only</a:t>
            </a:r>
          </a:p>
        </p:txBody>
      </p:sp>
    </p:spTree>
    <p:extLst>
      <p:ext uri="{BB962C8B-B14F-4D97-AF65-F5344CB8AC3E}">
        <p14:creationId xmlns:p14="http://schemas.microsoft.com/office/powerpoint/2010/main" val="247295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Ex-Post Moral Hazard – RAND HIE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 is modestly elastic: -0.2 elasticity</a:t>
            </a:r>
          </a:p>
          <a:p>
            <a:r>
              <a:rPr lang="en-US" dirty="0"/>
              <a:t>N</a:t>
            </a:r>
            <a:r>
              <a:rPr lang="en-US" dirty="0" smtClean="0"/>
              <a:t>o evidence for offsets</a:t>
            </a:r>
          </a:p>
          <a:p>
            <a:pPr lvl="1"/>
            <a:r>
              <a:rPr lang="en-US" dirty="0" smtClean="0"/>
              <a:t>Inpatient utilization lower with outpatient deductible</a:t>
            </a:r>
          </a:p>
          <a:p>
            <a:r>
              <a:rPr lang="en-US" dirty="0" smtClean="0"/>
              <a:t>Relatively consistent (percentage) impacts across services</a:t>
            </a:r>
          </a:p>
          <a:p>
            <a:r>
              <a:rPr lang="en-US" dirty="0" smtClean="0"/>
              <a:t>Reduction in both “appropriate” and “inappropriate” care</a:t>
            </a:r>
          </a:p>
          <a:p>
            <a:pPr lvl="1"/>
            <a:r>
              <a:rPr lang="en-US" dirty="0" smtClean="0"/>
              <a:t>In particular, immunizations &amp; pap smears reduced</a:t>
            </a:r>
          </a:p>
          <a:p>
            <a:r>
              <a:rPr lang="en-US" dirty="0" smtClean="0"/>
              <a:t>But also criticism</a:t>
            </a:r>
          </a:p>
          <a:p>
            <a:pPr lvl="1"/>
            <a:r>
              <a:rPr lang="en-US" dirty="0" smtClean="0"/>
              <a:t>Finkelstein: linear elasticity not well identified with dynamic structure</a:t>
            </a:r>
          </a:p>
          <a:p>
            <a:pPr lvl="1"/>
            <a:r>
              <a:rPr lang="en-US" dirty="0" smtClean="0"/>
              <a:t>Suggests that need structural simulations to estimate impact on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Ex-Post Moral Hazard – Post 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 remains the gold standard – but others have confirmed</a:t>
            </a:r>
          </a:p>
          <a:p>
            <a:pPr lvl="1"/>
            <a:r>
              <a:rPr lang="en-US" dirty="0" smtClean="0"/>
              <a:t>Striking evidence in </a:t>
            </a:r>
            <a:r>
              <a:rPr lang="en-US" dirty="0" err="1" smtClean="0"/>
              <a:t>Shigeoka</a:t>
            </a:r>
            <a:r>
              <a:rPr lang="en-US" dirty="0" smtClean="0"/>
              <a:t> (2014) – next slide</a:t>
            </a:r>
          </a:p>
          <a:p>
            <a:r>
              <a:rPr lang="en-US" dirty="0" smtClean="0"/>
              <a:t>Large volume of studies on prescription drug elasticity – wider range, some higher elasticities</a:t>
            </a:r>
            <a:endParaRPr lang="en-US" dirty="0"/>
          </a:p>
          <a:p>
            <a:pPr lvl="1"/>
            <a:r>
              <a:rPr lang="en-US" dirty="0" smtClean="0"/>
              <a:t>Part D response implies fairly high elasticity</a:t>
            </a:r>
          </a:p>
          <a:p>
            <a:r>
              <a:rPr lang="en-US" dirty="0" smtClean="0"/>
              <a:t>Chandra et al. first to look at elderly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err="1" smtClean="0"/>
              <a:t>elasticities</a:t>
            </a:r>
            <a:r>
              <a:rPr lang="en-US" dirty="0" smtClean="0"/>
              <a:t> to RAND</a:t>
            </a:r>
          </a:p>
          <a:p>
            <a:pPr lvl="1"/>
            <a:r>
              <a:rPr lang="en-US" dirty="0" smtClean="0"/>
              <a:t>But do find offset effects</a:t>
            </a:r>
          </a:p>
          <a:p>
            <a:pPr lvl="2"/>
            <a:r>
              <a:rPr lang="en-US" dirty="0" smtClean="0"/>
              <a:t>Concentrated in chronically ill – 50% plus for this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7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52" y="439839"/>
            <a:ext cx="6817489" cy="62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4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Insurance on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overview issues</a:t>
            </a:r>
          </a:p>
          <a:p>
            <a:r>
              <a:rPr lang="en-US" dirty="0" smtClean="0"/>
              <a:t>Measurement of health is a challenge</a:t>
            </a:r>
          </a:p>
          <a:p>
            <a:pPr lvl="1"/>
            <a:r>
              <a:rPr lang="en-US" dirty="0" smtClean="0"/>
              <a:t>Best possible measure: mortality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elf-reported is correlated</a:t>
            </a:r>
          </a:p>
          <a:p>
            <a:pPr lvl="2"/>
            <a:r>
              <a:rPr lang="en-US" dirty="0" smtClean="0"/>
              <a:t>But need to worry about information effect</a:t>
            </a:r>
          </a:p>
          <a:p>
            <a:pPr lvl="1"/>
            <a:r>
              <a:rPr lang="en-US" dirty="0" smtClean="0"/>
              <a:t>Lab testing is expensive</a:t>
            </a:r>
          </a:p>
          <a:p>
            <a:pPr lvl="1"/>
            <a:r>
              <a:rPr lang="en-US" dirty="0" smtClean="0"/>
              <a:t>Process measures mix moral hazard &amp; outcomes</a:t>
            </a:r>
          </a:p>
          <a:p>
            <a:r>
              <a:rPr lang="en-US" dirty="0" smtClean="0"/>
              <a:t>Need to distinguish here marginal impacts of more generous insurance from broader impacts of being insured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5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 Generosity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point </a:t>
            </a:r>
            <a:r>
              <a:rPr lang="en-US" dirty="0"/>
              <a:t>is RAND HIE</a:t>
            </a:r>
          </a:p>
          <a:p>
            <a:r>
              <a:rPr lang="en-US" dirty="0"/>
              <a:t>No impacts on health (within standard errors)</a:t>
            </a:r>
          </a:p>
          <a:p>
            <a:r>
              <a:rPr lang="en-US" dirty="0"/>
              <a:t>Suggestion of impacts for low income/chronically ill</a:t>
            </a:r>
          </a:p>
          <a:p>
            <a:pPr lvl="1"/>
            <a:r>
              <a:rPr lang="en-US" dirty="0"/>
              <a:t>Only one measure, not highly </a:t>
            </a:r>
            <a:r>
              <a:rPr lang="en-US" dirty="0" smtClean="0"/>
              <a:t>significant</a:t>
            </a:r>
          </a:p>
          <a:p>
            <a:r>
              <a:rPr lang="en-US" dirty="0" smtClean="0"/>
              <a:t>Very little work since due to data limitations</a:t>
            </a:r>
          </a:p>
          <a:p>
            <a:pPr lvl="1"/>
            <a:r>
              <a:rPr lang="en-US" dirty="0" smtClean="0"/>
              <a:t>Chandra et al.: offset effect for chronically ill may suggest worse health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0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 Coverage and Health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Observational literature suffers from selection problems</a:t>
            </a:r>
          </a:p>
          <a:p>
            <a:r>
              <a:rPr lang="en-US" dirty="0" smtClean="0"/>
              <a:t>Quasi-experiments show consistently large effects</a:t>
            </a:r>
          </a:p>
          <a:p>
            <a:pPr lvl="1"/>
            <a:r>
              <a:rPr lang="en-US" dirty="0" smtClean="0"/>
              <a:t>Lurie et al.: removal of public insurance in CA in 1980s – higher blood pressure</a:t>
            </a:r>
          </a:p>
          <a:p>
            <a:pPr lvl="1"/>
            <a:r>
              <a:rPr lang="en-US" dirty="0" err="1" smtClean="0"/>
              <a:t>Hanratty</a:t>
            </a:r>
            <a:r>
              <a:rPr lang="en-US" dirty="0" smtClean="0"/>
              <a:t>: expansion of public insurance in Canada in 1960s – 4% decline in infant mortality</a:t>
            </a:r>
          </a:p>
          <a:p>
            <a:r>
              <a:rPr lang="en-US" dirty="0" smtClean="0"/>
              <a:t>Currie &amp; Gruber: Medicaid expansions of the 1980s</a:t>
            </a:r>
          </a:p>
          <a:p>
            <a:pPr lvl="1"/>
            <a:r>
              <a:rPr lang="en-US" dirty="0" smtClean="0"/>
              <a:t>Variation by state/year/age – complicated function of demographics</a:t>
            </a:r>
          </a:p>
          <a:p>
            <a:pPr lvl="1"/>
            <a:r>
              <a:rPr lang="en-US" dirty="0" smtClean="0"/>
              <a:t>Create “simulated instrument” to parameterize</a:t>
            </a:r>
          </a:p>
          <a:p>
            <a:pPr lvl="1"/>
            <a:r>
              <a:rPr lang="en-US" dirty="0" smtClean="0"/>
              <a:t>Strong reductions in newborn/child mortality</a:t>
            </a:r>
          </a:p>
          <a:p>
            <a:r>
              <a:rPr lang="en-US" dirty="0" smtClean="0"/>
              <a:t>Somers et al.: Massachusetts reform</a:t>
            </a:r>
          </a:p>
          <a:p>
            <a:pPr lvl="1"/>
            <a:r>
              <a:rPr lang="en-US" dirty="0" smtClean="0"/>
              <a:t>Compare to other states, and focus on target groups</a:t>
            </a:r>
          </a:p>
          <a:p>
            <a:pPr lvl="1"/>
            <a:r>
              <a:rPr lang="en-US" dirty="0" smtClean="0"/>
              <a:t>Sizable reductions in mortality – one death saved per 800 covered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67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 Coverage and Health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Oregon experiment considers wider variety of outcomes – and has more mixed results</a:t>
            </a:r>
          </a:p>
          <a:p>
            <a:pPr lvl="1"/>
            <a:r>
              <a:rPr lang="en-US" dirty="0" smtClean="0"/>
              <a:t>No significant impacts on physical health measures in near term</a:t>
            </a:r>
          </a:p>
          <a:p>
            <a:pPr lvl="1"/>
            <a:r>
              <a:rPr lang="en-US" dirty="0" smtClean="0"/>
              <a:t>Enormous effects on mental health – 30% reduction in depression</a:t>
            </a:r>
          </a:p>
          <a:p>
            <a:pPr lvl="1"/>
            <a:r>
              <a:rPr lang="en-US" dirty="0" smtClean="0"/>
              <a:t>Large effects on self-reported health – mostly mental</a:t>
            </a:r>
          </a:p>
          <a:p>
            <a:r>
              <a:rPr lang="en-US" dirty="0" smtClean="0"/>
              <a:t>Why contrast with quasi-experiments?</a:t>
            </a:r>
          </a:p>
          <a:p>
            <a:pPr lvl="1"/>
            <a:r>
              <a:rPr lang="en-US" dirty="0" smtClean="0"/>
              <a:t>Power: confidence intervals include clinically relevant values</a:t>
            </a:r>
          </a:p>
          <a:p>
            <a:pPr lvl="2"/>
            <a:r>
              <a:rPr lang="en-US" dirty="0" smtClean="0"/>
              <a:t>But then so do confidence intervals for RAND HIE</a:t>
            </a:r>
          </a:p>
          <a:p>
            <a:pPr lvl="1"/>
            <a:r>
              <a:rPr lang="en-US" dirty="0" smtClean="0"/>
              <a:t>General equilibrium/treatment style effects</a:t>
            </a:r>
          </a:p>
        </p:txBody>
      </p:sp>
    </p:spTree>
    <p:extLst>
      <p:ext uri="{BB962C8B-B14F-4D97-AF65-F5344CB8AC3E}">
        <p14:creationId xmlns:p14="http://schemas.microsoft.com/office/powerpoint/2010/main" val="355912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the U.S. Population Across Health Insurance Types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/>
          </p:cNvGraphicFramePr>
          <p:nvPr>
            <p:extLst/>
          </p:nvPr>
        </p:nvGraphicFramePr>
        <p:xfrm>
          <a:off x="2387854" y="2133600"/>
          <a:ext cx="7416292" cy="372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4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(millions)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6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population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Private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216.2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marL="0" indent="344488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Employment-based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178.5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344488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purchase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indent="344488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Medicare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0" indent="344488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Medicaid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marL="0" indent="344488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Tricare/CHAMPVA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uninsured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from: U.S. Bureau of the Census (2018b), Table 1.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Table 15-1</a:t>
            </a:r>
          </a:p>
        </p:txBody>
      </p:sp>
    </p:spTree>
    <p:extLst>
      <p:ext uri="{BB962C8B-B14F-4D97-AF65-F5344CB8AC3E}">
        <p14:creationId xmlns:p14="http://schemas.microsoft.com/office/powerpoint/2010/main" val="165634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Suggests “Flat of the Curve”</a:t>
            </a:r>
            <a:endParaRPr lang="en-US" dirty="0"/>
          </a:p>
        </p:txBody>
      </p:sp>
      <p:pic>
        <p:nvPicPr>
          <p:cNvPr id="4" name="Content Placeholder 3" descr="Gru4e_15F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68862"/>
            <a:ext cx="8229600" cy="386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01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for Optimal Health Insurance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dollar coverage is rarely optimal</a:t>
            </a:r>
          </a:p>
          <a:p>
            <a:pPr lvl="1"/>
            <a:r>
              <a:rPr lang="en-US" dirty="0" smtClean="0"/>
              <a:t>DWL from moral hazard highest </a:t>
            </a:r>
          </a:p>
          <a:p>
            <a:pPr lvl="1"/>
            <a:r>
              <a:rPr lang="en-US" dirty="0" smtClean="0"/>
              <a:t>Consumption smoothing benefits lowest – all comes from tails</a:t>
            </a:r>
          </a:p>
          <a:p>
            <a:pPr lvl="2"/>
            <a:r>
              <a:rPr lang="en-US" dirty="0" smtClean="0"/>
              <a:t>Value of income-relating OOP limits</a:t>
            </a:r>
          </a:p>
          <a:p>
            <a:r>
              <a:rPr lang="en-US" dirty="0" smtClean="0"/>
              <a:t>Exception may be for chronically ill – particularly low income</a:t>
            </a:r>
          </a:p>
          <a:p>
            <a:pPr lvl="1"/>
            <a:r>
              <a:rPr lang="en-US" dirty="0" smtClean="0"/>
              <a:t>Suggestion from RAND HIE</a:t>
            </a:r>
          </a:p>
          <a:p>
            <a:pPr lvl="1"/>
            <a:r>
              <a:rPr lang="en-US" dirty="0" smtClean="0"/>
              <a:t>Chandra et al. evidence</a:t>
            </a:r>
          </a:p>
          <a:p>
            <a:r>
              <a:rPr lang="en-US" dirty="0" smtClean="0"/>
              <a:t>Argument for “Value-Based Insurance Design”</a:t>
            </a:r>
          </a:p>
          <a:p>
            <a:pPr lvl="1"/>
            <a:r>
              <a:rPr lang="en-US" dirty="0" err="1" smtClean="0"/>
              <a:t>Fendrick</a:t>
            </a:r>
            <a:r>
              <a:rPr lang="en-US" dirty="0" smtClean="0"/>
              <a:t> et al. (2001)</a:t>
            </a:r>
          </a:p>
          <a:p>
            <a:pPr lvl="1"/>
            <a:r>
              <a:rPr lang="en-US" dirty="0" smtClean="0"/>
              <a:t>Case studies suggest value, but broader design issues await</a:t>
            </a:r>
          </a:p>
          <a:p>
            <a:r>
              <a:rPr lang="en-US" dirty="0"/>
              <a:t>That’s not what HI in the U.S. looks like!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4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84" y="660181"/>
            <a:ext cx="5666232" cy="55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7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“</a:t>
            </a:r>
            <a:r>
              <a:rPr lang="en-US" dirty="0" err="1" smtClean="0"/>
              <a:t>Overinsurance</a:t>
            </a:r>
            <a:r>
              <a:rPr lang="en-US" dirty="0" smtClean="0"/>
              <a:t>” in U.S.?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subsidy</a:t>
            </a:r>
          </a:p>
          <a:p>
            <a:pPr lvl="1"/>
            <a:r>
              <a:rPr lang="en-US" dirty="0" smtClean="0"/>
              <a:t>Gruber &amp; </a:t>
            </a:r>
            <a:r>
              <a:rPr lang="en-US" dirty="0" err="1" smtClean="0"/>
              <a:t>Lettau</a:t>
            </a:r>
            <a:r>
              <a:rPr lang="en-US" dirty="0" smtClean="0"/>
              <a:t> – elasticity of 0.7</a:t>
            </a:r>
          </a:p>
          <a:p>
            <a:pPr lvl="1"/>
            <a:r>
              <a:rPr lang="en-US" dirty="0" smtClean="0"/>
              <a:t>But not large enough </a:t>
            </a:r>
          </a:p>
          <a:p>
            <a:r>
              <a:rPr lang="en-US" dirty="0" smtClean="0"/>
              <a:t>Access motive</a:t>
            </a:r>
          </a:p>
          <a:p>
            <a:pPr lvl="1"/>
            <a:r>
              <a:rPr lang="en-US" dirty="0" smtClean="0"/>
              <a:t>Not all higher use is moral hazard – could be relaxing liquidity constraints</a:t>
            </a:r>
          </a:p>
          <a:p>
            <a:pPr lvl="1"/>
            <a:r>
              <a:rPr lang="en-US" dirty="0" smtClean="0"/>
              <a:t>Hard to imagine this is important for first dollar coverage</a:t>
            </a:r>
          </a:p>
          <a:p>
            <a:r>
              <a:rPr lang="en-US" dirty="0" smtClean="0"/>
              <a:t>Behavioral motivations</a:t>
            </a:r>
          </a:p>
          <a:p>
            <a:pPr lvl="1"/>
            <a:r>
              <a:rPr lang="en-US" dirty="0" smtClean="0"/>
              <a:t>Commitment device to have money and get care you need</a:t>
            </a:r>
          </a:p>
          <a:p>
            <a:pPr lvl="1"/>
            <a:r>
              <a:rPr lang="en-US" dirty="0" smtClean="0"/>
              <a:t>Irrationality around tradeoffs between money &amp;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17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Overinsurance</a:t>
            </a:r>
            <a:r>
              <a:rPr lang="en-US" dirty="0" smtClean="0"/>
              <a:t> is eroding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growth in high deductible plans</a:t>
            </a:r>
          </a:p>
          <a:p>
            <a:r>
              <a:rPr lang="en-US" dirty="0" smtClean="0"/>
              <a:t>Important evidence in Brat-Goldberg et al.</a:t>
            </a:r>
          </a:p>
          <a:p>
            <a:r>
              <a:rPr lang="en-US" dirty="0" smtClean="0"/>
              <a:t>Ben to review!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76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Health Insurance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issues to discuss</a:t>
            </a:r>
          </a:p>
          <a:p>
            <a:r>
              <a:rPr lang="en-US" dirty="0" smtClean="0"/>
              <a:t>First, what are the alternative structures of insurance arrangements?</a:t>
            </a:r>
          </a:p>
          <a:p>
            <a:r>
              <a:rPr lang="en-US" dirty="0" smtClean="0"/>
              <a:t>Second, how do we design systems to allow individuals choice across insurance products?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82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Fee-for-Service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form of moral hazard on compensation side</a:t>
            </a:r>
          </a:p>
          <a:p>
            <a:r>
              <a:rPr lang="en-US" dirty="0" smtClean="0"/>
              <a:t>Interacts with lack of patient cost sharing</a:t>
            </a:r>
          </a:p>
          <a:p>
            <a:r>
              <a:rPr lang="en-US" dirty="0" smtClean="0"/>
              <a:t>Led starting in 1980s to rapid growth of two alternatives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1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Provider Organization (PPO)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Dranove</a:t>
            </a:r>
            <a:r>
              <a:rPr lang="en-US" dirty="0" smtClean="0"/>
              <a:t>, </a:t>
            </a:r>
            <a:r>
              <a:rPr lang="en-US" dirty="0" err="1" smtClean="0"/>
              <a:t>Satterthwaite</a:t>
            </a:r>
            <a:r>
              <a:rPr lang="en-US" dirty="0" smtClean="0"/>
              <a:t> &amp;  </a:t>
            </a:r>
            <a:r>
              <a:rPr lang="en-US" dirty="0" err="1" smtClean="0"/>
              <a:t>Sindelar</a:t>
            </a:r>
            <a:r>
              <a:rPr lang="en-US" dirty="0" smtClean="0"/>
              <a:t> paper</a:t>
            </a:r>
          </a:p>
          <a:p>
            <a:pPr lvl="1"/>
            <a:r>
              <a:rPr lang="en-US" dirty="0" smtClean="0"/>
              <a:t>Monopolistic competition in hospital market</a:t>
            </a:r>
          </a:p>
          <a:p>
            <a:pPr lvl="1"/>
            <a:r>
              <a:rPr lang="en-US" dirty="0" smtClean="0"/>
              <a:t>PPO is middleman shopping on behalf of employer</a:t>
            </a:r>
          </a:p>
          <a:p>
            <a:pPr lvl="1"/>
            <a:r>
              <a:rPr lang="en-US" dirty="0" smtClean="0"/>
              <a:t>Raises price elasticity of demand – lowers prices</a:t>
            </a:r>
          </a:p>
          <a:p>
            <a:r>
              <a:rPr lang="en-US" dirty="0" smtClean="0"/>
              <a:t>Rise of PPO did significantly reduce hospital prices</a:t>
            </a:r>
          </a:p>
          <a:p>
            <a:pPr lvl="1"/>
            <a:r>
              <a:rPr lang="en-US" dirty="0" smtClean="0"/>
              <a:t>Is this lower costs or just lower rents</a:t>
            </a:r>
          </a:p>
          <a:p>
            <a:pPr lvl="1"/>
            <a:r>
              <a:rPr lang="en-US" dirty="0" smtClean="0"/>
              <a:t>Lower costs could be converting from quantity/quality competition (“medical arms race”) to price competition</a:t>
            </a:r>
          </a:p>
          <a:p>
            <a:pPr lvl="1"/>
            <a:r>
              <a:rPr lang="en-US" dirty="0" smtClean="0"/>
              <a:t>Evidence unclear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12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Maintenance Organizations (HMO)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 payment for and delivery of care</a:t>
            </a:r>
          </a:p>
          <a:p>
            <a:r>
              <a:rPr lang="en-US" dirty="0" smtClean="0"/>
              <a:t>HMO receives flat payment and bears risk </a:t>
            </a:r>
          </a:p>
          <a:p>
            <a:pPr lvl="1"/>
            <a:r>
              <a:rPr lang="en-US" dirty="0" smtClean="0"/>
              <a:t>Prospective reimbursement model shifts the risk burden and mitigates moral hazard</a:t>
            </a:r>
          </a:p>
          <a:p>
            <a:r>
              <a:rPr lang="en-US" dirty="0" smtClean="0"/>
              <a:t>Two forms</a:t>
            </a:r>
          </a:p>
          <a:p>
            <a:pPr lvl="1"/>
            <a:r>
              <a:rPr lang="en-US" dirty="0" smtClean="0"/>
              <a:t>Traditional HMO (Kaiser)</a:t>
            </a:r>
          </a:p>
          <a:p>
            <a:pPr lvl="1"/>
            <a:r>
              <a:rPr lang="en-US" dirty="0" smtClean="0"/>
              <a:t>Independent Practice Organization (IPA)</a:t>
            </a:r>
          </a:p>
          <a:p>
            <a:r>
              <a:rPr lang="en-US" dirty="0" smtClean="0"/>
              <a:t>Large growth within Medicare – Medicare Advantage plan</a:t>
            </a:r>
          </a:p>
          <a:p>
            <a:pPr lvl="1"/>
            <a:r>
              <a:rPr lang="en-US" dirty="0" smtClean="0"/>
              <a:t>Seniors given choice between traditional FFS Medicare and MA plan</a:t>
            </a:r>
          </a:p>
          <a:p>
            <a:pPr lvl="1"/>
            <a:r>
              <a:rPr lang="en-US" dirty="0" smtClean="0"/>
              <a:t>If choose MA plan typically provides wrap around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0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on HMOs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Clear evidence of selection</a:t>
            </a:r>
          </a:p>
          <a:p>
            <a:r>
              <a:rPr lang="en-US" dirty="0" smtClean="0"/>
              <a:t>Lower costs – not just selection</a:t>
            </a:r>
          </a:p>
          <a:p>
            <a:pPr lvl="1"/>
            <a:r>
              <a:rPr lang="en-US" dirty="0" smtClean="0"/>
              <a:t>RAND HIE suggests 25% lower spending</a:t>
            </a:r>
          </a:p>
          <a:p>
            <a:r>
              <a:rPr lang="en-US" dirty="0" smtClean="0"/>
              <a:t>Why?  Evidence mixed</a:t>
            </a:r>
          </a:p>
          <a:p>
            <a:pPr lvl="1"/>
            <a:r>
              <a:rPr lang="en-US" dirty="0" smtClean="0"/>
              <a:t>Cutler, McClellan &amp; Newhouse – heart attacks for non-elderly – all prices</a:t>
            </a:r>
          </a:p>
          <a:p>
            <a:pPr lvl="1"/>
            <a:r>
              <a:rPr lang="en-US" dirty="0" err="1" smtClean="0"/>
              <a:t>Curto</a:t>
            </a:r>
            <a:r>
              <a:rPr lang="en-US" dirty="0" smtClean="0"/>
              <a:t> et al. TM vs. MA – no price differential, reduced utilization throughout spectrum of care</a:t>
            </a:r>
          </a:p>
          <a:p>
            <a:pPr lvl="2"/>
            <a:r>
              <a:rPr lang="en-US" dirty="0" smtClean="0"/>
              <a:t>But both have potential selection</a:t>
            </a:r>
          </a:p>
          <a:p>
            <a:r>
              <a:rPr lang="en-US" dirty="0" smtClean="0"/>
              <a:t>Duggan, Gruber &amp; </a:t>
            </a:r>
            <a:r>
              <a:rPr lang="en-US" dirty="0" err="1" smtClean="0"/>
              <a:t>Vabson</a:t>
            </a:r>
            <a:r>
              <a:rPr lang="en-US" dirty="0" smtClean="0"/>
              <a:t> - natural experiment from plan exits - 50% decline in inpatient care with no mortality consequences</a:t>
            </a:r>
            <a:endParaRPr lang="en-US" dirty="0"/>
          </a:p>
          <a:p>
            <a:r>
              <a:rPr lang="en-US" dirty="0" smtClean="0"/>
              <a:t>Managed care seems to improve delivery efficiency</a:t>
            </a:r>
          </a:p>
          <a:p>
            <a:pPr lvl="1"/>
            <a:r>
              <a:rPr lang="en-US" dirty="0" smtClean="0"/>
              <a:t>But MUCH more work needed on outcomes – comes back to measurement issues</a:t>
            </a:r>
          </a:p>
          <a:p>
            <a:r>
              <a:rPr lang="en-US" dirty="0" smtClean="0"/>
              <a:t>What about heterogeneity across plans – BEN to  discuss</a:t>
            </a:r>
          </a:p>
        </p:txBody>
      </p:sp>
    </p:spTree>
    <p:extLst>
      <p:ext uri="{BB962C8B-B14F-4D97-AF65-F5344CB8AC3E}">
        <p14:creationId xmlns:p14="http://schemas.microsoft.com/office/powerpoint/2010/main" val="245772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Uninsurance for Adults Ages 18 to 64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38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Figure 16-5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67827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31F20"/>
                </a:solidFill>
                <a:latin typeface="NewsGothicStd"/>
                <a:ea typeface="MS PGothic" pitchFamily="34" charset="-128"/>
              </a:rPr>
              <a:t>Uninsurance rates among the states declined precipitously</a:t>
            </a:r>
            <a:br>
              <a:rPr lang="en-US" dirty="0">
                <a:solidFill>
                  <a:srgbClr val="231F20"/>
                </a:solidFill>
                <a:latin typeface="NewsGothicStd"/>
                <a:ea typeface="MS PGothic" pitchFamily="34" charset="-128"/>
              </a:rPr>
            </a:br>
            <a:r>
              <a:rPr lang="en-US" dirty="0">
                <a:solidFill>
                  <a:srgbClr val="231F20"/>
                </a:solidFill>
                <a:latin typeface="NewsGothicStd"/>
                <a:ea typeface="MS PGothic" pitchFamily="34" charset="-128"/>
              </a:rPr>
              <a:t>from 2014 through 2016 before rising again in 2017.</a:t>
            </a:r>
            <a:endParaRPr lang="en-US" dirty="0">
              <a:solidFill>
                <a:srgbClr val="B2B2B2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7" name="Picture 2" descr="A graph shows the percentage of uninsured since 2013. The vertical axis represents percent uninsured ranging from 0 to 18 percent with an increment of 2. The horizontal axis represents time ranging from 2013 to 2017 with an increment of 1 and each year has Q 1, Q 2, Q 3, and Q 4. The curve labeled, all states, starts from Q 1 2013 at 17 percent, takes a positive slope and reach Q 3 2013 at 18 percent. From this point, the curve moves downward and passes through Q 1 2014 at 13 percent. The curve undergoes slight ups and down and reaches Q 1 2016 at 11 percent. From this point the curve remains constant till Q 4 2016 and again increases to reach Q 4 2017 at 12 perc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447" y="2057400"/>
            <a:ext cx="8113106" cy="33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67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in Medical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Traditionally little choice unless in a large employer</a:t>
            </a:r>
          </a:p>
          <a:p>
            <a:pPr lvl="1"/>
            <a:r>
              <a:rPr lang="en-US" dirty="0" smtClean="0"/>
              <a:t>Small employers: single plan</a:t>
            </a:r>
          </a:p>
          <a:p>
            <a:pPr lvl="1"/>
            <a:r>
              <a:rPr lang="en-US" dirty="0" err="1" smtClean="0"/>
              <a:t>Nongroup</a:t>
            </a:r>
            <a:r>
              <a:rPr lang="en-US" dirty="0" smtClean="0"/>
              <a:t>: discrimination could limit plan options &amp; can’t effectively shop</a:t>
            </a:r>
          </a:p>
          <a:p>
            <a:pPr lvl="1"/>
            <a:r>
              <a:rPr lang="en-US" dirty="0" smtClean="0"/>
              <a:t>Government – monopoly</a:t>
            </a:r>
          </a:p>
          <a:p>
            <a:r>
              <a:rPr lang="en-US" dirty="0" smtClean="0"/>
              <a:t>Huge expansion in choice</a:t>
            </a:r>
          </a:p>
          <a:p>
            <a:pPr lvl="1"/>
            <a:r>
              <a:rPr lang="en-US" dirty="0" smtClean="0"/>
              <a:t>Medicare advantage</a:t>
            </a:r>
          </a:p>
          <a:p>
            <a:pPr lvl="1"/>
            <a:r>
              <a:rPr lang="en-US" dirty="0" smtClean="0"/>
              <a:t>Medicare Part D </a:t>
            </a:r>
          </a:p>
          <a:p>
            <a:pPr lvl="1"/>
            <a:r>
              <a:rPr lang="en-US" dirty="0" smtClean="0"/>
              <a:t>Exchanges</a:t>
            </a:r>
          </a:p>
          <a:p>
            <a:pPr lvl="1"/>
            <a:r>
              <a:rPr lang="en-US" dirty="0" smtClean="0"/>
              <a:t>Even choices across MMCOs for Medicaid enrollees</a:t>
            </a:r>
          </a:p>
          <a:p>
            <a:r>
              <a:rPr lang="en-US" dirty="0" smtClean="0"/>
              <a:t>And many policy arguments to go further</a:t>
            </a:r>
          </a:p>
          <a:p>
            <a:pPr lvl="1"/>
            <a:r>
              <a:rPr lang="en-US" dirty="0" smtClean="0"/>
              <a:t>Move to “premium support” in Medicare</a:t>
            </a:r>
          </a:p>
        </p:txBody>
      </p:sp>
    </p:spTree>
    <p:extLst>
      <p:ext uri="{BB962C8B-B14F-4D97-AF65-F5344CB8AC3E}">
        <p14:creationId xmlns:p14="http://schemas.microsoft.com/office/powerpoint/2010/main" val="180800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Choice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 come from standard econ 101</a:t>
            </a:r>
          </a:p>
          <a:p>
            <a:pPr lvl="1"/>
            <a:r>
              <a:rPr lang="en-US" dirty="0" smtClean="0"/>
              <a:t>Competitive pressure on production efficiencies</a:t>
            </a:r>
            <a:endParaRPr lang="en-US" dirty="0"/>
          </a:p>
          <a:p>
            <a:pPr lvl="1"/>
            <a:r>
              <a:rPr lang="en-US" dirty="0" smtClean="0"/>
              <a:t>Match consumer tastes</a:t>
            </a:r>
          </a:p>
          <a:p>
            <a:pPr lvl="1"/>
            <a:r>
              <a:rPr lang="en-US" dirty="0" smtClean="0"/>
              <a:t>Duggan &amp; Scott-Morton: Medicare Part D competitive markets lowered costs</a:t>
            </a:r>
          </a:p>
          <a:p>
            <a:r>
              <a:rPr lang="en-US" dirty="0" smtClean="0"/>
              <a:t>Cons come from imperfections in the market</a:t>
            </a:r>
          </a:p>
          <a:p>
            <a:pPr lvl="1"/>
            <a:r>
              <a:rPr lang="en-US" dirty="0" smtClean="0"/>
              <a:t>Risk selection by insurers </a:t>
            </a:r>
            <a:endParaRPr lang="en-US" dirty="0"/>
          </a:p>
          <a:p>
            <a:pPr lvl="2"/>
            <a:r>
              <a:rPr lang="en-US" dirty="0" smtClean="0"/>
              <a:t>BEN to discuss </a:t>
            </a:r>
          </a:p>
          <a:p>
            <a:pPr lvl="1"/>
            <a:r>
              <a:rPr lang="en-US" dirty="0" smtClean="0"/>
              <a:t>Choice frictions/inconsistencies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5853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Inconsistencies – </a:t>
            </a:r>
            <a:r>
              <a:rPr lang="en-US" dirty="0" err="1" smtClean="0"/>
              <a:t>Abaluck</a:t>
            </a:r>
            <a:r>
              <a:rPr lang="en-US" dirty="0" smtClean="0"/>
              <a:t> &amp; Gruber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may not be choosing according to the standard model</a:t>
            </a:r>
          </a:p>
          <a:p>
            <a:r>
              <a:rPr lang="en-US" dirty="0" smtClean="0"/>
              <a:t>Medicare Part D</a:t>
            </a:r>
          </a:p>
          <a:p>
            <a:pPr lvl="1"/>
            <a:r>
              <a:rPr lang="en-US" dirty="0" smtClean="0"/>
              <a:t>Standard benefits package (deductible, coinsurance, donut hole)</a:t>
            </a:r>
          </a:p>
          <a:p>
            <a:pPr lvl="1"/>
            <a:r>
              <a:rPr lang="en-US" dirty="0" smtClean="0"/>
              <a:t>90% of plans differ – more generous, priced in premium</a:t>
            </a:r>
          </a:p>
          <a:p>
            <a:pPr lvl="1"/>
            <a:r>
              <a:rPr lang="en-US" dirty="0" smtClean="0"/>
              <a:t>Huge variety of choices – more than 50 PDPs, plus MA plans</a:t>
            </a:r>
          </a:p>
          <a:p>
            <a:r>
              <a:rPr lang="en-US" dirty="0" smtClean="0"/>
              <a:t>Reduced form fact: elders do not cost minimize/portfolio maximize</a:t>
            </a:r>
          </a:p>
          <a:p>
            <a:pPr lvl="1"/>
            <a:r>
              <a:rPr lang="en-US" dirty="0" smtClean="0"/>
              <a:t>Add total costs: premium plus expected </a:t>
            </a:r>
            <a:r>
              <a:rPr lang="en-US" dirty="0" err="1" smtClean="0"/>
              <a:t>oop</a:t>
            </a:r>
            <a:r>
              <a:rPr lang="en-US" dirty="0" smtClean="0"/>
              <a:t> costs</a:t>
            </a:r>
          </a:p>
          <a:p>
            <a:pPr lvl="2"/>
            <a:r>
              <a:rPr lang="en-US" dirty="0" smtClean="0"/>
              <a:t>Alternative models of expectations</a:t>
            </a:r>
          </a:p>
          <a:p>
            <a:pPr lvl="1"/>
            <a:r>
              <a:rPr lang="en-US" dirty="0" smtClean="0"/>
              <a:t>12% of elders choose lowest cost – can save 30% on average</a:t>
            </a:r>
          </a:p>
          <a:p>
            <a:pPr lvl="1"/>
            <a:r>
              <a:rPr lang="en-US" dirty="0" smtClean="0"/>
              <a:t>Very few elders on efficient frontier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83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Model of Choice Inconsistencies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Derive logit choice model to show rejection of standard assumptions</a:t>
            </a:r>
          </a:p>
          <a:p>
            <a:pPr lvl="1"/>
            <a:r>
              <a:rPr lang="en-US" dirty="0" smtClean="0"/>
              <a:t>Dollar of premiums worth 4-5 times dollar of OOP costs</a:t>
            </a:r>
          </a:p>
          <a:p>
            <a:pPr lvl="1"/>
            <a:r>
              <a:rPr lang="en-US" dirty="0" smtClean="0"/>
              <a:t>Elders value plan characteristics independent of individual effect</a:t>
            </a:r>
          </a:p>
          <a:p>
            <a:pPr lvl="1"/>
            <a:r>
              <a:rPr lang="en-US" dirty="0" smtClean="0"/>
              <a:t>Large welfare loss from inconsistent choices</a:t>
            </a:r>
          </a:p>
          <a:p>
            <a:r>
              <a:rPr lang="en-US" dirty="0" smtClean="0"/>
              <a:t>Is there learning (2016 paper)?  No – choices become worse over time</a:t>
            </a:r>
          </a:p>
          <a:p>
            <a:pPr lvl="1"/>
            <a:r>
              <a:rPr lang="en-US" dirty="0" smtClean="0"/>
              <a:t>Most elders don’t switch</a:t>
            </a:r>
          </a:p>
          <a:p>
            <a:pPr lvl="1"/>
            <a:r>
              <a:rPr lang="en-US" dirty="0" smtClean="0"/>
              <a:t>Those that do switch don’t do any better</a:t>
            </a:r>
          </a:p>
        </p:txBody>
      </p:sp>
    </p:spTree>
    <p:extLst>
      <p:ext uri="{BB962C8B-B14F-4D97-AF65-F5344CB8AC3E}">
        <p14:creationId xmlns:p14="http://schemas.microsoft.com/office/powerpoint/2010/main" val="625264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approach valuable?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Debate in 2016 AER with </a:t>
            </a:r>
            <a:r>
              <a:rPr lang="en-US" dirty="0" err="1" smtClean="0"/>
              <a:t>Ketcham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Under sufficiently broad preferences, can’t reject consistent choice</a:t>
            </a:r>
          </a:p>
          <a:p>
            <a:r>
              <a:rPr lang="en-US" dirty="0" smtClean="0"/>
              <a:t>How broad is reasonable? </a:t>
            </a:r>
          </a:p>
          <a:p>
            <a:r>
              <a:rPr lang="en-US" dirty="0" smtClean="0"/>
              <a:t>Most convincing: dominated choices</a:t>
            </a:r>
          </a:p>
          <a:p>
            <a:pPr lvl="1"/>
            <a:r>
              <a:rPr lang="en-US" dirty="0" smtClean="0"/>
              <a:t>Bhargava, Lowenstein &amp; Sydnor; Handel – case studies</a:t>
            </a:r>
          </a:p>
          <a:p>
            <a:pPr lvl="1"/>
            <a:r>
              <a:rPr lang="en-US" dirty="0" smtClean="0"/>
              <a:t>Liu &amp; Sydnor – systematic evidence across firms</a:t>
            </a:r>
          </a:p>
          <a:p>
            <a:pPr lvl="2"/>
            <a:r>
              <a:rPr lang="en-US" dirty="0" smtClean="0"/>
              <a:t>HD dominates LD across half of firms!</a:t>
            </a:r>
          </a:p>
        </p:txBody>
      </p:sp>
    </p:spTree>
    <p:extLst>
      <p:ext uri="{BB962C8B-B14F-4D97-AF65-F5344CB8AC3E}">
        <p14:creationId xmlns:p14="http://schemas.microsoft.com/office/powerpoint/2010/main" val="2349423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Addressing Choice Inconsistencies -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information do the trick?</a:t>
            </a:r>
          </a:p>
          <a:p>
            <a:pPr lvl="1"/>
            <a:r>
              <a:rPr lang="en-US" dirty="0" smtClean="0"/>
              <a:t>Decision support can work if used – but rarely used</a:t>
            </a:r>
          </a:p>
          <a:p>
            <a:pPr lvl="1"/>
            <a:r>
              <a:rPr lang="en-US" dirty="0" err="1" smtClean="0"/>
              <a:t>Abaluck</a:t>
            </a:r>
            <a:r>
              <a:rPr lang="en-US" dirty="0" smtClean="0"/>
              <a:t> and Gruber (2017) on bad decision support – </a:t>
            </a:r>
            <a:r>
              <a:rPr lang="en-US" dirty="0" err="1" smtClean="0"/>
              <a:t>Bundorf</a:t>
            </a:r>
            <a:r>
              <a:rPr lang="en-US" dirty="0" smtClean="0"/>
              <a:t> et al (2019) on good decision support</a:t>
            </a:r>
          </a:p>
          <a:p>
            <a:r>
              <a:rPr lang="en-US" dirty="0" smtClean="0"/>
              <a:t>What about experts?  Gruber, Handel, Kina &amp; </a:t>
            </a:r>
            <a:r>
              <a:rPr lang="en-US" dirty="0" err="1" smtClean="0"/>
              <a:t>Kolstad</a:t>
            </a:r>
            <a:endParaRPr lang="en-US" dirty="0" smtClean="0"/>
          </a:p>
          <a:p>
            <a:pPr lvl="1"/>
            <a:r>
              <a:rPr lang="en-US" dirty="0" smtClean="0"/>
              <a:t>Experts don’t do much better – same structural errors</a:t>
            </a:r>
          </a:p>
          <a:p>
            <a:pPr lvl="1"/>
            <a:r>
              <a:rPr lang="en-US" dirty="0" smtClean="0"/>
              <a:t>But if you give them good decision support, they do much better</a:t>
            </a:r>
          </a:p>
        </p:txBody>
      </p:sp>
    </p:spTree>
    <p:extLst>
      <p:ext uri="{BB962C8B-B14F-4D97-AF65-F5344CB8AC3E}">
        <p14:creationId xmlns:p14="http://schemas.microsoft.com/office/powerpoint/2010/main" val="1328726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Choice Inconsistencies – Structured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Structured choice can improve outcomes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Massachusetts connector moved to standardized choices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Consumers more satisfied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Erickson and </a:t>
            </a:r>
            <a:r>
              <a:rPr lang="en-US" sz="2000" dirty="0" err="1" smtClean="0">
                <a:solidFill>
                  <a:prstClr val="black"/>
                </a:solidFill>
              </a:rPr>
              <a:t>Starc</a:t>
            </a:r>
            <a:r>
              <a:rPr lang="en-US" sz="2000" dirty="0" smtClean="0">
                <a:solidFill>
                  <a:prstClr val="black"/>
                </a:solidFill>
              </a:rPr>
              <a:t>: structural model suggests better choices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Limiting choice set size improves choices – </a:t>
            </a:r>
            <a:r>
              <a:rPr lang="en-US" sz="2400" dirty="0" err="1" smtClean="0">
                <a:solidFill>
                  <a:prstClr val="black"/>
                </a:solidFill>
              </a:rPr>
              <a:t>Abaluck</a:t>
            </a:r>
            <a:r>
              <a:rPr lang="en-US" sz="2400" dirty="0" smtClean="0">
                <a:solidFill>
                  <a:prstClr val="black"/>
                </a:solidFill>
              </a:rPr>
              <a:t> and Gruber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Next slide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This isn’t “choice overload”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Coefficients don’t change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It is due to worse choices on average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Benefits of heterogeneity don’t matter if folks don’t choose well</a:t>
            </a:r>
          </a:p>
        </p:txBody>
      </p:sp>
    </p:spTree>
    <p:extLst>
      <p:ext uri="{BB962C8B-B14F-4D97-AF65-F5344CB8AC3E}">
        <p14:creationId xmlns:p14="http://schemas.microsoft.com/office/powerpoint/2010/main" val="1100971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765" y="365126"/>
            <a:ext cx="9278471" cy="622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Choices = More Mistakes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06" y="1516272"/>
            <a:ext cx="8257188" cy="4781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3557" y="1190390"/>
            <a:ext cx="4436727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/>
            <a:r>
              <a:rPr lang="en-US" sz="1765" dirty="0">
                <a:solidFill>
                  <a:prstClr val="black"/>
                </a:solidFill>
                <a:latin typeface="Calibri" panose="020F0502020204030204"/>
              </a:rPr>
              <a:t>Overspending by Choice Set Size – MODA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8864" y="6382706"/>
            <a:ext cx="5172057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/>
            <a:r>
              <a:rPr lang="en-US" sz="1588" dirty="0">
                <a:solidFill>
                  <a:prstClr val="black"/>
                </a:solidFill>
                <a:latin typeface="Calibri" panose="020F0502020204030204"/>
              </a:rPr>
              <a:t>Figure IIIB from </a:t>
            </a:r>
            <a:r>
              <a:rPr lang="en-US" sz="1588" dirty="0" err="1">
                <a:solidFill>
                  <a:prstClr val="black"/>
                </a:solidFill>
                <a:latin typeface="Calibri" panose="020F0502020204030204"/>
              </a:rPr>
              <a:t>Abaluck</a:t>
            </a:r>
            <a:r>
              <a:rPr lang="en-US" sz="1588" dirty="0">
                <a:solidFill>
                  <a:prstClr val="black"/>
                </a:solidFill>
                <a:latin typeface="Calibri" panose="020F0502020204030204"/>
              </a:rPr>
              <a:t> and Gruber (2016), NBER WP 22917</a:t>
            </a:r>
          </a:p>
        </p:txBody>
      </p:sp>
    </p:spTree>
    <p:extLst>
      <p:ext uri="{BB962C8B-B14F-4D97-AF65-F5344CB8AC3E}">
        <p14:creationId xmlns:p14="http://schemas.microsoft.com/office/powerpoint/2010/main" val="8822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Health Insurance Coverage (JEL article)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 no appetite for single payer </a:t>
            </a:r>
          </a:p>
          <a:p>
            <a:pPr lvl="1"/>
            <a:r>
              <a:rPr lang="en-US" dirty="0" smtClean="0"/>
              <a:t>Starr (2011): Have built a system that works for most</a:t>
            </a:r>
          </a:p>
          <a:p>
            <a:r>
              <a:rPr lang="en-US" dirty="0" smtClean="0"/>
              <a:t>Incremental approaches face problem of imperfect targeting</a:t>
            </a:r>
          </a:p>
          <a:p>
            <a:pPr lvl="1"/>
            <a:r>
              <a:rPr lang="en-US" dirty="0" smtClean="0"/>
              <a:t>Tuna &amp; dolphins: e.g. one-quarter of uninsured turn down ESI, but only 7% of those who turn it down are uninsured</a:t>
            </a:r>
          </a:p>
          <a:p>
            <a:r>
              <a:rPr lang="en-US" dirty="0" smtClean="0"/>
              <a:t>Leads to concern about “crowd out”</a:t>
            </a:r>
          </a:p>
          <a:p>
            <a:pPr lvl="1"/>
            <a:r>
              <a:rPr lang="en-US" dirty="0" smtClean="0"/>
              <a:t>Not necessarily an issue for social efficiency</a:t>
            </a:r>
          </a:p>
          <a:p>
            <a:pPr lvl="1"/>
            <a:r>
              <a:rPr lang="en-US" dirty="0" smtClean="0"/>
              <a:t>But major issue for government “bang for the buck”</a:t>
            </a:r>
          </a:p>
          <a:p>
            <a:pPr lvl="2"/>
            <a:r>
              <a:rPr lang="en-US" dirty="0" smtClean="0"/>
              <a:t>Not just coverage per dollar – depends on who is covered</a:t>
            </a:r>
          </a:p>
          <a:p>
            <a:pPr lvl="2"/>
            <a:r>
              <a:rPr lang="en-US" dirty="0" smtClean="0"/>
              <a:t>Dollars of coverage value per dollar of government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97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 Out Not Just for Public Insurance!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Crowd-out is about efficiency of public spending on insurance</a:t>
            </a:r>
          </a:p>
          <a:p>
            <a:r>
              <a:rPr lang="en-US" dirty="0" smtClean="0"/>
              <a:t>Contrast with making all insurance tax deductible (e.g. treating non-group insurance like ESI)</a:t>
            </a:r>
          </a:p>
          <a:p>
            <a:pPr lvl="1"/>
            <a:r>
              <a:rPr lang="en-US" dirty="0" smtClean="0"/>
              <a:t>Level playing field with ESI</a:t>
            </a:r>
          </a:p>
          <a:p>
            <a:pPr lvl="1"/>
            <a:r>
              <a:rPr lang="en-US" dirty="0" smtClean="0"/>
              <a:t>But largely infra-marginal </a:t>
            </a:r>
          </a:p>
          <a:p>
            <a:pPr lvl="2"/>
            <a:r>
              <a:rPr lang="en-US" dirty="0" smtClean="0"/>
              <a:t>Half of uninsured don’t pay taxes!</a:t>
            </a:r>
          </a:p>
          <a:p>
            <a:pPr lvl="1"/>
            <a:r>
              <a:rPr lang="en-US" dirty="0" smtClean="0"/>
              <a:t>And reduces incentive for employers to offer</a:t>
            </a:r>
          </a:p>
          <a:p>
            <a:pPr lvl="2"/>
            <a:r>
              <a:rPr lang="en-US" dirty="0" smtClean="0"/>
              <a:t>If they drop, then more may become uninsured</a:t>
            </a:r>
          </a:p>
          <a:p>
            <a:pPr lvl="1"/>
            <a:r>
              <a:rPr lang="en-US" dirty="0" smtClean="0"/>
              <a:t>Gain in insurance value per dollar of government expenditure small</a:t>
            </a:r>
          </a:p>
          <a:p>
            <a:pPr lvl="1"/>
            <a:r>
              <a:rPr lang="en-US" dirty="0" smtClean="0"/>
              <a:t>But does increase horizontal equity</a:t>
            </a:r>
          </a:p>
        </p:txBody>
      </p:sp>
    </p:spTree>
    <p:extLst>
      <p:ext uri="{BB962C8B-B14F-4D97-AF65-F5344CB8AC3E}">
        <p14:creationId xmlns:p14="http://schemas.microsoft.com/office/powerpoint/2010/main" val="307901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Most Private Insurance from Employers?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pooling and Economies of Scale</a:t>
            </a:r>
          </a:p>
          <a:p>
            <a:pPr lvl="1"/>
            <a:r>
              <a:rPr lang="en-US" dirty="0" smtClean="0"/>
              <a:t>99% of firms &gt; 200 employees offer</a:t>
            </a:r>
          </a:p>
          <a:p>
            <a:pPr lvl="1"/>
            <a:r>
              <a:rPr lang="en-US" dirty="0" smtClean="0"/>
              <a:t>48% of firms &lt;10 employees offer</a:t>
            </a:r>
          </a:p>
          <a:p>
            <a:r>
              <a:rPr lang="en-US" dirty="0" smtClean="0"/>
              <a:t>Tax-subsidy to employer-provided insurance</a:t>
            </a:r>
          </a:p>
          <a:p>
            <a:pPr lvl="1"/>
            <a:r>
              <a:rPr lang="en-US" dirty="0" smtClean="0"/>
              <a:t>$250 billion in foregone income/payroll tax</a:t>
            </a:r>
          </a:p>
          <a:p>
            <a:pPr lvl="1"/>
            <a:r>
              <a:rPr lang="en-US" dirty="0" smtClean="0"/>
              <a:t>Subsidy to employees, not employers</a:t>
            </a:r>
          </a:p>
          <a:p>
            <a:r>
              <a:rPr lang="en-US" dirty="0" smtClean="0"/>
              <a:t>Tax subsidy is regressive and inefficient</a:t>
            </a:r>
            <a:endParaRPr lang="en-US" dirty="0"/>
          </a:p>
          <a:p>
            <a:pPr lvl="1"/>
            <a:r>
              <a:rPr lang="en-US" dirty="0" smtClean="0"/>
              <a:t>Five-sixth of benefits to upper half of income distribution</a:t>
            </a:r>
          </a:p>
          <a:p>
            <a:pPr lvl="1"/>
            <a:r>
              <a:rPr lang="en-US" dirty="0" smtClean="0"/>
              <a:t>Leads to excessive spending on insurance</a:t>
            </a:r>
          </a:p>
        </p:txBody>
      </p:sp>
    </p:spTree>
    <p:extLst>
      <p:ext uri="{BB962C8B-B14F-4D97-AF65-F5344CB8AC3E}">
        <p14:creationId xmlns:p14="http://schemas.microsoft.com/office/powerpoint/2010/main" val="3104151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Responses – Private insurance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know about relevant behavioral responses?</a:t>
            </a:r>
          </a:p>
          <a:p>
            <a:r>
              <a:rPr lang="en-US" dirty="0" smtClean="0"/>
              <a:t>Employer offering decision price sensitivity varies (Gruber &amp; </a:t>
            </a:r>
            <a:r>
              <a:rPr lang="en-US" dirty="0" err="1" smtClean="0"/>
              <a:t>Lettau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0.7 elasticity for small firms</a:t>
            </a:r>
          </a:p>
          <a:p>
            <a:pPr lvl="1"/>
            <a:r>
              <a:rPr lang="en-US" dirty="0" smtClean="0"/>
              <a:t>Small or no elasticity for medium &amp; large firms</a:t>
            </a:r>
          </a:p>
          <a:p>
            <a:r>
              <a:rPr lang="en-US" dirty="0" err="1" smtClean="0"/>
              <a:t>Takeup</a:t>
            </a:r>
            <a:r>
              <a:rPr lang="en-US" dirty="0" smtClean="0"/>
              <a:t> of ESI incomplete but not price sensitive</a:t>
            </a:r>
          </a:p>
          <a:p>
            <a:pPr lvl="1"/>
            <a:r>
              <a:rPr lang="en-US" dirty="0" smtClean="0"/>
              <a:t>Gruber &amp; Washington: tax deductibility for federal employees had no effect</a:t>
            </a:r>
          </a:p>
          <a:p>
            <a:pPr lvl="1"/>
            <a:r>
              <a:rPr lang="en-US" dirty="0" smtClean="0"/>
              <a:t>Inefficient population to target with government subsidies</a:t>
            </a:r>
          </a:p>
        </p:txBody>
      </p:sp>
    </p:spTree>
    <p:extLst>
      <p:ext uri="{BB962C8B-B14F-4D97-AF65-F5344CB8AC3E}">
        <p14:creationId xmlns:p14="http://schemas.microsoft.com/office/powerpoint/2010/main" val="2675652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Responses – Public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Takeup of Medicaid only partial</a:t>
            </a:r>
          </a:p>
          <a:p>
            <a:pPr lvl="1"/>
            <a:r>
              <a:rPr lang="en-US" dirty="0"/>
              <a:t>Partly because some already have </a:t>
            </a:r>
            <a:r>
              <a:rPr lang="en-US" dirty="0" smtClean="0"/>
              <a:t>insurance</a:t>
            </a:r>
          </a:p>
          <a:p>
            <a:pPr lvl="1"/>
            <a:r>
              <a:rPr lang="en-US" dirty="0" smtClean="0"/>
              <a:t>But also large issue with non-</a:t>
            </a:r>
            <a:r>
              <a:rPr lang="en-US" dirty="0" err="1" smtClean="0"/>
              <a:t>takeup</a:t>
            </a:r>
            <a:r>
              <a:rPr lang="en-US" dirty="0" smtClean="0"/>
              <a:t> of free insurance</a:t>
            </a:r>
          </a:p>
          <a:p>
            <a:pPr lvl="2"/>
            <a:r>
              <a:rPr lang="en-US" dirty="0" smtClean="0"/>
              <a:t>Stigma?</a:t>
            </a:r>
          </a:p>
          <a:p>
            <a:pPr lvl="2"/>
            <a:r>
              <a:rPr lang="en-US" dirty="0" smtClean="0"/>
              <a:t>Information?</a:t>
            </a:r>
            <a:endParaRPr lang="en-US" dirty="0"/>
          </a:p>
          <a:p>
            <a:r>
              <a:rPr lang="en-US" dirty="0"/>
              <a:t>Cutler &amp; Gruber: 50% </a:t>
            </a:r>
            <a:r>
              <a:rPr lang="en-US" dirty="0" err="1"/>
              <a:t>crowdout</a:t>
            </a:r>
            <a:r>
              <a:rPr lang="en-US" dirty="0"/>
              <a:t> from Medicaid expansions</a:t>
            </a:r>
          </a:p>
          <a:p>
            <a:pPr lvl="1"/>
            <a:r>
              <a:rPr lang="en-US" dirty="0"/>
              <a:t>Smaller effects with longitudinal approach</a:t>
            </a:r>
          </a:p>
          <a:p>
            <a:pPr lvl="1"/>
            <a:r>
              <a:rPr lang="en-US" dirty="0"/>
              <a:t>Need to consider effect on families &amp; firms &amp; </a:t>
            </a:r>
            <a:r>
              <a:rPr lang="en-US" dirty="0" smtClean="0"/>
              <a:t>non-entry</a:t>
            </a:r>
          </a:p>
          <a:p>
            <a:r>
              <a:rPr lang="en-US" dirty="0" smtClean="0"/>
              <a:t>Takeup fairly sensitive to even small price changes – Finkelstein, </a:t>
            </a:r>
            <a:r>
              <a:rPr lang="en-US" dirty="0" err="1" smtClean="0"/>
              <a:t>Hendren</a:t>
            </a:r>
            <a:r>
              <a:rPr lang="en-US" dirty="0" smtClean="0"/>
              <a:t> and Sheppard – next slide</a:t>
            </a:r>
          </a:p>
          <a:p>
            <a:r>
              <a:rPr lang="en-US" dirty="0" smtClean="0"/>
              <a:t>Does this mean that insurance isn’t worth much?  Or that individuals are making mistakes?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6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765" y="365126"/>
            <a:ext cx="9278471" cy="773072"/>
          </a:xfrm>
        </p:spPr>
        <p:txBody>
          <a:bodyPr/>
          <a:lstStyle/>
          <a:p>
            <a:r>
              <a:rPr lang="en-US" dirty="0" smtClean="0"/>
              <a:t>Price matters for insurance enrollment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17" y="1682177"/>
            <a:ext cx="5069061" cy="4451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7766" y="1133263"/>
            <a:ext cx="5792035" cy="635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/>
            <a:r>
              <a:rPr lang="en-US" sz="1765" dirty="0" err="1">
                <a:solidFill>
                  <a:prstClr val="black"/>
                </a:solidFill>
                <a:latin typeface="Calibri" panose="020F0502020204030204"/>
              </a:rPr>
              <a:t>CommCare</a:t>
            </a:r>
            <a:r>
              <a:rPr lang="en-US" sz="1765" dirty="0">
                <a:solidFill>
                  <a:prstClr val="black"/>
                </a:solidFill>
                <a:latin typeface="Calibri" panose="020F0502020204030204"/>
              </a:rPr>
              <a:t> Enrollment and Average Insurer Costs, 2009-2013</a:t>
            </a:r>
          </a:p>
          <a:p>
            <a:pPr algn="ctr" defTabSz="806867"/>
            <a:r>
              <a:rPr lang="en-US" sz="1765" dirty="0">
                <a:solidFill>
                  <a:prstClr val="black"/>
                </a:solidFill>
                <a:latin typeface="Calibri" panose="020F0502020204030204"/>
              </a:rPr>
              <a:t>Average Monthly Enrollment by Income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2719" y="6313001"/>
            <a:ext cx="6316153" cy="3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/>
            <a:r>
              <a:rPr lang="en-US" sz="1588" dirty="0">
                <a:solidFill>
                  <a:prstClr val="black"/>
                </a:solidFill>
                <a:latin typeface="Calibri" panose="020F0502020204030204"/>
              </a:rPr>
              <a:t>Figure 4A from Finkelstein, </a:t>
            </a:r>
            <a:r>
              <a:rPr lang="en-US" sz="1588" dirty="0" err="1">
                <a:solidFill>
                  <a:prstClr val="black"/>
                </a:solidFill>
                <a:latin typeface="Calibri" panose="020F0502020204030204"/>
              </a:rPr>
              <a:t>Hendren</a:t>
            </a:r>
            <a:r>
              <a:rPr lang="en-US" sz="1588" dirty="0">
                <a:solidFill>
                  <a:prstClr val="black"/>
                </a:solidFill>
                <a:latin typeface="Calibri" panose="020F0502020204030204"/>
              </a:rPr>
              <a:t>, and Shepard (2017), NBER WP 23668</a:t>
            </a:r>
          </a:p>
        </p:txBody>
      </p:sp>
    </p:spTree>
    <p:extLst>
      <p:ext uri="{BB962C8B-B14F-4D97-AF65-F5344CB8AC3E}">
        <p14:creationId xmlns:p14="http://schemas.microsoft.com/office/powerpoint/2010/main" val="35835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Universalism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Biggest innovation in Massachusetts in 2006 – “Three legged stool”</a:t>
            </a:r>
          </a:p>
          <a:p>
            <a:r>
              <a:rPr lang="en-US" dirty="0" smtClean="0"/>
              <a:t>Insurance market reforms – community rating, guaranteed issue</a:t>
            </a:r>
          </a:p>
          <a:p>
            <a:pPr lvl="1"/>
            <a:r>
              <a:rPr lang="en-US" dirty="0" smtClean="0"/>
              <a:t>One of several states in 1990s</a:t>
            </a:r>
          </a:p>
          <a:p>
            <a:pPr lvl="1"/>
            <a:r>
              <a:rPr lang="en-US" dirty="0" smtClean="0"/>
              <a:t>Destroyed non group market – highest in the country</a:t>
            </a:r>
          </a:p>
          <a:p>
            <a:r>
              <a:rPr lang="en-US" dirty="0" smtClean="0"/>
              <a:t>Individual mandate to purchase insurance</a:t>
            </a:r>
          </a:p>
          <a:p>
            <a:pPr lvl="1"/>
            <a:r>
              <a:rPr lang="en-US" dirty="0" smtClean="0"/>
              <a:t>Bring healthy individuals into the pool</a:t>
            </a:r>
          </a:p>
          <a:p>
            <a:pPr lvl="1"/>
            <a:r>
              <a:rPr lang="en-US" dirty="0" smtClean="0"/>
              <a:t>End strategic </a:t>
            </a:r>
            <a:r>
              <a:rPr lang="en-US" dirty="0" err="1" smtClean="0"/>
              <a:t>uninsurance</a:t>
            </a:r>
            <a:endParaRPr lang="en-US" dirty="0" smtClean="0"/>
          </a:p>
          <a:p>
            <a:r>
              <a:rPr lang="en-US" dirty="0" smtClean="0"/>
              <a:t>Subsidies to make insurance affordable</a:t>
            </a:r>
          </a:p>
          <a:p>
            <a:pPr lvl="1"/>
            <a:r>
              <a:rPr lang="en-US" dirty="0" smtClean="0"/>
              <a:t>Extensive subsidies to those below 300% poverty line</a:t>
            </a:r>
          </a:p>
        </p:txBody>
      </p:sp>
    </p:spTree>
    <p:extLst>
      <p:ext uri="{BB962C8B-B14F-4D97-AF65-F5344CB8AC3E}">
        <p14:creationId xmlns:p14="http://schemas.microsoft.com/office/powerpoint/2010/main" val="3880128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MA reform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Covered 2/3 of uninsured – uninsured rate down to 3%</a:t>
            </a:r>
          </a:p>
          <a:p>
            <a:r>
              <a:rPr lang="en-US" dirty="0" smtClean="0"/>
              <a:t>Improved non group market – rates down 50% relative to nation</a:t>
            </a:r>
          </a:p>
          <a:p>
            <a:r>
              <a:rPr lang="en-US" dirty="0" smtClean="0"/>
              <a:t>Crowd-in: Employer sponsored insurance increases</a:t>
            </a:r>
          </a:p>
          <a:p>
            <a:pPr lvl="1"/>
            <a:r>
              <a:rPr lang="en-US" dirty="0" err="1" smtClean="0"/>
              <a:t>Kolstad</a:t>
            </a:r>
            <a:r>
              <a:rPr lang="en-US" dirty="0" smtClean="0"/>
              <a:t> &amp; Kowalski (AER): Individual mandate causes rise in demand for ESI that is offset with lower wages</a:t>
            </a:r>
          </a:p>
          <a:p>
            <a:r>
              <a:rPr lang="en-US" dirty="0" smtClean="0"/>
              <a:t>No impact on employer premiums – rates rose at national average</a:t>
            </a:r>
          </a:p>
          <a:p>
            <a:r>
              <a:rPr lang="en-US" dirty="0" smtClean="0"/>
              <a:t>Broadly popular</a:t>
            </a:r>
          </a:p>
          <a:p>
            <a:r>
              <a:rPr lang="en-US" dirty="0" smtClean="0"/>
              <a:t>Becomes basis for ACA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44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Care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Insurance market reforms nationwide: </a:t>
            </a:r>
          </a:p>
          <a:p>
            <a:pPr lvl="1"/>
            <a:r>
              <a:rPr lang="en-US" dirty="0"/>
              <a:t>J</a:t>
            </a:r>
            <a:r>
              <a:rPr lang="en-US" dirty="0" smtClean="0"/>
              <a:t>ust age (3:1), tobacco (1.5:1) &amp; geography as rating factors</a:t>
            </a:r>
          </a:p>
          <a:p>
            <a:pPr lvl="1"/>
            <a:r>
              <a:rPr lang="en-US" dirty="0" smtClean="0"/>
              <a:t>Guaranteed issue &amp; no pre-existing conditions exclusions</a:t>
            </a:r>
          </a:p>
          <a:p>
            <a:r>
              <a:rPr lang="en-US" dirty="0" smtClean="0"/>
              <a:t>Individual mandate </a:t>
            </a:r>
          </a:p>
          <a:p>
            <a:pPr lvl="1"/>
            <a:r>
              <a:rPr lang="en-US" dirty="0" smtClean="0"/>
              <a:t>Tax penalty rising to greater of $695 or 2.5% income</a:t>
            </a:r>
          </a:p>
          <a:p>
            <a:pPr lvl="1"/>
            <a:r>
              <a:rPr lang="en-US" dirty="0" smtClean="0"/>
              <a:t>exemption if very poor or cost &gt;8% of income</a:t>
            </a:r>
          </a:p>
          <a:p>
            <a:r>
              <a:rPr lang="en-US" dirty="0" smtClean="0"/>
              <a:t>Subsidized insurance</a:t>
            </a:r>
          </a:p>
          <a:p>
            <a:pPr lvl="1"/>
            <a:r>
              <a:rPr lang="en-US" dirty="0" smtClean="0"/>
              <a:t>Medicaid expansions for those &lt;133% FPL – selective state </a:t>
            </a:r>
            <a:r>
              <a:rPr lang="en-US" dirty="0" err="1" smtClean="0"/>
              <a:t>takeup</a:t>
            </a:r>
            <a:endParaRPr lang="en-US" dirty="0" smtClean="0"/>
          </a:p>
          <a:p>
            <a:pPr lvl="1"/>
            <a:r>
              <a:rPr lang="en-US" dirty="0" smtClean="0"/>
              <a:t>Tax credits for 133-400% FPL – sliding scale with income</a:t>
            </a:r>
          </a:p>
          <a:p>
            <a:r>
              <a:rPr lang="en-US" dirty="0" smtClean="0"/>
              <a:t>State/federal exchanges to improve shopping</a:t>
            </a:r>
          </a:p>
          <a:p>
            <a:r>
              <a:rPr lang="en-US" dirty="0" smtClean="0"/>
              <a:t>Wide variety of cost control steps – mostly on supply side</a:t>
            </a:r>
          </a:p>
          <a:p>
            <a:pPr lvl="1"/>
            <a:r>
              <a:rPr lang="en-US" dirty="0" smtClean="0"/>
              <a:t>Exception is </a:t>
            </a:r>
            <a:r>
              <a:rPr lang="en-US" dirty="0" err="1" smtClean="0"/>
              <a:t>cadillac</a:t>
            </a:r>
            <a:r>
              <a:rPr lang="en-US" dirty="0" smtClean="0"/>
              <a:t> tax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0111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Effects to date – Gruber and Sommers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Impacts on insurance coverage (</a:t>
            </a:r>
            <a:r>
              <a:rPr lang="en-US" dirty="0" err="1" smtClean="0"/>
              <a:t>Frean</a:t>
            </a:r>
            <a:r>
              <a:rPr lang="en-US" dirty="0" smtClean="0"/>
              <a:t> et al.)</a:t>
            </a:r>
          </a:p>
          <a:p>
            <a:pPr lvl="1"/>
            <a:r>
              <a:rPr lang="en-US" dirty="0" smtClean="0"/>
              <a:t>Large gains overall</a:t>
            </a:r>
          </a:p>
          <a:p>
            <a:pPr lvl="1"/>
            <a:r>
              <a:rPr lang="en-US" dirty="0" smtClean="0"/>
              <a:t>Most of gains from Medicaid – half new, but half “woodwork”</a:t>
            </a:r>
          </a:p>
          <a:p>
            <a:pPr lvl="1"/>
            <a:r>
              <a:rPr lang="en-US" dirty="0" smtClean="0"/>
              <a:t>Very modest price effects of subsidies – lower elasticities than used in modeling</a:t>
            </a:r>
          </a:p>
          <a:p>
            <a:pPr lvl="1"/>
            <a:r>
              <a:rPr lang="en-US" dirty="0" smtClean="0"/>
              <a:t>No crowd-out!</a:t>
            </a:r>
          </a:p>
          <a:p>
            <a:r>
              <a:rPr lang="en-US" dirty="0"/>
              <a:t>Most </a:t>
            </a:r>
            <a:r>
              <a:rPr lang="en-US" dirty="0" smtClean="0"/>
              <a:t>behavioral work </a:t>
            </a:r>
            <a:r>
              <a:rPr lang="en-US" dirty="0"/>
              <a:t>on Medicaid expansions – using state decisions</a:t>
            </a:r>
          </a:p>
          <a:p>
            <a:pPr lvl="1"/>
            <a:r>
              <a:rPr lang="en-US" dirty="0"/>
              <a:t>Improved access to care, more screening, reduced financial distress, better self-reported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Miller et al. – significant reduction in mortality – 9.4% decline!</a:t>
            </a:r>
            <a:endParaRPr lang="en-US" dirty="0"/>
          </a:p>
          <a:p>
            <a:pPr lvl="1"/>
            <a:r>
              <a:rPr lang="en-US" dirty="0" smtClean="0"/>
              <a:t>Reduced </a:t>
            </a:r>
            <a:r>
              <a:rPr lang="en-US" dirty="0"/>
              <a:t>uncompensated care – probably self-financing for states!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495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Questions: 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Optimal design of exchanges</a:t>
            </a:r>
          </a:p>
          <a:p>
            <a:pPr lvl="1"/>
            <a:r>
              <a:rPr lang="en-US" dirty="0" smtClean="0"/>
              <a:t>Active vs. passive purchasing agent?</a:t>
            </a:r>
          </a:p>
          <a:p>
            <a:pPr lvl="1"/>
            <a:r>
              <a:rPr lang="en-US" dirty="0" smtClean="0"/>
              <a:t>Role of standardization?</a:t>
            </a:r>
          </a:p>
          <a:p>
            <a:pPr lvl="1"/>
            <a:r>
              <a:rPr lang="en-US" dirty="0" smtClean="0"/>
              <a:t>Role of decision support – how are choices made?</a:t>
            </a:r>
          </a:p>
          <a:p>
            <a:r>
              <a:rPr lang="en-US" dirty="0" smtClean="0"/>
              <a:t>Role of exchange in larger market</a:t>
            </a:r>
          </a:p>
          <a:p>
            <a:pPr lvl="1"/>
            <a:r>
              <a:rPr lang="en-US" dirty="0" smtClean="0"/>
              <a:t>Monopoly exchange?</a:t>
            </a:r>
          </a:p>
          <a:p>
            <a:pPr lvl="1"/>
            <a:r>
              <a:rPr lang="en-US" dirty="0" smtClean="0"/>
              <a:t>What is the role of brokers? </a:t>
            </a:r>
          </a:p>
          <a:p>
            <a:r>
              <a:rPr lang="en-US" dirty="0" smtClean="0"/>
              <a:t>Narrow network plans</a:t>
            </a:r>
          </a:p>
          <a:p>
            <a:pPr lvl="1"/>
            <a:r>
              <a:rPr lang="en-US" dirty="0" smtClean="0"/>
              <a:t>Major source of cost savings</a:t>
            </a:r>
          </a:p>
          <a:p>
            <a:pPr lvl="1"/>
            <a:r>
              <a:rPr lang="en-US" dirty="0" smtClean="0"/>
              <a:t>Gruber &amp; McKnight: MA results show through more efficient utilization</a:t>
            </a:r>
          </a:p>
          <a:p>
            <a:pPr lvl="1"/>
            <a:r>
              <a:rPr lang="en-US" dirty="0" smtClean="0"/>
              <a:t>Shepard: Selection through network design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741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for Long Term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Institutional care in nursing homes: 70%, but falling</a:t>
            </a:r>
          </a:p>
          <a:p>
            <a:pPr lvl="1"/>
            <a:r>
              <a:rPr lang="en-US" dirty="0" smtClean="0"/>
              <a:t>Medicaid is primary insurer – pays about half of costs</a:t>
            </a:r>
          </a:p>
          <a:p>
            <a:r>
              <a:rPr lang="en-US" dirty="0" smtClean="0"/>
              <a:t>Home care: 30%, but rising</a:t>
            </a:r>
          </a:p>
          <a:p>
            <a:pPr lvl="1"/>
            <a:r>
              <a:rPr lang="en-US" dirty="0" smtClean="0"/>
              <a:t>Medicare is primary insurer through part A</a:t>
            </a:r>
          </a:p>
          <a:p>
            <a:r>
              <a:rPr lang="en-US" dirty="0" smtClean="0"/>
              <a:t>Major debate over financing</a:t>
            </a:r>
          </a:p>
          <a:p>
            <a:pPr lvl="1"/>
            <a:r>
              <a:rPr lang="en-US" dirty="0" smtClean="0"/>
              <a:t>Individuals must “spend down” wealth before getting Medicaid</a:t>
            </a:r>
          </a:p>
          <a:p>
            <a:pPr lvl="1"/>
            <a:r>
              <a:rPr lang="en-US" dirty="0" smtClean="0"/>
              <a:t>Happens rapidly with nursing home costs &gt; $60k/year</a:t>
            </a:r>
          </a:p>
          <a:p>
            <a:pPr lvl="1"/>
            <a:r>
              <a:rPr lang="en-US" dirty="0" smtClean="0"/>
              <a:t>Crowds out savings for old age </a:t>
            </a:r>
          </a:p>
          <a:p>
            <a:r>
              <a:rPr lang="en-US" dirty="0" smtClean="0"/>
              <a:t>Small market for LTC insurance</a:t>
            </a:r>
          </a:p>
          <a:p>
            <a:pPr lvl="1"/>
            <a:r>
              <a:rPr lang="en-US" dirty="0" smtClean="0"/>
              <a:t>Clear market failure problems &amp; crowd out from Medicaid</a:t>
            </a:r>
          </a:p>
          <a:p>
            <a:pPr lvl="2"/>
            <a:r>
              <a:rPr lang="en-US" dirty="0" smtClean="0"/>
              <a:t>Simulations (Brown &amp; Finkelstein) suggest large crowd out</a:t>
            </a:r>
          </a:p>
        </p:txBody>
      </p:sp>
    </p:spTree>
    <p:extLst>
      <p:ext uri="{BB962C8B-B14F-4D97-AF65-F5344CB8AC3E}">
        <p14:creationId xmlns:p14="http://schemas.microsoft.com/office/powerpoint/2010/main" val="2887442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Question: What to do about LTC?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system: essentially tax estate to pay for LTC – bias towards nursing homes</a:t>
            </a:r>
          </a:p>
          <a:p>
            <a:r>
              <a:rPr lang="en-US" dirty="0" smtClean="0"/>
              <a:t>ACA attempted to set up voluntary LTC insurance through employers</a:t>
            </a:r>
          </a:p>
          <a:p>
            <a:pPr lvl="1"/>
            <a:r>
              <a:rPr lang="en-US" dirty="0" smtClean="0"/>
              <a:t>Huge selection issues – couldn’t break even</a:t>
            </a:r>
          </a:p>
          <a:p>
            <a:pPr lvl="1"/>
            <a:r>
              <a:rPr lang="en-US" dirty="0" smtClean="0"/>
              <a:t>CLASS Act repealed</a:t>
            </a:r>
          </a:p>
          <a:p>
            <a:r>
              <a:rPr lang="en-US" dirty="0" smtClean="0"/>
              <a:t>Could have mandatory public insurance </a:t>
            </a:r>
          </a:p>
          <a:p>
            <a:pPr lvl="1"/>
            <a:r>
              <a:rPr lang="en-US" dirty="0" smtClean="0"/>
              <a:t>Moral hazard?  Existing evidence is that it is small for nursing homes</a:t>
            </a:r>
          </a:p>
          <a:p>
            <a:pPr lvl="2"/>
            <a:r>
              <a:rPr lang="en-US" dirty="0" smtClean="0"/>
              <a:t>Depends on how widely dollars could be used</a:t>
            </a:r>
          </a:p>
          <a:p>
            <a:pPr lvl="1"/>
            <a:r>
              <a:rPr lang="en-US" dirty="0" smtClean="0"/>
              <a:t>Shift the burden from children to the senior</a:t>
            </a:r>
          </a:p>
          <a:p>
            <a:pPr lvl="1"/>
            <a:r>
              <a:rPr lang="en-US" dirty="0" smtClean="0"/>
              <a:t>Savings crowd-out – better or worse?</a:t>
            </a:r>
          </a:p>
        </p:txBody>
      </p:sp>
    </p:spTree>
    <p:extLst>
      <p:ext uri="{BB962C8B-B14F-4D97-AF65-F5344CB8AC3E}">
        <p14:creationId xmlns:p14="http://schemas.microsoft.com/office/powerpoint/2010/main" val="243558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 of Non-Group Insurance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Pre-ACA - Failure </a:t>
            </a:r>
            <a:r>
              <a:rPr lang="en-US" dirty="0"/>
              <a:t>in non-group insurance market</a:t>
            </a:r>
          </a:p>
          <a:p>
            <a:pPr lvl="1"/>
            <a:r>
              <a:rPr lang="en-US" dirty="0"/>
              <a:t>Pre-existing conditions exclusions &amp; rejection</a:t>
            </a:r>
          </a:p>
          <a:p>
            <a:pPr lvl="2"/>
            <a:r>
              <a:rPr lang="en-US" dirty="0" err="1"/>
              <a:t>Hendren</a:t>
            </a:r>
            <a:r>
              <a:rPr lang="en-US" dirty="0"/>
              <a:t>: Can be optimal if private info correlated with costs</a:t>
            </a:r>
          </a:p>
          <a:p>
            <a:pPr lvl="1"/>
            <a:r>
              <a:rPr lang="en-US" dirty="0"/>
              <a:t>Risk rating</a:t>
            </a:r>
          </a:p>
          <a:p>
            <a:pPr lvl="1"/>
            <a:r>
              <a:rPr lang="en-US" dirty="0"/>
              <a:t>Experience rating</a:t>
            </a:r>
          </a:p>
          <a:p>
            <a:pPr lvl="1"/>
            <a:r>
              <a:rPr lang="en-US" dirty="0"/>
              <a:t>No dynamic </a:t>
            </a:r>
            <a:r>
              <a:rPr lang="en-US" dirty="0" smtClean="0"/>
              <a:t>insurance</a:t>
            </a:r>
          </a:p>
          <a:p>
            <a:r>
              <a:rPr lang="en-US" dirty="0" smtClean="0"/>
              <a:t>Perhaps a second-best argument for tax exclusion</a:t>
            </a:r>
          </a:p>
          <a:p>
            <a:pPr lvl="1"/>
            <a:r>
              <a:rPr lang="en-US" dirty="0" smtClean="0"/>
              <a:t>Preserve a working market in face of a non-working one</a:t>
            </a:r>
          </a:p>
          <a:p>
            <a:pPr lvl="1"/>
            <a:r>
              <a:rPr lang="en-US" dirty="0" smtClean="0"/>
              <a:t>But first best would be to fix this market and get rid of tax exclusion (foreshadowing…)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uninsured</a:t>
            </a:r>
          </a:p>
          <a:p>
            <a:pPr lvl="1"/>
            <a:r>
              <a:rPr lang="en-US" dirty="0" smtClean="0"/>
              <a:t>Insurance market failure (selection &amp; administrative costs)</a:t>
            </a:r>
          </a:p>
          <a:p>
            <a:pPr lvl="1"/>
            <a:r>
              <a:rPr lang="en-US" dirty="0" smtClean="0"/>
              <a:t>Strategic underinsurance - EMTALA</a:t>
            </a:r>
          </a:p>
          <a:p>
            <a:pPr lvl="1"/>
            <a:r>
              <a:rPr lang="en-US" dirty="0" smtClean="0"/>
              <a:t>Irrational underinsurance</a:t>
            </a:r>
          </a:p>
          <a:p>
            <a:pPr lvl="2"/>
            <a:r>
              <a:rPr lang="en-US" dirty="0" smtClean="0"/>
              <a:t>Little empirical decomposition</a:t>
            </a:r>
          </a:p>
          <a:p>
            <a:r>
              <a:rPr lang="en-US" dirty="0" smtClean="0"/>
              <a:t>Why do we care?</a:t>
            </a:r>
          </a:p>
          <a:p>
            <a:pPr lvl="1"/>
            <a:r>
              <a:rPr lang="en-US" dirty="0" smtClean="0"/>
              <a:t>Externalities: physical (small) &amp; financial (large - $50+ billion)</a:t>
            </a:r>
          </a:p>
          <a:p>
            <a:pPr lvl="2"/>
            <a:r>
              <a:rPr lang="en-US" dirty="0" smtClean="0"/>
              <a:t>Decomposition/measurement of financial externalities</a:t>
            </a:r>
          </a:p>
          <a:p>
            <a:pPr lvl="1"/>
            <a:r>
              <a:rPr lang="en-US" dirty="0" smtClean="0"/>
              <a:t>Inefficiencies of care delivery</a:t>
            </a:r>
          </a:p>
          <a:p>
            <a:pPr lvl="1"/>
            <a:r>
              <a:rPr lang="en-US" dirty="0" smtClean="0"/>
              <a:t>Paternalism</a:t>
            </a:r>
          </a:p>
          <a:p>
            <a:pPr lvl="1"/>
            <a:r>
              <a:rPr lang="en-US" dirty="0" smtClean="0"/>
              <a:t>Job lock &amp; labor market efficiencies</a:t>
            </a:r>
          </a:p>
        </p:txBody>
      </p:sp>
    </p:spTree>
    <p:extLst>
      <p:ext uri="{BB962C8B-B14F-4D97-AF65-F5344CB8AC3E}">
        <p14:creationId xmlns:p14="http://schemas.microsoft.com/office/powerpoint/2010/main" val="375859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 Insurance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social insurance tradeoff</a:t>
            </a:r>
          </a:p>
          <a:p>
            <a:r>
              <a:rPr lang="en-US" dirty="0" smtClean="0"/>
              <a:t>Benefits of more generous insurance</a:t>
            </a:r>
          </a:p>
          <a:p>
            <a:pPr lvl="1"/>
            <a:r>
              <a:rPr lang="en-US" dirty="0" smtClean="0"/>
              <a:t>Primary: better consumption smoothing</a:t>
            </a:r>
          </a:p>
          <a:p>
            <a:pPr lvl="1"/>
            <a:r>
              <a:rPr lang="en-US" dirty="0" smtClean="0"/>
              <a:t>Secondary: better health</a:t>
            </a:r>
          </a:p>
          <a:p>
            <a:r>
              <a:rPr lang="en-US" dirty="0" smtClean="0"/>
              <a:t>Costs of more generous insurance</a:t>
            </a:r>
          </a:p>
          <a:p>
            <a:pPr lvl="1"/>
            <a:r>
              <a:rPr lang="en-US" dirty="0" smtClean="0"/>
              <a:t>Ex-ante moral hazard (e.g. safety)</a:t>
            </a:r>
          </a:p>
          <a:p>
            <a:pPr lvl="1"/>
            <a:r>
              <a:rPr lang="en-US" dirty="0" smtClean="0"/>
              <a:t>Ex-post moral hazard (e.g. overuse)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 Smoothing Benefits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Finkelstein &amp; McKnight – introduction of Medicare</a:t>
            </a:r>
          </a:p>
          <a:p>
            <a:pPr lvl="1"/>
            <a:r>
              <a:rPr lang="en-US" dirty="0" smtClean="0"/>
              <a:t>Use pre-existing variation in insurance coverage before 1965</a:t>
            </a:r>
          </a:p>
          <a:p>
            <a:pPr lvl="1"/>
            <a:r>
              <a:rPr lang="en-US" dirty="0" smtClean="0"/>
              <a:t>40% decline in OOP spending for top quartile</a:t>
            </a:r>
          </a:p>
          <a:p>
            <a:pPr lvl="1"/>
            <a:r>
              <a:rPr lang="en-US" dirty="0" smtClean="0"/>
              <a:t>Input into expected utility function </a:t>
            </a:r>
          </a:p>
          <a:p>
            <a:pPr lvl="1"/>
            <a:r>
              <a:rPr lang="en-US" dirty="0" smtClean="0"/>
              <a:t>Suggests welfare gains from risk reduction = 40% of program costs</a:t>
            </a:r>
            <a:endParaRPr lang="en-US" dirty="0"/>
          </a:p>
          <a:p>
            <a:r>
              <a:rPr lang="en-US" dirty="0" err="1" smtClean="0"/>
              <a:t>Engelhardt</a:t>
            </a:r>
            <a:r>
              <a:rPr lang="en-US" dirty="0" smtClean="0"/>
              <a:t> &amp; Gruber – Introduction of Medicare Part D</a:t>
            </a:r>
          </a:p>
          <a:p>
            <a:pPr lvl="1"/>
            <a:r>
              <a:rPr lang="en-US" dirty="0" smtClean="0"/>
              <a:t>Little impact on </a:t>
            </a:r>
            <a:r>
              <a:rPr lang="en-US" dirty="0" err="1" smtClean="0"/>
              <a:t>oop</a:t>
            </a:r>
            <a:r>
              <a:rPr lang="en-US" dirty="0" smtClean="0"/>
              <a:t> spending on average</a:t>
            </a:r>
          </a:p>
          <a:p>
            <a:pPr lvl="1"/>
            <a:r>
              <a:rPr lang="en-US" dirty="0" smtClean="0"/>
              <a:t>Large reduction in tails</a:t>
            </a:r>
          </a:p>
          <a:p>
            <a:pPr lvl="1"/>
            <a:r>
              <a:rPr lang="en-US" dirty="0" smtClean="0"/>
              <a:t>Argue that welfare gains equal to DWL of financing program</a:t>
            </a:r>
          </a:p>
        </p:txBody>
      </p:sp>
    </p:spTree>
    <p:extLst>
      <p:ext uri="{BB962C8B-B14F-4D97-AF65-F5344CB8AC3E}">
        <p14:creationId xmlns:p14="http://schemas.microsoft.com/office/powerpoint/2010/main" val="78536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 Smoothing Benefits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Baicker</a:t>
            </a:r>
            <a:r>
              <a:rPr lang="en-US" dirty="0"/>
              <a:t>, Finkelstein et al. – Oregon Health Insurance </a:t>
            </a:r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Randomized lottery of 100,000 folks to 10,000 slots</a:t>
            </a:r>
          </a:p>
          <a:p>
            <a:pPr lvl="1"/>
            <a:r>
              <a:rPr lang="en-US" dirty="0" smtClean="0"/>
              <a:t>Survey &amp; administrate data for 12000 treatments &amp; controls</a:t>
            </a:r>
          </a:p>
          <a:p>
            <a:pPr lvl="1"/>
            <a:r>
              <a:rPr lang="en-US" dirty="0" smtClean="0"/>
              <a:t>Lots of slippage due to </a:t>
            </a:r>
            <a:r>
              <a:rPr lang="en-US" dirty="0" err="1" smtClean="0"/>
              <a:t>takeup</a:t>
            </a:r>
            <a:r>
              <a:rPr lang="en-US" dirty="0" smtClean="0"/>
              <a:t> &amp; dynamics of insurance</a:t>
            </a:r>
          </a:p>
          <a:p>
            <a:r>
              <a:rPr lang="en-US" dirty="0" smtClean="0"/>
              <a:t>Sizeable consumption smoothing effects</a:t>
            </a:r>
            <a:endParaRPr lang="en-US" dirty="0"/>
          </a:p>
          <a:p>
            <a:pPr lvl="1"/>
            <a:r>
              <a:rPr lang="en-US" dirty="0"/>
              <a:t>35% decline in odds </a:t>
            </a:r>
            <a:r>
              <a:rPr lang="en-US" dirty="0" smtClean="0"/>
              <a:t>of any </a:t>
            </a:r>
            <a:r>
              <a:rPr lang="en-US" dirty="0"/>
              <a:t>OOP medical expense (remember: very poor)</a:t>
            </a:r>
          </a:p>
          <a:p>
            <a:pPr lvl="1"/>
            <a:r>
              <a:rPr lang="en-US" dirty="0"/>
              <a:t>Significant decline in collection agency activity for medical debt</a:t>
            </a:r>
          </a:p>
          <a:p>
            <a:pPr lvl="1"/>
            <a:r>
              <a:rPr lang="en-US" dirty="0"/>
              <a:t>40% decline in having to borrow money/skip paying bills for medical costs</a:t>
            </a:r>
          </a:p>
        </p:txBody>
      </p:sp>
    </p:spTree>
    <p:extLst>
      <p:ext uri="{BB962C8B-B14F-4D97-AF65-F5344CB8AC3E}">
        <p14:creationId xmlns:p14="http://schemas.microsoft.com/office/powerpoint/2010/main" val="18546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sign_template_masterPPT">
  <a:themeElements>
    <a:clrScheme name="1_design_template_master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sign_template_masterPPT">
      <a:majorFont>
        <a:latin typeface="Time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design_template_master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_template_master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_template_master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_template_master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_template_master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_template_master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_template_master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sign_template_masterPPT">
  <a:themeElements>
    <a:clrScheme name="1_design_template_master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sign_template_masterPPT">
      <a:majorFont>
        <a:latin typeface="Times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design_template_master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_template_master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_template_master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_template_master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_template_master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_template_master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_template_master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2956</Words>
  <Application>Microsoft Office PowerPoint</Application>
  <PresentationFormat>Custom</PresentationFormat>
  <Paragraphs>411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Office Theme</vt:lpstr>
      <vt:lpstr>3_design_template_masterPPT</vt:lpstr>
      <vt:lpstr>4_design_template_masterPPT</vt:lpstr>
      <vt:lpstr>1_Office Theme</vt:lpstr>
      <vt:lpstr>2_Office Theme</vt:lpstr>
      <vt:lpstr>Health Care in the U.S.: The Demand Side</vt:lpstr>
      <vt:lpstr>Distribution of the U.S. Population Across Health Insurance Types</vt:lpstr>
      <vt:lpstr>Trends in Uninsurance for Adults Ages 18 to 64</vt:lpstr>
      <vt:lpstr>Why is Most Private Insurance from Employers?</vt:lpstr>
      <vt:lpstr>Failures of Non-Group Insurance Market</vt:lpstr>
      <vt:lpstr>Uninsured </vt:lpstr>
      <vt:lpstr>The Health Insurance Problem</vt:lpstr>
      <vt:lpstr>Consumption Smoothing Benefits (I)</vt:lpstr>
      <vt:lpstr>Consumption Smoothing Benefits (II)</vt:lpstr>
      <vt:lpstr>Ex-ante Moral Hazard</vt:lpstr>
      <vt:lpstr>Ex-Post Moral Hazard </vt:lpstr>
      <vt:lpstr>Ex-Post Moral Hazard – RAND HIE (I)</vt:lpstr>
      <vt:lpstr>Ex-Post Moral Hazard – RAND HIE (III)</vt:lpstr>
      <vt:lpstr>Ex-Post Moral Hazard – Post HIE</vt:lpstr>
      <vt:lpstr>PowerPoint Presentation</vt:lpstr>
      <vt:lpstr>Impacts of Insurance on Health </vt:lpstr>
      <vt:lpstr>Health Insurance Generosity and Health</vt:lpstr>
      <vt:lpstr>Health Insurance Coverage and Health (I)</vt:lpstr>
      <vt:lpstr>Health Insurance Coverage and Health (II)</vt:lpstr>
      <vt:lpstr>Suggests “Flat of the Curve”</vt:lpstr>
      <vt:lpstr>Lessons for Optimal Health Insurance </vt:lpstr>
      <vt:lpstr>PowerPoint Presentation</vt:lpstr>
      <vt:lpstr>Why “Overinsurance” in U.S.?</vt:lpstr>
      <vt:lpstr>Overinsurance is eroding </vt:lpstr>
      <vt:lpstr>Designing Health Insurance Markets</vt:lpstr>
      <vt:lpstr>Problem of Fee-for-Service Medicine</vt:lpstr>
      <vt:lpstr>Preferred Provider Organization (PPO)</vt:lpstr>
      <vt:lpstr>Health Maintenance Organizations (HMO)</vt:lpstr>
      <vt:lpstr>Evidence on HMOs</vt:lpstr>
      <vt:lpstr>Choice in Medical Markets</vt:lpstr>
      <vt:lpstr>Pros and Cons of Choice  </vt:lpstr>
      <vt:lpstr>Choice Inconsistencies – Abaluck &amp; Gruber</vt:lpstr>
      <vt:lpstr>Structural Model of Choice Inconsistencies</vt:lpstr>
      <vt:lpstr>Is this approach valuable?</vt:lpstr>
      <vt:lpstr>Addressing Choice Inconsistencies - Information</vt:lpstr>
      <vt:lpstr>Addressing Choice Inconsistencies – Structured Choice</vt:lpstr>
      <vt:lpstr>More Choices = More Mistakes</vt:lpstr>
      <vt:lpstr>Expanding Health Insurance Coverage (JEL article)</vt:lpstr>
      <vt:lpstr>Crowd Out Not Just for Public Insurance!</vt:lpstr>
      <vt:lpstr>Behavioral Responses – Private insurance </vt:lpstr>
      <vt:lpstr>Behavioral Responses – Public Insurance</vt:lpstr>
      <vt:lpstr>Price matters for insurance enrollment</vt:lpstr>
      <vt:lpstr>Incremental Universalism</vt:lpstr>
      <vt:lpstr>Effects of MA reform </vt:lpstr>
      <vt:lpstr>Affordable Care Act</vt:lpstr>
      <vt:lpstr>ACA Effects to date – Gruber and Sommers</vt:lpstr>
      <vt:lpstr>Research Questions: Exchanges</vt:lpstr>
      <vt:lpstr>Insurance for Long Term Care</vt:lpstr>
      <vt:lpstr>Research Question: What to do about LTC?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in the U.S.: The Demand Side</dc:title>
  <dc:creator>gruberj</dc:creator>
  <cp:lastModifiedBy>maranjian</cp:lastModifiedBy>
  <cp:revision>78</cp:revision>
  <dcterms:created xsi:type="dcterms:W3CDTF">2014-12-17T00:45:16Z</dcterms:created>
  <dcterms:modified xsi:type="dcterms:W3CDTF">2019-12-16T20:44:21Z</dcterms:modified>
</cp:coreProperties>
</file>