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5.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62" r:id="rId2"/>
  </p:sldMasterIdLst>
  <p:notesMasterIdLst>
    <p:notesMasterId r:id="rId37"/>
  </p:notesMasterIdLst>
  <p:sldIdLst>
    <p:sldId id="306" r:id="rId3"/>
    <p:sldId id="260" r:id="rId4"/>
    <p:sldId id="290" r:id="rId5"/>
    <p:sldId id="289" r:id="rId6"/>
    <p:sldId id="301" r:id="rId7"/>
    <p:sldId id="291" r:id="rId8"/>
    <p:sldId id="292" r:id="rId9"/>
    <p:sldId id="294" r:id="rId10"/>
    <p:sldId id="296" r:id="rId11"/>
    <p:sldId id="308" r:id="rId12"/>
    <p:sldId id="297" r:id="rId13"/>
    <p:sldId id="305" r:id="rId14"/>
    <p:sldId id="298" r:id="rId15"/>
    <p:sldId id="302" r:id="rId16"/>
    <p:sldId id="303" r:id="rId17"/>
    <p:sldId id="300" r:id="rId18"/>
    <p:sldId id="304" r:id="rId19"/>
    <p:sldId id="299" r:id="rId20"/>
    <p:sldId id="288" r:id="rId21"/>
    <p:sldId id="261" r:id="rId22"/>
    <p:sldId id="262" r:id="rId23"/>
    <p:sldId id="263" r:id="rId24"/>
    <p:sldId id="264" r:id="rId25"/>
    <p:sldId id="265" r:id="rId26"/>
    <p:sldId id="266" r:id="rId27"/>
    <p:sldId id="285" r:id="rId28"/>
    <p:sldId id="287" r:id="rId29"/>
    <p:sldId id="267" r:id="rId30"/>
    <p:sldId id="268" r:id="rId31"/>
    <p:sldId id="273" r:id="rId32"/>
    <p:sldId id="274" r:id="rId33"/>
    <p:sldId id="275" r:id="rId34"/>
    <p:sldId id="282" r:id="rId35"/>
    <p:sldId id="28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8504"/>
    <a:srgbClr val="EE12B4"/>
    <a:srgbClr val="215D8C"/>
    <a:srgbClr val="0737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3548" autoAdjust="0"/>
  </p:normalViewPr>
  <p:slideViewPr>
    <p:cSldViewPr showGuides="1">
      <p:cViewPr varScale="1">
        <p:scale>
          <a:sx n="117" d="100"/>
          <a:sy n="117" d="100"/>
        </p:scale>
        <p:origin x="-1470" y="-102"/>
      </p:cViewPr>
      <p:guideLst>
        <p:guide orient="horz" pos="2160"/>
        <p:guide pos="2880"/>
      </p:guideLst>
    </p:cSldViewPr>
  </p:slideViewPr>
  <p:notesTextViewPr>
    <p:cViewPr>
      <p:scale>
        <a:sx n="3" d="2"/>
        <a:sy n="3" d="2"/>
      </p:scale>
      <p:origin x="0" y="0"/>
    </p:cViewPr>
  </p:notesTextViewPr>
  <p:notesViewPr>
    <p:cSldViewPr>
      <p:cViewPr>
        <p:scale>
          <a:sx n="95" d="100"/>
          <a:sy n="95" d="100"/>
        </p:scale>
        <p:origin x="1740" y="-117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t>Percent of Workforce Eligible to Retire*</a:t>
            </a:r>
            <a:endParaRPr lang="en-US" b="1" dirty="0"/>
          </a:p>
        </c:rich>
      </c:tx>
      <c:layout>
        <c:manualLayout>
          <c:xMode val="edge"/>
          <c:yMode val="edge"/>
          <c:x val="0.22214512891770882"/>
          <c:y val="2.8125000000000001E-2"/>
        </c:manualLayout>
      </c:layout>
      <c:overlay val="0"/>
      <c:spPr>
        <a:noFill/>
        <a:ln>
          <a:noFill/>
        </a:ln>
        <a:effectLst/>
      </c:spPr>
    </c:title>
    <c:autoTitleDeleted val="0"/>
    <c:plotArea>
      <c:layout>
        <c:manualLayout>
          <c:layoutTarget val="inner"/>
          <c:xMode val="edge"/>
          <c:yMode val="edge"/>
          <c:x val="1.8749999999999999E-2"/>
          <c:y val="0.13353124999999999"/>
          <c:w val="0.95416666666666672"/>
          <c:h val="0.7767600885826772"/>
        </c:manualLayout>
      </c:layout>
      <c:lineChart>
        <c:grouping val="standard"/>
        <c:varyColors val="0"/>
        <c:ser>
          <c:idx val="0"/>
          <c:order val="0"/>
          <c:tx>
            <c:strRef>
              <c:f>Sheet1!$B$1</c:f>
              <c:strCache>
                <c:ptCount val="1"/>
                <c:pt idx="0">
                  <c:v>Retirements</c:v>
                </c:pt>
              </c:strCache>
            </c:strRef>
          </c:tx>
          <c:spPr>
            <a:ln w="44450" cap="rnd">
              <a:solidFill>
                <a:schemeClr val="accent1"/>
              </a:solidFill>
              <a:round/>
            </a:ln>
            <a:effectLst/>
          </c:spPr>
          <c:marker>
            <c:symbol val="circle"/>
            <c:size val="5"/>
            <c:spPr>
              <a:solidFill>
                <a:schemeClr val="accent1"/>
              </a:solidFill>
              <a:ln w="222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2018</c:v>
                </c:pt>
                <c:pt idx="1">
                  <c:v>2019</c:v>
                </c:pt>
                <c:pt idx="2">
                  <c:v>2020</c:v>
                </c:pt>
                <c:pt idx="3">
                  <c:v>2021</c:v>
                </c:pt>
                <c:pt idx="4">
                  <c:v>2022</c:v>
                </c:pt>
              </c:numCache>
            </c:numRef>
          </c:cat>
          <c:val>
            <c:numRef>
              <c:f>Sheet1!$B$2:$B$6</c:f>
              <c:numCache>
                <c:formatCode>0.0%</c:formatCode>
                <c:ptCount val="5"/>
                <c:pt idx="0">
                  <c:v>0.182</c:v>
                </c:pt>
                <c:pt idx="1">
                  <c:v>0.216</c:v>
                </c:pt>
                <c:pt idx="2">
                  <c:v>0.251</c:v>
                </c:pt>
                <c:pt idx="3">
                  <c:v>0.28699999999999998</c:v>
                </c:pt>
                <c:pt idx="4">
                  <c:v>0.32300000000000001</c:v>
                </c:pt>
              </c:numCache>
            </c:numRef>
          </c:val>
          <c:smooth val="0"/>
        </c:ser>
        <c:dLbls>
          <c:showLegendKey val="0"/>
          <c:showVal val="0"/>
          <c:showCatName val="0"/>
          <c:showSerName val="0"/>
          <c:showPercent val="0"/>
          <c:showBubbleSize val="0"/>
        </c:dLbls>
        <c:marker val="1"/>
        <c:smooth val="0"/>
        <c:axId val="138207616"/>
        <c:axId val="138209152"/>
      </c:lineChart>
      <c:catAx>
        <c:axId val="1382076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209152"/>
        <c:crosses val="autoZero"/>
        <c:auto val="1"/>
        <c:lblAlgn val="ctr"/>
        <c:lblOffset val="100"/>
        <c:noMultiLvlLbl val="0"/>
      </c:catAx>
      <c:valAx>
        <c:axId val="1382091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207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t>Percent of Workforce that Retires</a:t>
            </a:r>
            <a:endParaRPr lang="en-US" b="1" dirty="0"/>
          </a:p>
        </c:rich>
      </c:tx>
      <c:layout>
        <c:manualLayout>
          <c:xMode val="edge"/>
          <c:yMode val="edge"/>
          <c:x val="0.14828400115138241"/>
          <c:y val="0.02"/>
        </c:manualLayout>
      </c:layout>
      <c:overlay val="0"/>
      <c:spPr>
        <a:noFill/>
        <a:ln>
          <a:noFill/>
        </a:ln>
        <a:effectLst/>
      </c:spPr>
    </c:title>
    <c:autoTitleDeleted val="0"/>
    <c:plotArea>
      <c:layout/>
      <c:lineChart>
        <c:grouping val="standard"/>
        <c:varyColors val="0"/>
        <c:ser>
          <c:idx val="0"/>
          <c:order val="0"/>
          <c:tx>
            <c:strRef>
              <c:f>Sheet1!$B$1</c:f>
              <c:strCache>
                <c:ptCount val="1"/>
                <c:pt idx="0">
                  <c:v>Series 1</c:v>
                </c:pt>
              </c:strCache>
            </c:strRef>
          </c:tx>
          <c:spPr>
            <a:ln w="44450" cap="rnd">
              <a:solidFill>
                <a:schemeClr val="accent1"/>
              </a:solidFill>
              <a:round/>
            </a:ln>
            <a:effectLst/>
          </c:spPr>
          <c:marker>
            <c:symbol val="circle"/>
            <c:size val="5"/>
            <c:spPr>
              <a:solidFill>
                <a:schemeClr val="accent1"/>
              </a:solidFill>
              <a:ln w="19050">
                <a:solidFill>
                  <a:schemeClr val="accent1"/>
                </a:solidFill>
              </a:ln>
              <a:effectLst/>
            </c:spPr>
          </c:marker>
          <c:dLbls>
            <c:dLbl>
              <c:idx val="0"/>
              <c:layout>
                <c:manualLayout>
                  <c:x val="-7.0349464070527057E-2"/>
                  <c:y val="-4.434986876640419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0435866537217463E-2"/>
                  <c:y val="-3.101653543307086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7957467153890059E-2"/>
                  <c:y val="-2.768320209973753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7957467153890059E-2"/>
                  <c:y val="-2.768320209973753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Sheet1!$A$2:$A$6</c:f>
              <c:numCache>
                <c:formatCode>General</c:formatCode>
                <c:ptCount val="5"/>
                <c:pt idx="0">
                  <c:v>1998</c:v>
                </c:pt>
                <c:pt idx="1">
                  <c:v>2005</c:v>
                </c:pt>
                <c:pt idx="2">
                  <c:v>2008</c:v>
                </c:pt>
                <c:pt idx="3">
                  <c:v>2013</c:v>
                </c:pt>
                <c:pt idx="4">
                  <c:v>2018</c:v>
                </c:pt>
              </c:numCache>
            </c:numRef>
          </c:cat>
          <c:val>
            <c:numRef>
              <c:f>Sheet1!$B$2:$B$6</c:f>
              <c:numCache>
                <c:formatCode>0.00%</c:formatCode>
                <c:ptCount val="5"/>
                <c:pt idx="0">
                  <c:v>2.7699999999999999E-2</c:v>
                </c:pt>
                <c:pt idx="1">
                  <c:v>3.2099999999999997E-2</c:v>
                </c:pt>
                <c:pt idx="2">
                  <c:v>3.04E-2</c:v>
                </c:pt>
                <c:pt idx="3">
                  <c:v>3.1600000000000003E-2</c:v>
                </c:pt>
                <c:pt idx="4">
                  <c:v>3.1699999999999999E-2</c:v>
                </c:pt>
              </c:numCache>
            </c:numRef>
          </c:val>
          <c:smooth val="0"/>
        </c:ser>
        <c:dLbls>
          <c:showLegendKey val="0"/>
          <c:showVal val="0"/>
          <c:showCatName val="0"/>
          <c:showSerName val="0"/>
          <c:showPercent val="0"/>
          <c:showBubbleSize val="0"/>
        </c:dLbls>
        <c:marker val="1"/>
        <c:smooth val="0"/>
        <c:axId val="138532352"/>
        <c:axId val="138533888"/>
      </c:lineChart>
      <c:catAx>
        <c:axId val="138532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533888"/>
        <c:crosses val="autoZero"/>
        <c:auto val="1"/>
        <c:lblAlgn val="ctr"/>
        <c:lblOffset val="100"/>
        <c:noMultiLvlLbl val="0"/>
      </c:catAx>
      <c:valAx>
        <c:axId val="138533888"/>
        <c:scaling>
          <c:orientation val="minMax"/>
          <c:max val="0.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532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Average Age</a:t>
            </a:r>
            <a:endParaRPr lang="en-US" dirty="0"/>
          </a:p>
        </c:rich>
      </c:tx>
      <c:layout>
        <c:manualLayout>
          <c:xMode val="edge"/>
          <c:yMode val="edge"/>
          <c:x val="0.31132283464566929"/>
          <c:y val="1.5625E-2"/>
        </c:manualLayout>
      </c:layout>
      <c:overlay val="0"/>
      <c:spPr>
        <a:noFill/>
        <a:ln>
          <a:noFill/>
        </a:ln>
        <a:effectLst/>
      </c:spPr>
    </c:title>
    <c:autoTitleDeleted val="0"/>
    <c:plotArea>
      <c:layout/>
      <c:lineChart>
        <c:grouping val="standard"/>
        <c:varyColors val="0"/>
        <c:ser>
          <c:idx val="0"/>
          <c:order val="0"/>
          <c:tx>
            <c:strRef>
              <c:f>Sheet1!$B$1</c:f>
              <c:strCache>
                <c:ptCount val="1"/>
                <c:pt idx="0">
                  <c:v>Retirements</c:v>
                </c:pt>
              </c:strCache>
            </c:strRef>
          </c:tx>
          <c:spPr>
            <a:ln w="38100"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1998</c:v>
                </c:pt>
                <c:pt idx="1">
                  <c:v>2005</c:v>
                </c:pt>
                <c:pt idx="2">
                  <c:v>2008</c:v>
                </c:pt>
                <c:pt idx="3">
                  <c:v>2013</c:v>
                </c:pt>
                <c:pt idx="4">
                  <c:v>2018</c:v>
                </c:pt>
              </c:numCache>
            </c:numRef>
          </c:cat>
          <c:val>
            <c:numRef>
              <c:f>Sheet1!$B$2:$B$6</c:f>
              <c:numCache>
                <c:formatCode>General</c:formatCode>
                <c:ptCount val="5"/>
                <c:pt idx="0">
                  <c:v>57.3</c:v>
                </c:pt>
                <c:pt idx="1">
                  <c:v>58.9</c:v>
                </c:pt>
                <c:pt idx="2">
                  <c:v>59.6</c:v>
                </c:pt>
                <c:pt idx="3">
                  <c:v>61.2</c:v>
                </c:pt>
                <c:pt idx="4">
                  <c:v>62.1</c:v>
                </c:pt>
              </c:numCache>
            </c:numRef>
          </c:val>
          <c:smooth val="0"/>
        </c:ser>
        <c:ser>
          <c:idx val="1"/>
          <c:order val="1"/>
          <c:tx>
            <c:strRef>
              <c:f>Sheet1!$C$1</c:f>
              <c:strCache>
                <c:ptCount val="1"/>
                <c:pt idx="0">
                  <c:v>New Hires</c:v>
                </c:pt>
              </c:strCache>
            </c:strRef>
          </c:tx>
          <c:spPr>
            <a:ln w="38100"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1998</c:v>
                </c:pt>
                <c:pt idx="1">
                  <c:v>2005</c:v>
                </c:pt>
                <c:pt idx="2">
                  <c:v>2008</c:v>
                </c:pt>
                <c:pt idx="3">
                  <c:v>2013</c:v>
                </c:pt>
                <c:pt idx="4">
                  <c:v>2018</c:v>
                </c:pt>
              </c:numCache>
            </c:numRef>
          </c:cat>
          <c:val>
            <c:numRef>
              <c:f>Sheet1!$C$2:$C$6</c:f>
              <c:numCache>
                <c:formatCode>General</c:formatCode>
                <c:ptCount val="5"/>
                <c:pt idx="0">
                  <c:v>33.9</c:v>
                </c:pt>
                <c:pt idx="1">
                  <c:v>35.4</c:v>
                </c:pt>
                <c:pt idx="2">
                  <c:v>35.6</c:v>
                </c:pt>
                <c:pt idx="3">
                  <c:v>38.1</c:v>
                </c:pt>
                <c:pt idx="4">
                  <c:v>37.4</c:v>
                </c:pt>
              </c:numCache>
            </c:numRef>
          </c:val>
          <c:smooth val="0"/>
        </c:ser>
        <c:ser>
          <c:idx val="2"/>
          <c:order val="2"/>
          <c:tx>
            <c:strRef>
              <c:f>Sheet1!$D$1</c:f>
              <c:strCache>
                <c:ptCount val="1"/>
                <c:pt idx="0">
                  <c:v>On Board</c:v>
                </c:pt>
              </c:strCache>
            </c:strRef>
          </c:tx>
          <c:spPr>
            <a:ln w="38100"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1998</c:v>
                </c:pt>
                <c:pt idx="1">
                  <c:v>2005</c:v>
                </c:pt>
                <c:pt idx="2">
                  <c:v>2008</c:v>
                </c:pt>
                <c:pt idx="3">
                  <c:v>2013</c:v>
                </c:pt>
                <c:pt idx="4">
                  <c:v>2018</c:v>
                </c:pt>
              </c:numCache>
            </c:numRef>
          </c:cat>
          <c:val>
            <c:numRef>
              <c:f>Sheet1!$D$2:$D$6</c:f>
              <c:numCache>
                <c:formatCode>General</c:formatCode>
                <c:ptCount val="5"/>
                <c:pt idx="0">
                  <c:v>44.2</c:v>
                </c:pt>
                <c:pt idx="1">
                  <c:v>46.2</c:v>
                </c:pt>
                <c:pt idx="2">
                  <c:v>46.2</c:v>
                </c:pt>
                <c:pt idx="3">
                  <c:v>47</c:v>
                </c:pt>
                <c:pt idx="4">
                  <c:v>47.1</c:v>
                </c:pt>
              </c:numCache>
            </c:numRef>
          </c:val>
          <c:smooth val="0"/>
        </c:ser>
        <c:dLbls>
          <c:showLegendKey val="0"/>
          <c:showVal val="0"/>
          <c:showCatName val="0"/>
          <c:showSerName val="0"/>
          <c:showPercent val="0"/>
          <c:showBubbleSize val="0"/>
        </c:dLbls>
        <c:marker val="1"/>
        <c:smooth val="0"/>
        <c:axId val="184299904"/>
        <c:axId val="184301440"/>
      </c:lineChart>
      <c:catAx>
        <c:axId val="18429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301440"/>
        <c:crosses val="autoZero"/>
        <c:auto val="1"/>
        <c:lblAlgn val="ctr"/>
        <c:lblOffset val="100"/>
        <c:noMultiLvlLbl val="0"/>
      </c:catAx>
      <c:valAx>
        <c:axId val="184301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2999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Age Distribution of New Hires and Onboard</a:t>
            </a:r>
            <a:endParaRPr lang="en-US" dirty="0"/>
          </a:p>
        </c:rich>
      </c:tx>
      <c:layout>
        <c:manualLayout>
          <c:xMode val="edge"/>
          <c:yMode val="edge"/>
          <c:x val="0.2551194796302636"/>
          <c:y val="1.7193943089237256E-2"/>
        </c:manualLayout>
      </c:layout>
      <c:overlay val="0"/>
      <c:spPr>
        <a:noFill/>
        <a:ln>
          <a:noFill/>
        </a:ln>
        <a:effectLst/>
      </c:spPr>
    </c:title>
    <c:autoTitleDeleted val="0"/>
    <c:plotArea>
      <c:layout>
        <c:manualLayout>
          <c:layoutTarget val="inner"/>
          <c:xMode val="edge"/>
          <c:yMode val="edge"/>
          <c:x val="3.1631404770055917E-2"/>
          <c:y val="9.4803967335299069E-2"/>
          <c:w val="0.96636085626911317"/>
          <c:h val="0.72344432581520535"/>
        </c:manualLayout>
      </c:layout>
      <c:lineChart>
        <c:grouping val="standard"/>
        <c:varyColors val="0"/>
        <c:ser>
          <c:idx val="0"/>
          <c:order val="0"/>
          <c:tx>
            <c:strRef>
              <c:f>Sheet1!$B$1</c:f>
              <c:strCache>
                <c:ptCount val="1"/>
                <c:pt idx="0">
                  <c:v>&lt;30 New Hire</c:v>
                </c:pt>
              </c:strCache>
            </c:strRef>
          </c:tx>
          <c:spPr>
            <a:ln w="50800" cap="rnd">
              <a:solidFill>
                <a:srgbClr val="00B0F0"/>
              </a:solidFill>
              <a:round/>
            </a:ln>
            <a:effectLst/>
          </c:spPr>
          <c:marker>
            <c:symbol val="none"/>
          </c:marker>
          <c:dLbls>
            <c:dLbl>
              <c:idx val="0"/>
              <c:layout>
                <c:manualLayout>
                  <c:x val="-4.4927536231884058E-2"/>
                  <c:y val="-2.016535591853193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3478260869565218E-3"/>
                  <c:y val="-1.76446864287154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7391304347826087E-2"/>
                  <c:y val="4.03307118370639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942028985507353E-2"/>
                  <c:y val="-2.772736438798149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6956521739131494E-3"/>
                  <c:y val="-7.5620084694494856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1998</c:v>
                </c:pt>
                <c:pt idx="1">
                  <c:v>2005</c:v>
                </c:pt>
                <c:pt idx="2">
                  <c:v>2008</c:v>
                </c:pt>
                <c:pt idx="3">
                  <c:v>2013</c:v>
                </c:pt>
                <c:pt idx="4">
                  <c:v>2018</c:v>
                </c:pt>
              </c:numCache>
            </c:numRef>
          </c:cat>
          <c:val>
            <c:numRef>
              <c:f>Sheet1!$B$2:$B$6</c:f>
              <c:numCache>
                <c:formatCode>0%</c:formatCode>
                <c:ptCount val="5"/>
                <c:pt idx="0">
                  <c:v>0.42699999999999999</c:v>
                </c:pt>
                <c:pt idx="1">
                  <c:v>0.42199999999999999</c:v>
                </c:pt>
                <c:pt idx="2">
                  <c:v>0.42199999999999999</c:v>
                </c:pt>
                <c:pt idx="3">
                  <c:v>0.32600000000000001</c:v>
                </c:pt>
                <c:pt idx="4">
                  <c:v>0.35799999999999998</c:v>
                </c:pt>
              </c:numCache>
            </c:numRef>
          </c:val>
          <c:smooth val="0"/>
        </c:ser>
        <c:ser>
          <c:idx val="4"/>
          <c:order val="1"/>
          <c:tx>
            <c:strRef>
              <c:f>Sheet1!$C$1</c:f>
              <c:strCache>
                <c:ptCount val="1"/>
                <c:pt idx="0">
                  <c:v>&lt;30 Onboard</c:v>
                </c:pt>
              </c:strCache>
            </c:strRef>
          </c:tx>
          <c:spPr>
            <a:ln w="50800" cap="rnd">
              <a:solidFill>
                <a:srgbClr val="00B0F0"/>
              </a:solidFill>
              <a:prstDash val="sysDash"/>
              <a:round/>
            </a:ln>
            <a:effectLst/>
          </c:spPr>
          <c:marker>
            <c:symbol val="none"/>
          </c:marker>
          <c:dLbls>
            <c:dLbl>
              <c:idx val="0"/>
              <c:layout>
                <c:manualLayout>
                  <c:x val="-3.7681159420289857E-2"/>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7971014492753624E-3"/>
                  <c:y val="4.2851381326880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4492753623188406E-3"/>
                  <c:y val="3.27687033676144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1594202898550725E-2"/>
                  <c:y val="2.016535591853186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0627896549303646E-16"/>
                  <c:y val="1.260334744908247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1998</c:v>
                </c:pt>
                <c:pt idx="1">
                  <c:v>2005</c:v>
                </c:pt>
                <c:pt idx="2">
                  <c:v>2008</c:v>
                </c:pt>
                <c:pt idx="3">
                  <c:v>2013</c:v>
                </c:pt>
                <c:pt idx="4">
                  <c:v>2018</c:v>
                </c:pt>
              </c:numCache>
            </c:numRef>
          </c:cat>
          <c:val>
            <c:numRef>
              <c:f>Sheet1!$C$2:$C$6</c:f>
              <c:numCache>
                <c:formatCode>0%</c:formatCode>
                <c:ptCount val="5"/>
                <c:pt idx="0">
                  <c:v>0.08</c:v>
                </c:pt>
                <c:pt idx="1">
                  <c:v>0.124</c:v>
                </c:pt>
                <c:pt idx="2">
                  <c:v>0.109</c:v>
                </c:pt>
                <c:pt idx="3">
                  <c:v>8.5999999999999993E-2</c:v>
                </c:pt>
                <c:pt idx="4">
                  <c:v>7.8E-2</c:v>
                </c:pt>
              </c:numCache>
            </c:numRef>
          </c:val>
          <c:smooth val="0"/>
        </c:ser>
        <c:ser>
          <c:idx val="1"/>
          <c:order val="2"/>
          <c:tx>
            <c:strRef>
              <c:f>Sheet1!$D$1</c:f>
              <c:strCache>
                <c:ptCount val="1"/>
                <c:pt idx="0">
                  <c:v>30-39 New Hire</c:v>
                </c:pt>
              </c:strCache>
            </c:strRef>
          </c:tx>
          <c:spPr>
            <a:ln w="50800" cap="rnd">
              <a:solidFill>
                <a:srgbClr val="FF0000"/>
              </a:solidFill>
              <a:round/>
            </a:ln>
            <a:effectLst/>
          </c:spPr>
          <c:marker>
            <c:symbol val="none"/>
          </c:marker>
          <c:dLbls>
            <c:dLbl>
              <c:idx val="0"/>
              <c:layout>
                <c:manualLayout>
                  <c:x val="-4.5658792650918635E-2"/>
                  <c:y val="-6.953673667379599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9056259271938837E-3"/>
                  <c:y val="-2.41077226961874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6086956521739237E-2"/>
                  <c:y val="-2.016535591853205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8282095172886103E-2"/>
                  <c:y val="-2.01653559185320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3400661873788577E-3"/>
                  <c:y val="-2.238175876835722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1998</c:v>
                </c:pt>
                <c:pt idx="1">
                  <c:v>2005</c:v>
                </c:pt>
                <c:pt idx="2">
                  <c:v>2008</c:v>
                </c:pt>
                <c:pt idx="3">
                  <c:v>2013</c:v>
                </c:pt>
                <c:pt idx="4">
                  <c:v>2018</c:v>
                </c:pt>
              </c:numCache>
            </c:numRef>
          </c:cat>
          <c:val>
            <c:numRef>
              <c:f>Sheet1!$D$2:$D$6</c:f>
              <c:numCache>
                <c:formatCode>0%</c:formatCode>
                <c:ptCount val="5"/>
                <c:pt idx="0">
                  <c:v>0.251</c:v>
                </c:pt>
                <c:pt idx="1">
                  <c:v>0.217</c:v>
                </c:pt>
                <c:pt idx="2">
                  <c:v>0.219</c:v>
                </c:pt>
                <c:pt idx="3">
                  <c:v>0.28699999999999998</c:v>
                </c:pt>
                <c:pt idx="4">
                  <c:v>0.27</c:v>
                </c:pt>
              </c:numCache>
            </c:numRef>
          </c:val>
          <c:smooth val="0"/>
        </c:ser>
        <c:ser>
          <c:idx val="5"/>
          <c:order val="3"/>
          <c:tx>
            <c:strRef>
              <c:f>Sheet1!$E$1</c:f>
              <c:strCache>
                <c:ptCount val="1"/>
                <c:pt idx="0">
                  <c:v>30-39 Onboard</c:v>
                </c:pt>
              </c:strCache>
            </c:strRef>
          </c:tx>
          <c:spPr>
            <a:ln w="50800" cap="rnd">
              <a:solidFill>
                <a:srgbClr val="FF0000"/>
              </a:solidFill>
              <a:prstDash val="sysDash"/>
              <a:round/>
            </a:ln>
            <a:effectLst/>
          </c:spPr>
          <c:marker>
            <c:symbol val="none"/>
          </c:marker>
          <c:dLbls>
            <c:dLbl>
              <c:idx val="0"/>
              <c:layout>
                <c:manualLayout>
                  <c:x val="-4.6376811594202899E-2"/>
                  <c:y val="2.520669489816402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2463768115942032E-2"/>
                  <c:y val="2.520669489816495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5072463768115941E-2"/>
                  <c:y val="3.781004234724742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0289855072463874E-2"/>
                  <c:y val="-2.01653559185319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8985507246376812E-3"/>
                  <c:y val="2.520669489816495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1998</c:v>
                </c:pt>
                <c:pt idx="1">
                  <c:v>2005</c:v>
                </c:pt>
                <c:pt idx="2">
                  <c:v>2008</c:v>
                </c:pt>
                <c:pt idx="3">
                  <c:v>2013</c:v>
                </c:pt>
                <c:pt idx="4">
                  <c:v>2018</c:v>
                </c:pt>
              </c:numCache>
            </c:numRef>
          </c:cat>
          <c:val>
            <c:numRef>
              <c:f>Sheet1!$E$2:$E$6</c:f>
              <c:numCache>
                <c:formatCode>0%</c:formatCode>
                <c:ptCount val="5"/>
                <c:pt idx="0">
                  <c:v>0.23699999999999999</c:v>
                </c:pt>
                <c:pt idx="1">
                  <c:v>0.17599999999999999</c:v>
                </c:pt>
                <c:pt idx="2">
                  <c:v>0.18</c:v>
                </c:pt>
                <c:pt idx="3">
                  <c:v>0.20599999999999999</c:v>
                </c:pt>
                <c:pt idx="4">
                  <c:v>0.22900000000000001</c:v>
                </c:pt>
              </c:numCache>
            </c:numRef>
          </c:val>
          <c:smooth val="0"/>
        </c:ser>
        <c:ser>
          <c:idx val="2"/>
          <c:order val="4"/>
          <c:tx>
            <c:strRef>
              <c:f>Sheet1!$F$1</c:f>
              <c:strCache>
                <c:ptCount val="1"/>
                <c:pt idx="0">
                  <c:v>40-49 New Hire</c:v>
                </c:pt>
              </c:strCache>
            </c:strRef>
          </c:tx>
          <c:spPr>
            <a:ln w="50800" cap="rnd">
              <a:solidFill>
                <a:srgbClr val="00B050"/>
              </a:solidFill>
              <a:round/>
            </a:ln>
            <a:effectLst/>
          </c:spPr>
          <c:marker>
            <c:symbol val="none"/>
          </c:marker>
          <c:dLbls>
            <c:dLbl>
              <c:idx val="0"/>
              <c:layout>
                <c:manualLayout>
                  <c:x val="-4.7507018144471086E-2"/>
                  <c:y val="2.216402849825260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3930160903800067E-4"/>
                  <c:y val="2.520669489816402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9319182928220928E-2"/>
                  <c:y val="-3.146470348193771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9130434782608699E-2"/>
                  <c:y val="2.520669489816495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3478260869565218E-3"/>
                  <c:y val="2.52066948981648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1998</c:v>
                </c:pt>
                <c:pt idx="1">
                  <c:v>2005</c:v>
                </c:pt>
                <c:pt idx="2">
                  <c:v>2008</c:v>
                </c:pt>
                <c:pt idx="3">
                  <c:v>2013</c:v>
                </c:pt>
                <c:pt idx="4">
                  <c:v>2018</c:v>
                </c:pt>
              </c:numCache>
            </c:numRef>
          </c:cat>
          <c:val>
            <c:numRef>
              <c:f>Sheet1!$F$2:$F$6</c:f>
              <c:numCache>
                <c:formatCode>0%</c:formatCode>
                <c:ptCount val="5"/>
                <c:pt idx="0">
                  <c:v>0.20200000000000001</c:v>
                </c:pt>
                <c:pt idx="1">
                  <c:v>0.20499999999999999</c:v>
                </c:pt>
                <c:pt idx="2">
                  <c:v>0.19600000000000001</c:v>
                </c:pt>
                <c:pt idx="3">
                  <c:v>0.192</c:v>
                </c:pt>
                <c:pt idx="4">
                  <c:v>0.18</c:v>
                </c:pt>
              </c:numCache>
            </c:numRef>
          </c:val>
          <c:smooth val="0"/>
        </c:ser>
        <c:ser>
          <c:idx val="6"/>
          <c:order val="5"/>
          <c:tx>
            <c:strRef>
              <c:f>Sheet1!$G$1</c:f>
              <c:strCache>
                <c:ptCount val="1"/>
                <c:pt idx="0">
                  <c:v>40-49 Onboard</c:v>
                </c:pt>
              </c:strCache>
            </c:strRef>
          </c:tx>
          <c:spPr>
            <a:ln w="50800" cap="rnd">
              <a:solidFill>
                <a:srgbClr val="00B050"/>
              </a:solidFill>
              <a:prstDash val="sysDash"/>
              <a:round/>
            </a:ln>
            <a:effectLst/>
          </c:spPr>
          <c:marker>
            <c:symbol val="none"/>
          </c:marker>
          <c:dLbls>
            <c:dLbl>
              <c:idx val="0"/>
              <c:layout>
                <c:manualLayout>
                  <c:x val="-4.9275362318840582E-2"/>
                  <c:y val="2.520669489816495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6956521739130436E-3"/>
                  <c:y val="-2.52066948981649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4637681159420291E-2"/>
                  <c:y val="-2.01653559185320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942028985507353E-2"/>
                  <c:y val="2.268602540834845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4492753623188406E-3"/>
                  <c:y val="-2.520669489816495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1998</c:v>
                </c:pt>
                <c:pt idx="1">
                  <c:v>2005</c:v>
                </c:pt>
                <c:pt idx="2">
                  <c:v>2008</c:v>
                </c:pt>
                <c:pt idx="3">
                  <c:v>2013</c:v>
                </c:pt>
                <c:pt idx="4">
                  <c:v>2018</c:v>
                </c:pt>
              </c:numCache>
            </c:numRef>
          </c:cat>
          <c:val>
            <c:numRef>
              <c:f>Sheet1!$G$2:$G$6</c:f>
              <c:numCache>
                <c:formatCode>0%</c:formatCode>
                <c:ptCount val="5"/>
                <c:pt idx="0">
                  <c:v>0.35799999999999998</c:v>
                </c:pt>
                <c:pt idx="1">
                  <c:v>0.30499999999999999</c:v>
                </c:pt>
                <c:pt idx="2">
                  <c:v>0.29499999999999998</c:v>
                </c:pt>
                <c:pt idx="3">
                  <c:v>0.26600000000000001</c:v>
                </c:pt>
                <c:pt idx="4">
                  <c:v>0.252</c:v>
                </c:pt>
              </c:numCache>
            </c:numRef>
          </c:val>
          <c:smooth val="0"/>
        </c:ser>
        <c:ser>
          <c:idx val="7"/>
          <c:order val="6"/>
          <c:tx>
            <c:strRef>
              <c:f>Sheet1!$H$1</c:f>
              <c:strCache>
                <c:ptCount val="1"/>
                <c:pt idx="0">
                  <c:v>50+ New Hire</c:v>
                </c:pt>
              </c:strCache>
            </c:strRef>
          </c:tx>
          <c:spPr>
            <a:ln w="50800" cap="rnd">
              <a:solidFill>
                <a:srgbClr val="FA8504"/>
              </a:solidFill>
              <a:round/>
            </a:ln>
            <a:effectLst/>
          </c:spPr>
          <c:marker>
            <c:symbol val="none"/>
          </c:marker>
          <c:dLbls>
            <c:dLbl>
              <c:idx val="0"/>
              <c:layout>
                <c:manualLayout>
                  <c:x val="-4.3478260869565216E-2"/>
                  <c:y val="-5.041338979632990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1739130434782608E-2"/>
                  <c:y val="1.764468642871537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0289855072463663E-2"/>
                  <c:y val="4.285138132688041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1594202898550831E-2"/>
                  <c:y val="6.049606775559579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3478260869566276E-3"/>
                  <c:y val="-2.520669489816495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1998</c:v>
                </c:pt>
                <c:pt idx="1">
                  <c:v>2005</c:v>
                </c:pt>
                <c:pt idx="2">
                  <c:v>2008</c:v>
                </c:pt>
                <c:pt idx="3">
                  <c:v>2013</c:v>
                </c:pt>
                <c:pt idx="4">
                  <c:v>2018</c:v>
                </c:pt>
              </c:numCache>
            </c:numRef>
          </c:cat>
          <c:val>
            <c:numRef>
              <c:f>Sheet1!$H$2:$H$6</c:f>
              <c:numCache>
                <c:formatCode>0%</c:formatCode>
                <c:ptCount val="5"/>
                <c:pt idx="0">
                  <c:v>0.12</c:v>
                </c:pt>
                <c:pt idx="1">
                  <c:v>0.156</c:v>
                </c:pt>
                <c:pt idx="2">
                  <c:v>0.16300000000000001</c:v>
                </c:pt>
                <c:pt idx="3">
                  <c:v>0.19500000000000001</c:v>
                </c:pt>
                <c:pt idx="4">
                  <c:v>0.192</c:v>
                </c:pt>
              </c:numCache>
            </c:numRef>
          </c:val>
          <c:smooth val="0"/>
        </c:ser>
        <c:ser>
          <c:idx val="3"/>
          <c:order val="7"/>
          <c:tx>
            <c:strRef>
              <c:f>Sheet1!$I$1</c:f>
              <c:strCache>
                <c:ptCount val="1"/>
                <c:pt idx="0">
                  <c:v>50+ Onboard</c:v>
                </c:pt>
              </c:strCache>
            </c:strRef>
          </c:tx>
          <c:spPr>
            <a:ln w="50800" cap="rnd">
              <a:solidFill>
                <a:srgbClr val="FA8504"/>
              </a:solidFill>
              <a:prstDash val="sysDash"/>
              <a:round/>
            </a:ln>
            <a:effectLst/>
          </c:spPr>
          <c:marker>
            <c:symbol val="none"/>
          </c:marker>
          <c:dLbls>
            <c:dLbl>
              <c:idx val="0"/>
              <c:layout>
                <c:manualLayout>
                  <c:x val="-4.7427250941458401E-2"/>
                  <c:y val="1.00826779592659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9273079995435883E-3"/>
                  <c:y val="-1.35159488911435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7072235535775419E-2"/>
                  <c:y val="-3.02480338777979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3460116398493772E-2"/>
                  <c:y val="-2.06663141698939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4563505648750422E-3"/>
                  <c:y val="-4.345872373938738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1998</c:v>
                </c:pt>
                <c:pt idx="1">
                  <c:v>2005</c:v>
                </c:pt>
                <c:pt idx="2">
                  <c:v>2008</c:v>
                </c:pt>
                <c:pt idx="3">
                  <c:v>2013</c:v>
                </c:pt>
                <c:pt idx="4">
                  <c:v>2018</c:v>
                </c:pt>
              </c:numCache>
            </c:numRef>
          </c:cat>
          <c:val>
            <c:numRef>
              <c:f>Sheet1!$I$2:$I$6</c:f>
              <c:numCache>
                <c:formatCode>0%</c:formatCode>
                <c:ptCount val="5"/>
                <c:pt idx="0">
                  <c:v>0.32500000000000001</c:v>
                </c:pt>
                <c:pt idx="1">
                  <c:v>0.39500000000000002</c:v>
                </c:pt>
                <c:pt idx="2">
                  <c:v>0.41599999999999998</c:v>
                </c:pt>
                <c:pt idx="3">
                  <c:v>0.442</c:v>
                </c:pt>
                <c:pt idx="4">
                  <c:v>0.441</c:v>
                </c:pt>
              </c:numCache>
            </c:numRef>
          </c:val>
          <c:smooth val="0"/>
        </c:ser>
        <c:dLbls>
          <c:showLegendKey val="0"/>
          <c:showVal val="0"/>
          <c:showCatName val="0"/>
          <c:showSerName val="0"/>
          <c:showPercent val="0"/>
          <c:showBubbleSize val="0"/>
        </c:dLbls>
        <c:marker val="1"/>
        <c:smooth val="0"/>
        <c:axId val="248579584"/>
        <c:axId val="248581120"/>
      </c:lineChart>
      <c:catAx>
        <c:axId val="248579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8581120"/>
        <c:crosses val="autoZero"/>
        <c:auto val="1"/>
        <c:lblAlgn val="ctr"/>
        <c:lblOffset val="100"/>
        <c:noMultiLvlLbl val="0"/>
      </c:catAx>
      <c:valAx>
        <c:axId val="24858112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248579584"/>
        <c:crosses val="autoZero"/>
        <c:crossBetween val="between"/>
      </c:valAx>
      <c:spPr>
        <a:noFill/>
        <a:ln>
          <a:noFill/>
        </a:ln>
        <a:effectLst/>
      </c:spPr>
    </c:plotArea>
    <c:legend>
      <c:legendPos val="b"/>
      <c:layout>
        <c:manualLayout>
          <c:xMode val="edge"/>
          <c:yMode val="edge"/>
          <c:x val="0.13005854159534405"/>
          <c:y val="0.8999560172945712"/>
          <c:w val="0.76322035832477464"/>
          <c:h val="9.93846390798246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Total</a:t>
            </a:r>
            <a:r>
              <a:rPr lang="en-US" baseline="0" dirty="0" smtClean="0"/>
              <a:t> Phased/Composite Retirements</a:t>
            </a:r>
            <a:endParaRPr lang="en-US" dirty="0"/>
          </a:p>
        </c:rich>
      </c:tx>
      <c:overlay val="0"/>
      <c:spPr>
        <a:noFill/>
        <a:ln>
          <a:noFill/>
        </a:ln>
        <a:effectLst/>
      </c:spPr>
    </c:title>
    <c:autoTitleDeleted val="0"/>
    <c:plotArea>
      <c:layout/>
      <c:barChart>
        <c:barDir val="col"/>
        <c:grouping val="clustered"/>
        <c:varyColors val="0"/>
        <c:ser>
          <c:idx val="0"/>
          <c:order val="0"/>
          <c:tx>
            <c:strRef>
              <c:f>Sheet1!$B$1</c:f>
              <c:strCache>
                <c:ptCount val="1"/>
                <c:pt idx="0">
                  <c:v>Phased</c:v>
                </c:pt>
              </c:strCache>
            </c:strRef>
          </c:tx>
          <c:spPr>
            <a:solidFill>
              <a:schemeClr val="accent3">
                <a:lumMod val="75000"/>
              </a:schemeClr>
            </a:solidFill>
            <a:ln>
              <a:noFill/>
            </a:ln>
            <a:effectLst/>
          </c:spPr>
          <c:invertIfNegative val="0"/>
          <c:cat>
            <c:strRef>
              <c:f>Sheet1!$A$2:$A$5</c:f>
              <c:strCache>
                <c:ptCount val="4"/>
                <c:pt idx="0">
                  <c:v>NFC</c:v>
                </c:pt>
                <c:pt idx="1">
                  <c:v>IBC</c:v>
                </c:pt>
                <c:pt idx="2">
                  <c:v>DFAS</c:v>
                </c:pt>
                <c:pt idx="3">
                  <c:v>Other - Manually Processed</c:v>
                </c:pt>
              </c:strCache>
            </c:strRef>
          </c:cat>
          <c:val>
            <c:numRef>
              <c:f>Sheet1!$B$2:$B$5</c:f>
              <c:numCache>
                <c:formatCode>General</c:formatCode>
                <c:ptCount val="4"/>
                <c:pt idx="0">
                  <c:v>224</c:v>
                </c:pt>
                <c:pt idx="1">
                  <c:v>225</c:v>
                </c:pt>
                <c:pt idx="2">
                  <c:v>91</c:v>
                </c:pt>
                <c:pt idx="3">
                  <c:v>18</c:v>
                </c:pt>
              </c:numCache>
            </c:numRef>
          </c:val>
        </c:ser>
        <c:ser>
          <c:idx val="1"/>
          <c:order val="1"/>
          <c:tx>
            <c:strRef>
              <c:f>Sheet1!$C$1</c:f>
              <c:strCache>
                <c:ptCount val="1"/>
                <c:pt idx="0">
                  <c:v>Composite</c:v>
                </c:pt>
              </c:strCache>
            </c:strRef>
          </c:tx>
          <c:spPr>
            <a:solidFill>
              <a:srgbClr val="0070C0"/>
            </a:solidFill>
            <a:ln>
              <a:noFill/>
            </a:ln>
            <a:effectLst/>
          </c:spPr>
          <c:invertIfNegative val="0"/>
          <c:cat>
            <c:strRef>
              <c:f>Sheet1!$A$2:$A$5</c:f>
              <c:strCache>
                <c:ptCount val="4"/>
                <c:pt idx="0">
                  <c:v>NFC</c:v>
                </c:pt>
                <c:pt idx="1">
                  <c:v>IBC</c:v>
                </c:pt>
                <c:pt idx="2">
                  <c:v>DFAS</c:v>
                </c:pt>
                <c:pt idx="3">
                  <c:v>Other - Manually Processed</c:v>
                </c:pt>
              </c:strCache>
            </c:strRef>
          </c:cat>
          <c:val>
            <c:numRef>
              <c:f>Sheet1!$C$2:$C$5</c:f>
              <c:numCache>
                <c:formatCode>General</c:formatCode>
                <c:ptCount val="4"/>
                <c:pt idx="0">
                  <c:v>160</c:v>
                </c:pt>
                <c:pt idx="1">
                  <c:v>142</c:v>
                </c:pt>
                <c:pt idx="2">
                  <c:v>61</c:v>
                </c:pt>
                <c:pt idx="3">
                  <c:v>13</c:v>
                </c:pt>
              </c:numCache>
            </c:numRef>
          </c:val>
        </c:ser>
        <c:dLbls>
          <c:showLegendKey val="0"/>
          <c:showVal val="0"/>
          <c:showCatName val="0"/>
          <c:showSerName val="0"/>
          <c:showPercent val="0"/>
          <c:showBubbleSize val="0"/>
        </c:dLbls>
        <c:gapWidth val="219"/>
        <c:overlap val="-27"/>
        <c:axId val="131035136"/>
        <c:axId val="131037824"/>
      </c:barChart>
      <c:catAx>
        <c:axId val="131035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037824"/>
        <c:crosses val="autoZero"/>
        <c:auto val="1"/>
        <c:lblAlgn val="ctr"/>
        <c:lblOffset val="100"/>
        <c:noMultiLvlLbl val="0"/>
      </c:catAx>
      <c:valAx>
        <c:axId val="131037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035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740FB0-00C3-43FF-8FA1-B36CCED5C3C3}" type="datetimeFigureOut">
              <a:rPr lang="en-US" smtClean="0"/>
              <a:pPr/>
              <a:t>10/22/2019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1E858E-FC7F-4A5E-A224-2E688F070283}" type="slidenum">
              <a:rPr lang="en-US" smtClean="0"/>
              <a:pPr/>
              <a:t>‹#›</a:t>
            </a:fld>
            <a:endParaRPr lang="en-US"/>
          </a:p>
        </p:txBody>
      </p:sp>
    </p:spTree>
    <p:extLst>
      <p:ext uri="{BB962C8B-B14F-4D97-AF65-F5344CB8AC3E}">
        <p14:creationId xmlns:p14="http://schemas.microsoft.com/office/powerpoint/2010/main" val="2338258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cdc.gov/healthscorecard/index.html"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en-US" dirty="0" smtClean="0">
              <a:latin typeface="Times" pitchFamily="18" charset="0"/>
            </a:endParaRPr>
          </a:p>
        </p:txBody>
      </p:sp>
      <p:sp>
        <p:nvSpPr>
          <p:cNvPr id="4" name="Slide Number Placeholder 3"/>
          <p:cNvSpPr>
            <a:spLocks noGrp="1"/>
          </p:cNvSpPr>
          <p:nvPr>
            <p:ph type="sldNum" sz="quarter" idx="10"/>
          </p:nvPr>
        </p:nvSpPr>
        <p:spPr/>
        <p:txBody>
          <a:bodyPr/>
          <a:lstStyle/>
          <a:p>
            <a:fld id="{861E858E-FC7F-4A5E-A224-2E688F070283}" type="slidenum">
              <a:rPr lang="en-US" smtClean="0"/>
              <a:pPr/>
              <a:t>1</a:t>
            </a:fld>
            <a:endParaRPr lang="en-US"/>
          </a:p>
        </p:txBody>
      </p:sp>
    </p:spTree>
    <p:extLst>
      <p:ext uri="{BB962C8B-B14F-4D97-AF65-F5344CB8AC3E}">
        <p14:creationId xmlns:p14="http://schemas.microsoft.com/office/powerpoint/2010/main" val="2712973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Digging deeper into some of the strategies the Federal Government is using to address the realities of an aging workforce, on area of importance is how we recruit and hire.</a:t>
            </a:r>
          </a:p>
          <a:p>
            <a:endParaRPr lang="en-US" baseline="0" dirty="0" smtClean="0"/>
          </a:p>
          <a:p>
            <a:r>
              <a:rPr lang="en-US" baseline="0" dirty="0" smtClean="0"/>
              <a:t>As a general matter, by law, recruitment must be from qualified individuals from appropriate sources in an endeavor to achieve a work force from all segments of society, and selection and advancement should be determined solely on the basis of relative ability, knowledge and skills, after fair and open competition which assures that all receive equal opportunity.</a:t>
            </a:r>
          </a:p>
          <a:p>
            <a:endParaRPr lang="en-US" baseline="0" dirty="0" smtClean="0"/>
          </a:p>
          <a:p>
            <a:r>
              <a:rPr lang="en-US" baseline="0" dirty="0" smtClean="0"/>
              <a:t>The actual hiring process (often criticized as cumbersome and lengthy) requires objective assessment, with lots of rules governing who makes the “short list” and who can be selected.  These objective procedures may help avoid certain conscious or unconscious biases (e.g., age bias) that can sometimes be a problem in more subjective hiring processes.</a:t>
            </a:r>
            <a:endParaRPr lang="en-US" dirty="0"/>
          </a:p>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10</a:t>
            </a:fld>
            <a:endParaRPr lang="en-US"/>
          </a:p>
        </p:txBody>
      </p:sp>
    </p:spTree>
    <p:extLst>
      <p:ext uri="{BB962C8B-B14F-4D97-AF65-F5344CB8AC3E}">
        <p14:creationId xmlns:p14="http://schemas.microsoft.com/office/powerpoint/2010/main" val="2483735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focus area is on inclusion</a:t>
            </a:r>
            <a:r>
              <a:rPr lang="en-US" baseline="0" dirty="0" smtClean="0"/>
              <a:t> and employee engagement.</a:t>
            </a:r>
          </a:p>
          <a:p>
            <a:endParaRPr lang="en-US" baseline="0" dirty="0" smtClean="0"/>
          </a:p>
          <a:p>
            <a:r>
              <a:rPr lang="en-US" baseline="0" dirty="0" smtClean="0"/>
              <a:t>This includes efforts to i</a:t>
            </a:r>
            <a:r>
              <a:rPr lang="en-US" dirty="0" smtClean="0"/>
              <a:t>mprove </a:t>
            </a:r>
            <a:r>
              <a:rPr lang="en-US" dirty="0"/>
              <a:t>the capability of line managers: ultimately someone’s decision to leave the workforce can be the result of a failure on the part of managers to appropriately understand the needs of those they are responsible for. Line managers should be appropriately trained to ensure that they are able to meet the needs of a diverse workforce</a:t>
            </a:r>
            <a:r>
              <a:rPr lang="en-US" dirty="0" smtClean="0"/>
              <a:t>.</a:t>
            </a:r>
          </a:p>
          <a:p>
            <a:endParaRPr lang="en-US" dirty="0" smtClean="0"/>
          </a:p>
          <a:p>
            <a:r>
              <a:rPr lang="en-AU" b="1" dirty="0" smtClean="0"/>
              <a:t>Invest </a:t>
            </a:r>
            <a:r>
              <a:rPr lang="en-AU" b="1" dirty="0"/>
              <a:t>in training, development and performance management:</a:t>
            </a:r>
            <a:r>
              <a:rPr lang="en-AU" dirty="0"/>
              <a:t> all employees, regardless of age, need training to keep their skills up to date and enable them to progress and develop their career. </a:t>
            </a:r>
            <a:r>
              <a:rPr lang="en-AU" dirty="0" smtClean="0"/>
              <a:t>We also know that older </a:t>
            </a:r>
            <a:r>
              <a:rPr lang="en-AU" dirty="0"/>
              <a:t>workers are less likely than their younger colleagues to take part in training, either because they are not offered opportunities to train, they are not encouraged to take part or because they fail to put themselves forward for training opportunities.</a:t>
            </a:r>
            <a:endParaRPr lang="en-US" dirty="0"/>
          </a:p>
          <a:p>
            <a:endParaRPr lang="en-AU" dirty="0" smtClean="0"/>
          </a:p>
          <a:p>
            <a:r>
              <a:rPr lang="en-AU" dirty="0" smtClean="0"/>
              <a:t>Support employee health and well-being,</a:t>
            </a:r>
            <a:r>
              <a:rPr lang="en-AU" baseline="0" dirty="0" smtClean="0"/>
              <a:t> including providing accommodations for those who need them.</a:t>
            </a:r>
          </a:p>
          <a:p>
            <a:r>
              <a:rPr lang="en-AU" baseline="0" dirty="0" smtClean="0"/>
              <a:t>And providing rewards and recognition – which is universal across demographics.</a:t>
            </a:r>
            <a:endParaRPr lang="en-AU" dirty="0" smtClean="0"/>
          </a:p>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11</a:t>
            </a:fld>
            <a:endParaRPr lang="en-US"/>
          </a:p>
        </p:txBody>
      </p:sp>
    </p:spTree>
    <p:extLst>
      <p:ext uri="{BB962C8B-B14F-4D97-AF65-F5344CB8AC3E}">
        <p14:creationId xmlns:p14="http://schemas.microsoft.com/office/powerpoint/2010/main" val="1906461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conduct</a:t>
            </a:r>
            <a:r>
              <a:rPr lang="en-US" baseline="0" dirty="0" smtClean="0"/>
              <a:t> an annual Governmentwide survey (FEVS) that provides us some indications of how we’re doing.  Results are broken out to a unit level (some 22,000 reports are available).  Generally speaking, the 30-49 year old crowds tends to have a higher negative response. </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12</a:t>
            </a:fld>
            <a:endParaRPr lang="en-US"/>
          </a:p>
        </p:txBody>
      </p:sp>
    </p:spTree>
    <p:extLst>
      <p:ext uri="{BB962C8B-B14F-4D97-AF65-F5344CB8AC3E}">
        <p14:creationId xmlns:p14="http://schemas.microsoft.com/office/powerpoint/2010/main" val="3916448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0" dirty="0" smtClean="0"/>
              <a:t>Another area</a:t>
            </a:r>
            <a:r>
              <a:rPr lang="en-AU" b="0" baseline="0" dirty="0" smtClean="0"/>
              <a:t> of focus that we know is important to workers in a multi-generational environment is flexibility in work options.  Numerous studies show that </a:t>
            </a:r>
            <a:r>
              <a:rPr lang="en-AU" dirty="0" smtClean="0"/>
              <a:t>providing </a:t>
            </a:r>
            <a:r>
              <a:rPr lang="en-AU" dirty="0"/>
              <a:t>flexibility for workers who are more likely to have ill health, caring responsibilities and other commitments on their time </a:t>
            </a:r>
            <a:r>
              <a:rPr lang="en-AU" dirty="0" smtClean="0"/>
              <a:t>is a </a:t>
            </a:r>
            <a:r>
              <a:rPr lang="en-AU" dirty="0"/>
              <a:t>key component of any strategy to improve staff retention</a:t>
            </a:r>
            <a:r>
              <a:rPr lang="en-AU" dirty="0" smtClean="0"/>
              <a:t>.  Some</a:t>
            </a:r>
            <a:r>
              <a:rPr lang="en-AU" baseline="0" dirty="0" smtClean="0"/>
              <a:t> of the more common options are:</a:t>
            </a:r>
          </a:p>
          <a:p>
            <a:endParaRPr lang="en-AU" baseline="0" dirty="0" smtClean="0"/>
          </a:p>
          <a:p>
            <a:pPr marL="171450" indent="-171450">
              <a:buFontTx/>
              <a:buChar char="-"/>
            </a:pPr>
            <a:r>
              <a:rPr lang="en-AU" baseline="0" dirty="0" smtClean="0"/>
              <a:t>Telework</a:t>
            </a:r>
          </a:p>
          <a:p>
            <a:pPr marL="171450" indent="-171450">
              <a:buFontTx/>
              <a:buChar char="-"/>
            </a:pPr>
            <a:r>
              <a:rPr lang="en-AU" baseline="0" dirty="0" smtClean="0"/>
              <a:t>part-time schedules and job-sharing (where 2 part time employees share a job)</a:t>
            </a:r>
          </a:p>
          <a:p>
            <a:pPr marL="171450" indent="-171450">
              <a:buFontTx/>
              <a:buChar char="-"/>
            </a:pPr>
            <a:r>
              <a:rPr lang="en-AU" baseline="0" dirty="0" smtClean="0"/>
              <a:t>Flexible work scheduling</a:t>
            </a:r>
            <a:r>
              <a:rPr lang="en-AU" dirty="0" smtClean="0"/>
              <a:t> where employees</a:t>
            </a:r>
            <a:r>
              <a:rPr lang="en-AU" baseline="0" dirty="0" smtClean="0"/>
              <a:t> can satisfy a 40-hour work week in less than 5 days</a:t>
            </a:r>
            <a:endParaRPr lang="en-AU"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AU" dirty="0" smtClean="0"/>
          </a:p>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13</a:t>
            </a:fld>
            <a:endParaRPr lang="en-US"/>
          </a:p>
        </p:txBody>
      </p:sp>
    </p:spTree>
    <p:extLst>
      <p:ext uri="{BB962C8B-B14F-4D97-AF65-F5344CB8AC3E}">
        <p14:creationId xmlns:p14="http://schemas.microsoft.com/office/powerpoint/2010/main" val="738553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at</a:t>
            </a:r>
            <a:r>
              <a:rPr lang="en-US" baseline="0" dirty="0" smtClean="0"/>
              <a:t> telework participation, the over-60 group has the highest rate of frequent telework (3-4 days a week or daily), but also the highest rate of employees who choose not to telework (though comparable to the under 25 group).</a:t>
            </a:r>
          </a:p>
          <a:p>
            <a:endParaRPr lang="en-US" baseline="0" dirty="0" smtClean="0"/>
          </a:p>
          <a:p>
            <a:r>
              <a:rPr lang="en-US" baseline="0" dirty="0" smtClean="0"/>
              <a:t>Satisfaction with telework is generally high, but interestingly the oldest and youngest groups have the lowest rates of positive responses (thought not a lot of variation)</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14</a:t>
            </a:fld>
            <a:endParaRPr lang="en-US"/>
          </a:p>
        </p:txBody>
      </p:sp>
    </p:spTree>
    <p:extLst>
      <p:ext uri="{BB962C8B-B14F-4D97-AF65-F5344CB8AC3E}">
        <p14:creationId xmlns:p14="http://schemas.microsoft.com/office/powerpoint/2010/main" val="2738365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Looking at satisfaction</a:t>
            </a:r>
            <a:r>
              <a:rPr lang="en-US" b="0" baseline="0" dirty="0" smtClean="0"/>
              <a:t> with alternative work schedules, there’s not a lot of variation in positive responses, though the highest negative response rates are those between the oldest and youngest employees.</a:t>
            </a:r>
            <a:endParaRPr lang="en-US" b="0"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15</a:t>
            </a:fld>
            <a:endParaRPr lang="en-US"/>
          </a:p>
        </p:txBody>
      </p:sp>
    </p:spTree>
    <p:extLst>
      <p:ext uri="{BB962C8B-B14F-4D97-AF65-F5344CB8AC3E}">
        <p14:creationId xmlns:p14="http://schemas.microsoft.com/office/powerpoint/2010/main" val="3429982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Programs</a:t>
            </a:r>
            <a:r>
              <a:rPr lang="en-US" baseline="0" dirty="0" smtClean="0"/>
              <a:t> for employee health and well-being are also important to a multi-generational workforce.  Many federal agencies offer work life programs such as eldercare, childcare subsidy, EAP, and various health and wellness programs.</a:t>
            </a:r>
          </a:p>
          <a:p>
            <a:endParaRPr lang="en-US" baseline="0" dirty="0" smtClean="0"/>
          </a:p>
          <a:p>
            <a:r>
              <a:rPr lang="en-US" baseline="0" dirty="0" smtClean="0"/>
              <a:t>OPM administers a biannual assessment called “</a:t>
            </a:r>
            <a:r>
              <a:rPr lang="en-US" dirty="0" err="1" smtClean="0"/>
              <a:t>WellCheck</a:t>
            </a:r>
            <a:r>
              <a:rPr lang="en-US" dirty="0" smtClean="0"/>
              <a:t>”, and online assessment that helps agencies assess </a:t>
            </a:r>
            <a:r>
              <a:rPr lang="en-US" dirty="0"/>
              <a:t>worksite health and wellness programs to identify opportunities for improvement. </a:t>
            </a:r>
            <a:r>
              <a:rPr lang="en-US" dirty="0" err="1"/>
              <a:t>WellCheck</a:t>
            </a:r>
            <a:r>
              <a:rPr lang="en-US" dirty="0"/>
              <a:t> is based on the </a:t>
            </a:r>
            <a:r>
              <a:rPr lang="en-US" b="1" dirty="0">
                <a:hlinkClick r:id="rId3"/>
              </a:rPr>
              <a:t>U.S. Centers for Disease Control and Prevention’s Worksite Health </a:t>
            </a:r>
            <a:r>
              <a:rPr lang="en-US" b="1" dirty="0" err="1">
                <a:hlinkClick r:id="rId3"/>
              </a:rPr>
              <a:t>ScoreCard</a:t>
            </a:r>
            <a:r>
              <a:rPr lang="en-US" b="1" dirty="0">
                <a:hlinkClick r:id="rId3"/>
              </a:rPr>
              <a:t> (HSC</a:t>
            </a:r>
            <a:r>
              <a:rPr lang="en-US" b="1" dirty="0" smtClean="0">
                <a:hlinkClick r:id="rId3"/>
              </a:rPr>
              <a:t>)</a:t>
            </a:r>
            <a:r>
              <a:rPr lang="en-US" b="1" dirty="0" smtClean="0"/>
              <a:t>, </a:t>
            </a:r>
            <a:r>
              <a:rPr lang="en-US" b="0" dirty="0" smtClean="0"/>
              <a:t>and uses a set of </a:t>
            </a:r>
            <a:r>
              <a:rPr lang="en-US" dirty="0" smtClean="0"/>
              <a:t>evidence-based </a:t>
            </a:r>
            <a:r>
              <a:rPr lang="en-US" dirty="0"/>
              <a:t>questions that assess how health promotion strategies are implemented at a </a:t>
            </a:r>
            <a:r>
              <a:rPr lang="en-US" dirty="0" smtClean="0"/>
              <a:t>worksite. </a:t>
            </a:r>
            <a:r>
              <a:rPr lang="en-US" dirty="0"/>
              <a:t>Agencies can use </a:t>
            </a:r>
            <a:r>
              <a:rPr lang="en-US" dirty="0" err="1"/>
              <a:t>WellCheck</a:t>
            </a:r>
            <a:r>
              <a:rPr lang="en-US" dirty="0"/>
              <a:t> to </a:t>
            </a:r>
            <a:r>
              <a:rPr lang="en-US" dirty="0" smtClean="0"/>
              <a:t>assess to </a:t>
            </a:r>
            <a:r>
              <a:rPr lang="en-US" dirty="0"/>
              <a:t>help identify program </a:t>
            </a:r>
            <a:r>
              <a:rPr lang="en-US" dirty="0" smtClean="0"/>
              <a:t>gaps</a:t>
            </a:r>
            <a:r>
              <a:rPr lang="en-US" baseline="0" dirty="0" smtClean="0"/>
              <a:t> </a:t>
            </a:r>
            <a:r>
              <a:rPr lang="en-US" dirty="0" smtClean="0"/>
              <a:t>and </a:t>
            </a:r>
            <a:r>
              <a:rPr lang="en-US" dirty="0"/>
              <a:t>to set priorities for the </a:t>
            </a:r>
            <a:r>
              <a:rPr lang="en-US" dirty="0" smtClean="0"/>
              <a:t>various health topics like </a:t>
            </a:r>
            <a:r>
              <a:rPr lang="en-US" dirty="0"/>
              <a:t>Nutrition;  Lactation Support; Physical Activity; Weight Management; Stress Management;  Depression;  High Blood Pressure; High Cholesterol;  Diabetes;  Signs, Symptoms, and Emergency Response to Heart Attack and Stroke;  Occupational Health and Safety; Vaccine-Preventable </a:t>
            </a:r>
            <a:r>
              <a:rPr lang="en-US" dirty="0" smtClean="0"/>
              <a:t>Diseases. </a:t>
            </a:r>
          </a:p>
          <a:p>
            <a:endParaRPr lang="en-US" dirty="0" smtClean="0"/>
          </a:p>
          <a:p>
            <a:r>
              <a:rPr lang="en-US" dirty="0" smtClean="0"/>
              <a:t>On </a:t>
            </a:r>
            <a:r>
              <a:rPr lang="en-US" dirty="0"/>
              <a:t>average, agencies scored the highest in addressing vaccine-preventable diseases, occupational health and safety, and tobacco-free living. Agencies have the most room for improvement in the areas of </a:t>
            </a:r>
            <a:r>
              <a:rPr lang="en-US" dirty="0" smtClean="0"/>
              <a:t>nutrition and support </a:t>
            </a:r>
            <a:r>
              <a:rPr lang="en-US" dirty="0"/>
              <a:t>for nursing employees.  </a:t>
            </a:r>
            <a:endParaRPr lang="en-US" sz="1600" dirty="0"/>
          </a:p>
          <a:p>
            <a:endParaRPr lang="en-US" sz="1000" dirty="0" smtClean="0"/>
          </a:p>
          <a:p>
            <a:r>
              <a:rPr lang="en-US" sz="1000" dirty="0" smtClean="0"/>
              <a:t>In </a:t>
            </a:r>
            <a:r>
              <a:rPr lang="en-US" sz="1000" dirty="0"/>
              <a:t>July, OPM </a:t>
            </a:r>
            <a:r>
              <a:rPr lang="en-US" sz="1000" dirty="0" smtClean="0"/>
              <a:t>also released a Work-Life </a:t>
            </a:r>
            <a:r>
              <a:rPr lang="en-US" sz="1000" dirty="0"/>
              <a:t>Program Evaluation Guide - Evidence-Based Strategies to Capture the Benefits and </a:t>
            </a:r>
            <a:r>
              <a:rPr lang="en-US" sz="1000" dirty="0" smtClean="0"/>
              <a:t>Costs, that helps agencies understand and document the value and impact</a:t>
            </a:r>
            <a:r>
              <a:rPr lang="en-US" sz="1000" baseline="0" dirty="0" smtClean="0"/>
              <a:t> of work-life programs, which agencies have found helpful in making the business case for resources.</a:t>
            </a:r>
            <a:endParaRPr lang="en-US" sz="1600"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16</a:t>
            </a:fld>
            <a:endParaRPr lang="en-US"/>
          </a:p>
        </p:txBody>
      </p:sp>
    </p:spTree>
    <p:extLst>
      <p:ext uri="{BB962C8B-B14F-4D97-AF65-F5344CB8AC3E}">
        <p14:creationId xmlns:p14="http://schemas.microsoft.com/office/powerpoint/2010/main" val="31033074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we look at satisfaction with health and wellness program, we don’t see a lot of variation among employees in the positive response category, though employees in the middle age ranges tend to indicate higher levels of negative responses.</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17</a:t>
            </a:fld>
            <a:endParaRPr lang="en-US"/>
          </a:p>
        </p:txBody>
      </p:sp>
    </p:spTree>
    <p:extLst>
      <p:ext uri="{BB962C8B-B14F-4D97-AF65-F5344CB8AC3E}">
        <p14:creationId xmlns:p14="http://schemas.microsoft.com/office/powerpoint/2010/main" val="466008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Lastly,</a:t>
            </a:r>
            <a:r>
              <a:rPr lang="en-US" baseline="0" dirty="0" smtClean="0"/>
              <a:t> we understand that succession planning and knowledge management are important strategies for an aging workforce.</a:t>
            </a:r>
          </a:p>
          <a:p>
            <a:endParaRPr lang="en-US" baseline="0" dirty="0" smtClean="0"/>
          </a:p>
          <a:p>
            <a:r>
              <a:rPr lang="en-US" baseline="0" dirty="0" smtClean="0"/>
              <a:t>These include: </a:t>
            </a:r>
          </a:p>
          <a:p>
            <a:pPr marL="171450" indent="-171450">
              <a:buFontTx/>
              <a:buChar char="-"/>
            </a:pPr>
            <a:r>
              <a:rPr lang="en-US" baseline="0" dirty="0" smtClean="0"/>
              <a:t>specialized intake programs for students and recent grads (internship programs)</a:t>
            </a:r>
          </a:p>
          <a:p>
            <a:pPr marL="171450" indent="-171450">
              <a:buFontTx/>
              <a:buChar char="-"/>
            </a:pPr>
            <a:r>
              <a:rPr lang="en-US" baseline="0" dirty="0" smtClean="0"/>
              <a:t>Mentoring (many agencies have formal mentoring programs and OPM coordinates a Governmentwide situational mentoring program for new SES, as well as flash-mentoring events across the nation)  We also coordinate a Governmentwide coaching program where we invest in coaching training and in return participants volunteer to serve as coaches.</a:t>
            </a:r>
          </a:p>
          <a:p>
            <a:pPr marL="171450" indent="-171450">
              <a:buFontTx/>
              <a:buChar char="-"/>
            </a:pPr>
            <a:r>
              <a:rPr lang="en-US" baseline="0" dirty="0" smtClean="0"/>
              <a:t>The interagency rotations program is designed for nonsupervisory employees at the full promotion levels and above, to provide interagency development (900 graduates – just graduated 17</a:t>
            </a:r>
            <a:r>
              <a:rPr lang="en-US" baseline="30000" dirty="0" smtClean="0"/>
              <a:t>th</a:t>
            </a:r>
            <a:r>
              <a:rPr lang="en-US" baseline="0" dirty="0" smtClean="0"/>
              <a:t> cohort)</a:t>
            </a:r>
          </a:p>
          <a:p>
            <a:pPr marL="171450" indent="-171450">
              <a:buFontTx/>
              <a:buChar char="-"/>
            </a:pPr>
            <a:r>
              <a:rPr lang="en-US" baseline="0" dirty="0" smtClean="0"/>
              <a:t>SES CDP’s – formal developmental programs leading to certification for noncompetitive appointment to a Senior Executive position</a:t>
            </a:r>
          </a:p>
          <a:p>
            <a:pPr marL="171450" indent="-171450">
              <a:buFontTx/>
              <a:buChar char="-"/>
            </a:pPr>
            <a:r>
              <a:rPr lang="en-US" baseline="0" dirty="0" smtClean="0"/>
              <a:t>Re-employment of annuitants – provisions to bring back retirees for critical needs</a:t>
            </a:r>
          </a:p>
          <a:p>
            <a:pPr marL="171450" indent="-171450">
              <a:buFontTx/>
              <a:buChar char="-"/>
            </a:pPr>
            <a:r>
              <a:rPr lang="en-US" baseline="0" dirty="0" smtClean="0"/>
              <a:t>Phased Retirement</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18</a:t>
            </a:fld>
            <a:endParaRPr lang="en-US"/>
          </a:p>
        </p:txBody>
      </p:sp>
    </p:spTree>
    <p:extLst>
      <p:ext uri="{BB962C8B-B14F-4D97-AF65-F5344CB8AC3E}">
        <p14:creationId xmlns:p14="http://schemas.microsoft.com/office/powerpoint/2010/main" val="4156555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dirty="0" smtClean="0">
                <a:latin typeface="Times" pitchFamily="18" charset="0"/>
              </a:rPr>
              <a:t>The President signed Public Law 112-141, the "Moving Ahead for Progress in the 21st Century Act," or "MAP-21," on July 6, 2012.  Section 100115 creates Phased Retirement.  During Phased Retirement an employees can receive half their annuity and work half-time and receive half their pay.  Survivor and insurance benefits will continue as though they were full-time employees.</a:t>
            </a:r>
          </a:p>
          <a:p>
            <a:endParaRPr lang="en-US" altLang="en-US" dirty="0" smtClean="0">
              <a:latin typeface="Times" pitchFamily="18" charset="0"/>
            </a:endParaRPr>
          </a:p>
          <a:p>
            <a:r>
              <a:rPr lang="en-US" altLang="en-US" dirty="0" smtClean="0">
                <a:latin typeface="Times" pitchFamily="18" charset="0"/>
              </a:rPr>
              <a:t>Covered areas will include how and when employees could potentially use this new retirement option.  We’ll discuss comparisons of Phased Retirement vs. full retirement.  We will also cover the current implementation process for Phased Retirement.  </a:t>
            </a:r>
          </a:p>
        </p:txBody>
      </p:sp>
      <p:sp>
        <p:nvSpPr>
          <p:cNvPr id="4" name="Slide Number Placeholder 3"/>
          <p:cNvSpPr>
            <a:spLocks noGrp="1"/>
          </p:cNvSpPr>
          <p:nvPr>
            <p:ph type="sldNum" sz="quarter" idx="10"/>
          </p:nvPr>
        </p:nvSpPr>
        <p:spPr/>
        <p:txBody>
          <a:bodyPr/>
          <a:lstStyle/>
          <a:p>
            <a:fld id="{861E858E-FC7F-4A5E-A224-2E688F070283}" type="slidenum">
              <a:rPr lang="en-US" smtClean="0"/>
              <a:pPr/>
              <a:t>19</a:t>
            </a:fld>
            <a:endParaRPr lang="en-US"/>
          </a:p>
        </p:txBody>
      </p:sp>
    </p:spTree>
    <p:extLst>
      <p:ext uri="{BB962C8B-B14F-4D97-AF65-F5344CB8AC3E}">
        <p14:creationId xmlns:p14="http://schemas.microsoft.com/office/powerpoint/2010/main" val="3501732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dirty="0" smtClean="0">
                <a:latin typeface="Times" pitchFamily="18" charset="0"/>
              </a:rPr>
              <a:t>I’d like</a:t>
            </a:r>
            <a:r>
              <a:rPr lang="en-US" altLang="en-US" baseline="0" dirty="0" smtClean="0">
                <a:latin typeface="Times" pitchFamily="18" charset="0"/>
              </a:rPr>
              <a:t> to do some context setting with a some data about the Federal workforce.</a:t>
            </a:r>
            <a:endParaRPr lang="en-US" altLang="en-US" dirty="0" smtClean="0">
              <a:latin typeface="Times" pitchFamily="18" charset="0"/>
            </a:endParaRPr>
          </a:p>
        </p:txBody>
      </p:sp>
      <p:sp>
        <p:nvSpPr>
          <p:cNvPr id="4" name="Slide Number Placeholder 3"/>
          <p:cNvSpPr>
            <a:spLocks noGrp="1"/>
          </p:cNvSpPr>
          <p:nvPr>
            <p:ph type="sldNum" sz="quarter" idx="10"/>
          </p:nvPr>
        </p:nvSpPr>
        <p:spPr/>
        <p:txBody>
          <a:bodyPr/>
          <a:lstStyle/>
          <a:p>
            <a:fld id="{861E858E-FC7F-4A5E-A224-2E688F070283}" type="slidenum">
              <a:rPr lang="en-US" smtClean="0"/>
              <a:pPr/>
              <a:t>2</a:t>
            </a:fld>
            <a:endParaRPr lang="en-US"/>
          </a:p>
        </p:txBody>
      </p:sp>
    </p:spTree>
    <p:extLst>
      <p:ext uri="{BB962C8B-B14F-4D97-AF65-F5344CB8AC3E}">
        <p14:creationId xmlns:p14="http://schemas.microsoft.com/office/powerpoint/2010/main" val="2859135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20</a:t>
            </a:fld>
            <a:endParaRPr lang="en-US"/>
          </a:p>
        </p:txBody>
      </p:sp>
    </p:spTree>
    <p:extLst>
      <p:ext uri="{BB962C8B-B14F-4D97-AF65-F5344CB8AC3E}">
        <p14:creationId xmlns:p14="http://schemas.microsoft.com/office/powerpoint/2010/main" val="4289342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26</a:t>
            </a:fld>
            <a:endParaRPr lang="en-US"/>
          </a:p>
        </p:txBody>
      </p:sp>
    </p:spTree>
    <p:extLst>
      <p:ext uri="{BB962C8B-B14F-4D97-AF65-F5344CB8AC3E}">
        <p14:creationId xmlns:p14="http://schemas.microsoft.com/office/powerpoint/2010/main" val="33162183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Complex program. There are a lot of decisions that Agencies must make and determine to which group of employees who they will offer this program to.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order to participate in phased retirement, an individual must have been employed on a fulltime basis for not less than the 3-year period preceding the effective date of his or her entry into phased retirement status. The employee must also be eligible for immediate retirement under specific provisions of CSRS or FERS. </a:t>
            </a:r>
            <a:r>
              <a:rPr lang="en-US" u="sng" dirty="0" smtClean="0"/>
              <a:t>Excludes</a:t>
            </a:r>
            <a:r>
              <a:rPr lang="en-US" u="sng" baseline="0" dirty="0" smtClean="0"/>
              <a:t> part-time employees</a:t>
            </a:r>
            <a:r>
              <a:rPr lang="en-US" baseline="0" dirty="0" smtClean="0"/>
              <a:t>. </a:t>
            </a:r>
          </a:p>
          <a:p>
            <a:endParaRPr lang="en-US" dirty="0" smtClean="0"/>
          </a:p>
          <a:p>
            <a:endParaRPr lang="en-US" dirty="0" smtClean="0"/>
          </a:p>
          <a:p>
            <a:r>
              <a:rPr lang="en-US" dirty="0" smtClean="0"/>
              <a:t>	-</a:t>
            </a:r>
            <a:r>
              <a:rPr lang="en-US" baseline="0" dirty="0" smtClean="0"/>
              <a:t> </a:t>
            </a:r>
            <a:r>
              <a:rPr lang="en-US" dirty="0" smtClean="0"/>
              <a:t>Under CSRS, the employee must be at least age 55 and must have performed at least 30 years of service, or must be at least age 60 and must have performed at least 20 years of service. </a:t>
            </a:r>
          </a:p>
          <a:p>
            <a:endParaRPr lang="en-US" dirty="0" smtClean="0"/>
          </a:p>
          <a:p>
            <a:r>
              <a:rPr lang="en-US" dirty="0" smtClean="0"/>
              <a:t> 	- Under FERS, the employee must be at least the minimum retirement age (MRA, Age 55- 57, depending on your year of birth) and must have performed at least 30 years of service, or must be at least age 60 and must have performed at least 20 years of service. </a:t>
            </a:r>
          </a:p>
          <a:p>
            <a:endParaRPr lang="en-US" dirty="0" smtClean="0"/>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Phased retirement also </a:t>
            </a:r>
            <a:r>
              <a:rPr lang="en-US" sz="1200" b="0" i="0" u="sng" strike="noStrike" kern="1200" baseline="0" dirty="0" smtClean="0">
                <a:solidFill>
                  <a:schemeClr val="tx1"/>
                </a:solidFill>
                <a:latin typeface="+mn-lt"/>
                <a:ea typeface="+mn-ea"/>
                <a:cs typeface="+mn-cs"/>
              </a:rPr>
              <a:t>excludes</a:t>
            </a:r>
            <a:r>
              <a:rPr lang="en-US" sz="1200" b="0" i="0" u="none" strike="noStrike" kern="1200" baseline="0" dirty="0" smtClean="0">
                <a:solidFill>
                  <a:schemeClr val="tx1"/>
                </a:solidFill>
                <a:latin typeface="+mn-lt"/>
                <a:ea typeface="+mn-ea"/>
                <a:cs typeface="+mn-cs"/>
              </a:rPr>
              <a:t> anyone eligible for an immediate annuity under the 5 years of service and age 62 provisions. </a:t>
            </a:r>
            <a:r>
              <a:rPr lang="en-US" sz="1200" kern="1200" dirty="0" smtClean="0">
                <a:solidFill>
                  <a:schemeClr val="tx1"/>
                </a:solidFill>
                <a:effectLst/>
                <a:latin typeface="+mn-lt"/>
                <a:ea typeface="+mn-ea"/>
                <a:cs typeface="+mn-cs"/>
              </a:rPr>
              <a:t>Why is this so important? If it's anything else, it doesn't apply. When people ask me, "What about 62 and 5? What about MRA plus 10? What about disability?" It's not on the list. What's the answer? No. They can't do it. Anything else will require a change in the law.</a:t>
            </a:r>
          </a:p>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31</a:t>
            </a:fld>
            <a:endParaRPr lang="en-US"/>
          </a:p>
        </p:txBody>
      </p:sp>
    </p:spTree>
    <p:extLst>
      <p:ext uri="{BB962C8B-B14F-4D97-AF65-F5344CB8AC3E}">
        <p14:creationId xmlns:p14="http://schemas.microsoft.com/office/powerpoint/2010/main" val="2316822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Remember that phased retirement is not a right, it requires the mutual agreement of both the employee and employer and is absolutely voluntary.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objective of phased retirement is to enhance mentoring and training of employees. For this reason, a phased retiree is required to dedicate 20% of his or her working time mentoring. </a:t>
            </a:r>
          </a:p>
          <a:p>
            <a:endParaRPr lang="en-US" sz="1200" b="0" i="0" u="none" strike="noStrike" kern="1200" baseline="0" dirty="0" smtClean="0">
              <a:solidFill>
                <a:schemeClr val="tx1"/>
              </a:solidFill>
              <a:latin typeface="+mn-lt"/>
              <a:ea typeface="+mn-ea"/>
              <a:cs typeface="+mn-cs"/>
            </a:endParaRPr>
          </a:p>
          <a:p>
            <a:r>
              <a:rPr lang="en-US" sz="1200" kern="1200" dirty="0" smtClean="0">
                <a:solidFill>
                  <a:schemeClr val="tx1"/>
                </a:solidFill>
                <a:effectLst/>
                <a:latin typeface="+mn-lt"/>
                <a:ea typeface="+mn-ea"/>
                <a:cs typeface="+mn-cs"/>
              </a:rPr>
              <a:t>what is mentoring?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Mentoring is a process that focuses on bringing guidance, direction, and/or career advice to others. Mentoring is an opportunity for collaboration, goal achievement, and problem solving.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many different types of activities that may be used to meet the mentoring requirement. Employees participating in phased retirement should work with their manager and agency to determine the appropriate activities. These activities could be anything related to an out transfer of knowledge, knowledge management, succession planning, or career development.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32</a:t>
            </a:fld>
            <a:endParaRPr lang="en-US"/>
          </a:p>
        </p:txBody>
      </p:sp>
    </p:spTree>
    <p:extLst>
      <p:ext uri="{BB962C8B-B14F-4D97-AF65-F5344CB8AC3E}">
        <p14:creationId xmlns:p14="http://schemas.microsoft.com/office/powerpoint/2010/main" val="35731661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employee in phased retirement status may cancel his or her approved election to enter phased retirement status and withdraw the application for phased retirement by submitting a signed written request with the agency and obtaining the approval of the Agency before the effective date of the employee’s phased retirement status. However, the election cannot be withdrawn if OPM has received a court order affecting the annuity benefits.</a:t>
            </a:r>
          </a:p>
          <a:p>
            <a:endParaRPr lang="en-US" dirty="0" smtClean="0"/>
          </a:p>
          <a:p>
            <a:r>
              <a:rPr lang="en-US" dirty="0" smtClean="0"/>
              <a:t>Read above</a:t>
            </a:r>
          </a:p>
          <a:p>
            <a:endParaRPr lang="en-US" dirty="0" smtClean="0"/>
          </a:p>
          <a:p>
            <a:r>
              <a:rPr lang="en-US" dirty="0" smtClean="0"/>
              <a:t>To opt out of phased retirement, the employee and approving agency official must complete Part 2A of the SF 3116 and send a copy to OPM’s point of contact email address: phasedret@opm.gov. </a:t>
            </a:r>
          </a:p>
          <a:p>
            <a:endParaRPr lang="en-US" dirty="0" smtClean="0"/>
          </a:p>
          <a:p>
            <a:r>
              <a:rPr lang="en-US" dirty="0" smtClean="0"/>
              <a:t>Provide required remarks on the SF 50:</a:t>
            </a:r>
          </a:p>
          <a:p>
            <a:r>
              <a:rPr lang="en-US" dirty="0" smtClean="0"/>
              <a:t>	M16 – The time spent in phased employment/retirement status will be credited as part-time service for annuity calculation purposes.</a:t>
            </a:r>
            <a:r>
              <a:rPr lang="en-US" baseline="0" dirty="0" smtClean="0"/>
              <a:t> </a:t>
            </a:r>
          </a:p>
          <a:p>
            <a:r>
              <a:rPr lang="en-US" baseline="0" dirty="0" smtClean="0"/>
              <a:t>	</a:t>
            </a:r>
            <a:r>
              <a:rPr lang="en-US" dirty="0" smtClean="0"/>
              <a:t>M17 – Employee’s phased retirement annuity is terminated. See The Guide to Processing Personnel Actions for information on how to process the personnel action. </a:t>
            </a:r>
          </a:p>
          <a:p>
            <a:endParaRPr lang="en-US" dirty="0" smtClean="0"/>
          </a:p>
          <a:p>
            <a:r>
              <a:rPr lang="en-US" dirty="0" smtClean="0"/>
              <a:t>-</a:t>
            </a:r>
            <a:r>
              <a:rPr lang="en-US" baseline="0" dirty="0" smtClean="0"/>
              <a:t> </a:t>
            </a:r>
            <a:r>
              <a:rPr lang="en-US" dirty="0" smtClean="0"/>
              <a:t>No IRR is submitted when an employee opts out of phased retirement.</a:t>
            </a:r>
          </a:p>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33</a:t>
            </a:fld>
            <a:endParaRPr lang="en-US"/>
          </a:p>
        </p:txBody>
      </p:sp>
    </p:spTree>
    <p:extLst>
      <p:ext uri="{BB962C8B-B14F-4D97-AF65-F5344CB8AC3E}">
        <p14:creationId xmlns:p14="http://schemas.microsoft.com/office/powerpoint/2010/main" val="214042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Shows</a:t>
            </a:r>
            <a:r>
              <a:rPr lang="en-US" baseline="0" dirty="0" smtClean="0"/>
              <a:t> a projection of the retirement eligibility of NSFTP employees who are onboard today, so it doesn’t adjust for any assumptions related to new hires who may come on board.  Currently, about a fifth of our permanent workforce is eligible to retire, and carrying that out a few years, that increases to about 1/3.</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3</a:t>
            </a:fld>
            <a:endParaRPr lang="en-US"/>
          </a:p>
        </p:txBody>
      </p:sp>
    </p:spTree>
    <p:extLst>
      <p:ext uri="{BB962C8B-B14F-4D97-AF65-F5344CB8AC3E}">
        <p14:creationId xmlns:p14="http://schemas.microsoft.com/office/powerpoint/2010/main" val="526134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when we look at the actual percentage</a:t>
            </a:r>
            <a:r>
              <a:rPr lang="en-US" baseline="0" dirty="0" smtClean="0"/>
              <a:t> of the workforce that retired over the past 20 years – that has remained relatively stable over time</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4</a:t>
            </a:fld>
            <a:endParaRPr lang="en-US"/>
          </a:p>
        </p:txBody>
      </p:sp>
    </p:spTree>
    <p:extLst>
      <p:ext uri="{BB962C8B-B14F-4D97-AF65-F5344CB8AC3E}">
        <p14:creationId xmlns:p14="http://schemas.microsoft.com/office/powerpoint/2010/main" val="674223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compared to an “intention to retire” item on a Governmentwide employee survey, the actual rate of retirement is about 1% lower than the percentage of employees who say they intend to retire.</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5</a:t>
            </a:fld>
            <a:endParaRPr lang="en-US"/>
          </a:p>
        </p:txBody>
      </p:sp>
    </p:spTree>
    <p:extLst>
      <p:ext uri="{BB962C8B-B14F-4D97-AF65-F5344CB8AC3E}">
        <p14:creationId xmlns:p14="http://schemas.microsoft.com/office/powerpoint/2010/main" val="2033193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average age of people who retire,</a:t>
            </a:r>
            <a:r>
              <a:rPr lang="en-US" baseline="0" dirty="0" smtClean="0"/>
              <a:t> new hires, and onboard employees has increased over the past 20 years</a:t>
            </a:r>
          </a:p>
          <a:p>
            <a:endParaRPr lang="en-US" baseline="0" dirty="0" smtClean="0"/>
          </a:p>
          <a:p>
            <a:r>
              <a:rPr lang="en-US" baseline="0" dirty="0" smtClean="0"/>
              <a:t>New hires (red) are averaging about 3 ½ years older than in 1998</a:t>
            </a:r>
          </a:p>
          <a:p>
            <a:r>
              <a:rPr lang="en-US" baseline="0" dirty="0" smtClean="0"/>
              <a:t>Onboard employees (green) are about 3 years older</a:t>
            </a:r>
          </a:p>
          <a:p>
            <a:r>
              <a:rPr lang="en-US" baseline="0" dirty="0" smtClean="0"/>
              <a:t>And average age of those who retire has increased by just under 5 years on average.</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6</a:t>
            </a:fld>
            <a:endParaRPr lang="en-US"/>
          </a:p>
        </p:txBody>
      </p:sp>
    </p:spTree>
    <p:extLst>
      <p:ext uri="{BB962C8B-B14F-4D97-AF65-F5344CB8AC3E}">
        <p14:creationId xmlns:p14="http://schemas.microsoft.com/office/powerpoint/2010/main" val="511738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chart compares the age</a:t>
            </a:r>
            <a:r>
              <a:rPr lang="en-US" baseline="0" dirty="0" smtClean="0"/>
              <a:t> distribution of new hires to the age distribution of the onboard workforce.  Compare the solid and dashed line of the same color.</a:t>
            </a:r>
          </a:p>
          <a:p>
            <a:endParaRPr lang="en-US" baseline="0" dirty="0" smtClean="0"/>
          </a:p>
          <a:p>
            <a:r>
              <a:rPr lang="en-US" baseline="0" dirty="0" smtClean="0"/>
              <a:t>Generally speaking the age distribution of new hires and overall onboard strength tracks fairly closely – e.g., in orange, the largest increase was in the 50+ group, which increased by 11% for the onboard workforce, and 7% for new hires over the past 20 years.  The 40-something crowd shrank – probably due to aging out, and hiring of new employees under 30 went down fairly significantly in the past 5 years or so.</a:t>
            </a:r>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7</a:t>
            </a:fld>
            <a:endParaRPr lang="en-US"/>
          </a:p>
        </p:txBody>
      </p:sp>
    </p:spTree>
    <p:extLst>
      <p:ext uri="{BB962C8B-B14F-4D97-AF65-F5344CB8AC3E}">
        <p14:creationId xmlns:p14="http://schemas.microsoft.com/office/powerpoint/2010/main" val="3307156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data point to some challenges.  We know that t</a:t>
            </a:r>
            <a:r>
              <a:rPr lang="en-US" dirty="0" smtClean="0"/>
              <a:t>he </a:t>
            </a:r>
            <a:r>
              <a:rPr lang="en-US" dirty="0"/>
              <a:t>growing number of </a:t>
            </a:r>
            <a:r>
              <a:rPr lang="en-US" dirty="0" smtClean="0"/>
              <a:t>older workers will continue to shape </a:t>
            </a:r>
            <a:r>
              <a:rPr lang="en-US" dirty="0"/>
              <a:t>preferences about </a:t>
            </a:r>
            <a:r>
              <a:rPr lang="en-US" dirty="0" smtClean="0"/>
              <a:t>work,</a:t>
            </a:r>
            <a:r>
              <a:rPr lang="en-US" baseline="0" dirty="0" smtClean="0"/>
              <a:t> and that generational preferences and needs for the work environment have to be reflected in </a:t>
            </a:r>
            <a:r>
              <a:rPr lang="en-US" dirty="0" smtClean="0"/>
              <a:t>our practices</a:t>
            </a:r>
            <a:r>
              <a:rPr lang="en-US" baseline="0" dirty="0" smtClean="0"/>
              <a:t> and policies.</a:t>
            </a:r>
            <a:endParaRPr lang="en-US" dirty="0"/>
          </a:p>
          <a:p>
            <a:endParaRPr lang="en-US" altLang="en-US" dirty="0" smtClean="0">
              <a:latin typeface="Times" pitchFamily="18" charset="0"/>
            </a:endParaRPr>
          </a:p>
        </p:txBody>
      </p:sp>
      <p:sp>
        <p:nvSpPr>
          <p:cNvPr id="4" name="Slide Number Placeholder 3"/>
          <p:cNvSpPr>
            <a:spLocks noGrp="1"/>
          </p:cNvSpPr>
          <p:nvPr>
            <p:ph type="sldNum" sz="quarter" idx="10"/>
          </p:nvPr>
        </p:nvSpPr>
        <p:spPr/>
        <p:txBody>
          <a:bodyPr/>
          <a:lstStyle/>
          <a:p>
            <a:fld id="{861E858E-FC7F-4A5E-A224-2E688F070283}" type="slidenum">
              <a:rPr lang="en-US" smtClean="0"/>
              <a:pPr/>
              <a:t>8</a:t>
            </a:fld>
            <a:endParaRPr lang="en-US"/>
          </a:p>
        </p:txBody>
      </p:sp>
    </p:spTree>
    <p:extLst>
      <p:ext uri="{BB962C8B-B14F-4D97-AF65-F5344CB8AC3E}">
        <p14:creationId xmlns:p14="http://schemas.microsoft.com/office/powerpoint/2010/main" val="2343867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One of the more formal efforts to dig deeper</a:t>
            </a:r>
            <a:r>
              <a:rPr lang="en-US" baseline="0" dirty="0" smtClean="0"/>
              <a:t> into the trends that are shaping the workforce is our Federal Workforce Priorities Report. This inaugural report, released in 2018, is a quadrennial research-based report that serves as somewhat of a Governmentwide Strategic Human Capital Plan.  The Report highlighted significant trends that are shaping the workforce, including shifting generational demographics; impact of technology and robotic process automation on how work gets done; the impact of digital communications and interaction; and other trends.</a:t>
            </a:r>
          </a:p>
          <a:p>
            <a:endParaRPr lang="en-US" baseline="0" dirty="0" smtClean="0"/>
          </a:p>
          <a:p>
            <a:r>
              <a:rPr lang="en-US" baseline="0" dirty="0" smtClean="0"/>
              <a:t>The Report also identifies 6 priorities:</a:t>
            </a:r>
          </a:p>
          <a:p>
            <a:r>
              <a:rPr lang="en-US" baseline="0" dirty="0" smtClean="0"/>
              <a:t>1 – Succession Planning and Knowledge Transfer</a:t>
            </a:r>
          </a:p>
          <a:p>
            <a:r>
              <a:rPr lang="en-US" baseline="0" dirty="0" smtClean="0"/>
              <a:t>2 – Deploying Communication Tools (leveraging communications, including virtual work interactions)</a:t>
            </a:r>
          </a:p>
          <a:p>
            <a:r>
              <a:rPr lang="en-US" baseline="0" dirty="0" smtClean="0"/>
              <a:t>3 – Strengthening tools and capacity for Human Capital data analytics (strategic foresight and future scenario planning)</a:t>
            </a:r>
          </a:p>
          <a:p>
            <a:r>
              <a:rPr lang="en-US" baseline="0" dirty="0" smtClean="0"/>
              <a:t>4 – Expanding Employee Development opportunities (as AI and RPA increasingly influence how work gets done)</a:t>
            </a:r>
          </a:p>
          <a:p>
            <a:r>
              <a:rPr lang="en-US" baseline="0" dirty="0" smtClean="0"/>
              <a:t>5 – Bolstering Employee Recognition Programs</a:t>
            </a:r>
          </a:p>
          <a:p>
            <a:r>
              <a:rPr lang="en-US" baseline="0" dirty="0" smtClean="0"/>
              <a:t>6 - Enhancing Productivity through a Focus on Employee Health (recognizing that employee health and wellness have a direct impact on productivity and engagement)</a:t>
            </a:r>
          </a:p>
          <a:p>
            <a:endParaRPr lang="en-US" baseline="0" dirty="0" smtClean="0"/>
          </a:p>
          <a:p>
            <a:r>
              <a:rPr lang="en-US" baseline="0" dirty="0" smtClean="0"/>
              <a:t>Agencies are required to develop an annual Human Capital Operating Plan that focuses on at least two of these priority areas.</a:t>
            </a:r>
          </a:p>
          <a:p>
            <a:endParaRPr lang="en-US" baseline="0" dirty="0" smtClean="0"/>
          </a:p>
          <a:p>
            <a:endParaRPr lang="en-US" baseline="0" dirty="0" smtClean="0"/>
          </a:p>
          <a:p>
            <a:endParaRPr lang="en-US" baseline="0" dirty="0" smtClean="0"/>
          </a:p>
          <a:p>
            <a:r>
              <a:rPr lang="en-US" dirty="0" smtClean="0"/>
              <a:t>Employers </a:t>
            </a:r>
            <a:r>
              <a:rPr lang="en-US" dirty="0"/>
              <a:t>must ensure that they do not, intentionally or otherwise, exclude relevant talent from their recruitment processes. This means, for example, that they do not screen out candidates by requiring unnecessary qualifications that could discriminate against older or younger </a:t>
            </a:r>
            <a:r>
              <a:rPr lang="en-US" dirty="0" smtClean="0"/>
              <a:t>candidates</a:t>
            </a:r>
          </a:p>
          <a:p>
            <a:endParaRPr lang="en-US" dirty="0"/>
          </a:p>
          <a:p>
            <a:endParaRPr lang="en-US" dirty="0"/>
          </a:p>
        </p:txBody>
      </p:sp>
      <p:sp>
        <p:nvSpPr>
          <p:cNvPr id="4" name="Slide Number Placeholder 3"/>
          <p:cNvSpPr>
            <a:spLocks noGrp="1"/>
          </p:cNvSpPr>
          <p:nvPr>
            <p:ph type="sldNum" sz="quarter" idx="10"/>
          </p:nvPr>
        </p:nvSpPr>
        <p:spPr/>
        <p:txBody>
          <a:bodyPr/>
          <a:lstStyle/>
          <a:p>
            <a:fld id="{861E858E-FC7F-4A5E-A224-2E688F070283}" type="slidenum">
              <a:rPr lang="en-US" smtClean="0"/>
              <a:pPr/>
              <a:t>9</a:t>
            </a:fld>
            <a:endParaRPr lang="en-US"/>
          </a:p>
        </p:txBody>
      </p:sp>
    </p:spTree>
    <p:extLst>
      <p:ext uri="{BB962C8B-B14F-4D97-AF65-F5344CB8AC3E}">
        <p14:creationId xmlns:p14="http://schemas.microsoft.com/office/powerpoint/2010/main" val="716938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1—One Main Titl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A130CC6-AF16-4E75-B386-B0184CCD31FF}" type="slidenum">
              <a:rPr lang="en-US" smtClean="0"/>
              <a:pPr/>
              <a:t>‹#›</a:t>
            </a:fld>
            <a:endParaRPr lang="en-US"/>
          </a:p>
        </p:txBody>
      </p:sp>
      <p:sp>
        <p:nvSpPr>
          <p:cNvPr id="7" name="Title 1"/>
          <p:cNvSpPr>
            <a:spLocks noGrp="1"/>
          </p:cNvSpPr>
          <p:nvPr>
            <p:ph type="ctrTitle"/>
          </p:nvPr>
        </p:nvSpPr>
        <p:spPr>
          <a:xfrm>
            <a:off x="685800" y="1752600"/>
            <a:ext cx="7772400" cy="2362199"/>
          </a:xfrm>
          <a:prstGeom prst="rect">
            <a:avLst/>
          </a:prstGeom>
        </p:spPr>
        <p:txBody>
          <a:bodyPr/>
          <a:lstStyle>
            <a:lvl1pPr>
              <a:defRPr sz="3600" b="1">
                <a:solidFill>
                  <a:srgbClr val="073759"/>
                </a:solidFill>
              </a:defRPr>
            </a:lvl1pPr>
          </a:lstStyle>
          <a:p>
            <a:r>
              <a:rPr lang="en-US" dirty="0" smtClean="0"/>
              <a:t>Click to edit Master title style</a:t>
            </a:r>
            <a:endParaRPr lang="en-US" dirty="0"/>
          </a:p>
        </p:txBody>
      </p:sp>
      <p:sp>
        <p:nvSpPr>
          <p:cNvPr id="5"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9621E8F2-3C63-4A39-B107-2897FF13791E}" type="datetime1">
              <a:rPr lang="en-US" smtClean="0"/>
              <a:pPr/>
              <a:t>10/22/2019</a:t>
            </a:fld>
            <a:endParaRPr lang="en-US" dirty="0"/>
          </a:p>
        </p:txBody>
      </p:sp>
      <p:sp>
        <p:nvSpPr>
          <p:cNvPr id="6" name="Picture Placeholder 9"/>
          <p:cNvSpPr>
            <a:spLocks noGrp="1"/>
          </p:cNvSpPr>
          <p:nvPr>
            <p:ph type="pic" sz="quarter" idx="13" hasCustomPrompt="1"/>
          </p:nvPr>
        </p:nvSpPr>
        <p:spPr>
          <a:xfrm>
            <a:off x="2286000" y="4572000"/>
            <a:ext cx="4572000" cy="1828800"/>
          </a:xfrm>
          <a:prstGeom prst="rect">
            <a:avLst/>
          </a:prstGeom>
        </p:spPr>
        <p:txBody>
          <a:bodyPr/>
          <a:lstStyle>
            <a:lvl1pPr marL="0" indent="0" algn="ctr">
              <a:lnSpc>
                <a:spcPts val="2400"/>
              </a:lnSpc>
              <a:spcBef>
                <a:spcPts val="400"/>
              </a:spcBef>
              <a:buNone/>
              <a:defRPr sz="2000" baseline="0">
                <a:solidFill>
                  <a:schemeClr val="bg1">
                    <a:lumMod val="65000"/>
                  </a:schemeClr>
                </a:solidFill>
              </a:defRPr>
            </a:lvl1pPr>
          </a:lstStyle>
          <a:p>
            <a:r>
              <a:rPr lang="en-US" dirty="0" smtClean="0"/>
              <a:t>NOTE: Using an image in this space</a:t>
            </a:r>
            <a:br>
              <a:rPr lang="en-US" dirty="0" smtClean="0"/>
            </a:br>
            <a:r>
              <a:rPr lang="en-US" dirty="0" smtClean="0"/>
              <a:t> is NOT required—totally optional. </a:t>
            </a:r>
            <a:br>
              <a:rPr lang="en-US" dirty="0" smtClean="0"/>
            </a:br>
            <a:r>
              <a:rPr lang="en-US" dirty="0" smtClean="0"/>
              <a:t>Do not use multiple images. </a:t>
            </a:r>
            <a:br>
              <a:rPr lang="en-US" dirty="0" smtClean="0"/>
            </a:br>
            <a:r>
              <a:rPr lang="en-US" dirty="0" smtClean="0"/>
              <a:t>Can be used for relevant program graphic.</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8—Table or Quad Chart">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C530FA84-3014-452E-90EC-655BA1AFD1F8}" type="datetime1">
              <a:rPr lang="en-US" smtClean="0"/>
              <a:pPr/>
              <a:t>10/22/2019</a:t>
            </a:fld>
            <a:endParaRPr lang="en-US" dirty="0"/>
          </a:p>
        </p:txBody>
      </p:sp>
      <p:sp>
        <p:nvSpPr>
          <p:cNvPr id="4"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
        <p:nvSpPr>
          <p:cNvPr id="6" name="Table Placeholder 5"/>
          <p:cNvSpPr>
            <a:spLocks noGrp="1"/>
          </p:cNvSpPr>
          <p:nvPr>
            <p:ph type="tbl" sz="quarter" idx="10" hasCustomPrompt="1"/>
          </p:nvPr>
        </p:nvSpPr>
        <p:spPr>
          <a:xfrm>
            <a:off x="0" y="1600200"/>
            <a:ext cx="9144000" cy="5029200"/>
          </a:xfrm>
          <a:prstGeom prst="rect">
            <a:avLst/>
          </a:prstGeom>
        </p:spPr>
        <p:txBody>
          <a:bodyPr/>
          <a:lstStyle>
            <a:lvl1pPr marL="0" indent="0" algn="ctr">
              <a:spcBef>
                <a:spcPts val="0"/>
              </a:spcBef>
              <a:buFontTx/>
              <a:buNone/>
              <a:defRPr baseline="0"/>
            </a:lvl1pPr>
          </a:lstStyle>
          <a:p>
            <a:r>
              <a:rPr lang="en-US" dirty="0" smtClean="0"/>
              <a:t>Use this placeholder for building tables </a:t>
            </a:r>
            <a:br>
              <a:rPr lang="en-US" dirty="0" smtClean="0"/>
            </a:br>
            <a:r>
              <a:rPr lang="en-US" dirty="0" smtClean="0"/>
              <a:t>like those used for </a:t>
            </a:r>
            <a:br>
              <a:rPr lang="en-US" dirty="0" smtClean="0"/>
            </a:br>
            <a:r>
              <a:rPr lang="en-US" dirty="0" smtClean="0"/>
              <a:t>agency weekly status reports (2-col x 5-rows) </a:t>
            </a:r>
            <a:br>
              <a:rPr lang="en-US" dirty="0" smtClean="0"/>
            </a:br>
            <a:r>
              <a:rPr lang="en-US" dirty="0" smtClean="0"/>
              <a:t>or quad charts for exec review</a:t>
            </a:r>
            <a:endParaRPr lang="en-US" dirty="0"/>
          </a:p>
        </p:txBody>
      </p:sp>
      <p:sp>
        <p:nvSpPr>
          <p:cNvPr id="9"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Content Slide Header, Do Not Resize Box,</a:t>
            </a:r>
            <a:br>
              <a:rPr lang="en-US" dirty="0" smtClean="0"/>
            </a:br>
            <a:r>
              <a:rPr lang="en-US" dirty="0" smtClean="0"/>
              <a:t>Two Lines of Text OK if Truly Necessary </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Title of Content Slide</a:t>
            </a:r>
            <a:endParaRPr lang="en-US" dirty="0"/>
          </a:p>
        </p:txBody>
      </p:sp>
      <p:sp>
        <p:nvSpPr>
          <p:cNvPr id="6" name="Content Placeholder 5"/>
          <p:cNvSpPr>
            <a:spLocks noGrp="1"/>
          </p:cNvSpPr>
          <p:nvPr>
            <p:ph sz="quarter" idx="13"/>
          </p:nvPr>
        </p:nvSpPr>
        <p:spPr>
          <a:xfrm>
            <a:off x="609600" y="2057400"/>
            <a:ext cx="8077200" cy="41148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0" y="6629400"/>
            <a:ext cx="9906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42D41BD8-F932-40AA-8DAC-647898DB09A3}" type="datetime1">
              <a:rPr lang="en-US" smtClean="0"/>
              <a:pPr/>
              <a:t>10/22/2019</a:t>
            </a:fld>
            <a:endParaRPr lang="en-US" dirty="0"/>
          </a:p>
        </p:txBody>
      </p:sp>
      <p:sp>
        <p:nvSpPr>
          <p:cNvPr id="5"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extLst>
      <p:ext uri="{BB962C8B-B14F-4D97-AF65-F5344CB8AC3E}">
        <p14:creationId xmlns:p14="http://schemas.microsoft.com/office/powerpoint/2010/main" val="85333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2—Main with Subtitl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905000"/>
          </a:xfrm>
          <a:prstGeom prst="rect">
            <a:avLst/>
          </a:prstGeom>
        </p:spPr>
        <p:txBody>
          <a:bodyPr/>
          <a:lstStyle>
            <a:lvl1pPr>
              <a:defRPr sz="3600" b="1">
                <a:solidFill>
                  <a:srgbClr val="073759"/>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18CC5F56-1721-4C3A-91B6-9E6FF587119A}" type="datetime1">
              <a:rPr lang="en-US" smtClean="0"/>
              <a:pPr/>
              <a:t>10/22/2019</a:t>
            </a:fld>
            <a:endParaRPr lang="en-US" dirty="0"/>
          </a:p>
        </p:txBody>
      </p:sp>
      <p:sp>
        <p:nvSpPr>
          <p:cNvPr id="6" name="Slide Number Placeholder 5"/>
          <p:cNvSpPr>
            <a:spLocks noGrp="1"/>
          </p:cNvSpPr>
          <p:nvPr>
            <p:ph type="sldNum" sz="quarter" idx="12"/>
          </p:nvPr>
        </p:nvSpPr>
        <p:spPr/>
        <p:txBody>
          <a:bodyPr/>
          <a:lstStyle/>
          <a:p>
            <a:fld id="{9A130CC6-AF16-4E75-B386-B0184CCD31FF}" type="slidenum">
              <a:rPr lang="en-US" smtClean="0"/>
              <a:pPr/>
              <a:t>‹#›</a:t>
            </a:fld>
            <a:endParaRPr lang="en-US"/>
          </a:p>
        </p:txBody>
      </p:sp>
      <p:sp>
        <p:nvSpPr>
          <p:cNvPr id="7" name="Subtitle 2"/>
          <p:cNvSpPr>
            <a:spLocks noGrp="1"/>
          </p:cNvSpPr>
          <p:nvPr>
            <p:ph type="subTitle" idx="1"/>
          </p:nvPr>
        </p:nvSpPr>
        <p:spPr>
          <a:xfrm>
            <a:off x="1371600" y="3429000"/>
            <a:ext cx="6400800" cy="762000"/>
          </a:xfrm>
          <a:prstGeom prst="rect">
            <a:avLst/>
          </a:prstGeom>
        </p:spPr>
        <p:txBody>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Picture Placeholder 9"/>
          <p:cNvSpPr>
            <a:spLocks noGrp="1"/>
          </p:cNvSpPr>
          <p:nvPr>
            <p:ph type="pic" sz="quarter" idx="13" hasCustomPrompt="1"/>
          </p:nvPr>
        </p:nvSpPr>
        <p:spPr>
          <a:xfrm>
            <a:off x="2286000" y="4572000"/>
            <a:ext cx="4572000" cy="1828800"/>
          </a:xfrm>
          <a:prstGeom prst="rect">
            <a:avLst/>
          </a:prstGeom>
        </p:spPr>
        <p:txBody>
          <a:bodyPr/>
          <a:lstStyle>
            <a:lvl1pPr marL="0" indent="0" algn="ctr">
              <a:lnSpc>
                <a:spcPts val="2400"/>
              </a:lnSpc>
              <a:spcBef>
                <a:spcPts val="400"/>
              </a:spcBef>
              <a:buNone/>
              <a:defRPr sz="2000" baseline="0">
                <a:solidFill>
                  <a:schemeClr val="bg1">
                    <a:lumMod val="65000"/>
                  </a:schemeClr>
                </a:solidFill>
              </a:defRPr>
            </a:lvl1pPr>
          </a:lstStyle>
          <a:p>
            <a:r>
              <a:rPr lang="en-US" dirty="0" smtClean="0"/>
              <a:t>NOTE: Using an image in this space</a:t>
            </a:r>
            <a:br>
              <a:rPr lang="en-US" dirty="0" smtClean="0"/>
            </a:br>
            <a:r>
              <a:rPr lang="en-US" dirty="0" smtClean="0"/>
              <a:t> is NOT required—totally optional. </a:t>
            </a:r>
            <a:br>
              <a:rPr lang="en-US" dirty="0" smtClean="0"/>
            </a:br>
            <a:r>
              <a:rPr lang="en-US" dirty="0" smtClean="0"/>
              <a:t>Do not use multiple images. </a:t>
            </a:r>
            <a:br>
              <a:rPr lang="en-US" dirty="0" smtClean="0"/>
            </a:br>
            <a:r>
              <a:rPr lang="en-US" dirty="0" smtClean="0"/>
              <a:t>Can be used for relevant program graphic</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1—Blank">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Content Slide Header, Do Not Resize Box,</a:t>
            </a:r>
            <a:br>
              <a:rPr lang="en-US" dirty="0" smtClean="0"/>
            </a:br>
            <a:r>
              <a:rPr lang="en-US" dirty="0" smtClean="0"/>
              <a:t>Two Lines of Text OK if Truly Necessary </a:t>
            </a:r>
            <a:endParaRPr lang="en-US" dirty="0"/>
          </a:p>
        </p:txBody>
      </p:sp>
      <p:sp>
        <p:nvSpPr>
          <p:cNvPr id="3"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C530FA84-3014-452E-90EC-655BA1AFD1F8}" type="datetime1">
              <a:rPr lang="en-US" smtClean="0"/>
              <a:pPr/>
              <a:t>10/22/2019</a:t>
            </a:fld>
            <a:endParaRPr lang="en-US" dirty="0"/>
          </a:p>
        </p:txBody>
      </p:sp>
      <p:sp>
        <p:nvSpPr>
          <p:cNvPr id="4"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2—Multi-Level Text">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609600" y="2057400"/>
            <a:ext cx="80772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42D41BD8-F932-40AA-8DAC-647898DB09A3}" type="datetime1">
              <a:rPr lang="en-US" smtClean="0"/>
              <a:pPr/>
              <a:t>10/22/2019</a:t>
            </a:fld>
            <a:endParaRPr lang="en-US" dirty="0"/>
          </a:p>
        </p:txBody>
      </p:sp>
      <p:sp>
        <p:nvSpPr>
          <p:cNvPr id="5"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
        <p:nvSpPr>
          <p:cNvPr id="10"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Content Slide Header, Do Not Resize Box,</a:t>
            </a:r>
            <a:br>
              <a:rPr lang="en-US" dirty="0" smtClean="0"/>
            </a:br>
            <a:r>
              <a:rPr lang="en-US" dirty="0" smtClean="0"/>
              <a:t>Two Lines of Text OK if Truly Necessary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3—Single Image No Caption">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228600" y="2057400"/>
            <a:ext cx="8686800" cy="4267200"/>
          </a:xfrm>
          <a:prstGeom prst="rect">
            <a:avLst/>
          </a:prstGeom>
        </p:spPr>
        <p:txBody>
          <a:bodyPr/>
          <a:lstStyle/>
          <a:p>
            <a:endParaRPr lang="en-US"/>
          </a:p>
        </p:txBody>
      </p:sp>
      <p:sp>
        <p:nvSpPr>
          <p:cNvPr id="4"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57D641EF-B916-441E-B967-F1C0ECBE98A6}" type="datetime1">
              <a:rPr lang="en-US" smtClean="0"/>
              <a:pPr/>
              <a:t>10/22/2019</a:t>
            </a:fld>
            <a:endParaRPr lang="en-US" dirty="0"/>
          </a:p>
        </p:txBody>
      </p:sp>
      <p:sp>
        <p:nvSpPr>
          <p:cNvPr id="5"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
        <p:nvSpPr>
          <p:cNvPr id="10"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Content Slide Header, Do Not Resize Box,</a:t>
            </a:r>
            <a:br>
              <a:rPr lang="en-US" dirty="0" smtClean="0"/>
            </a:br>
            <a:r>
              <a:rPr lang="en-US" dirty="0" smtClean="0"/>
              <a:t>Two Lines of Text OK if Truly Necessary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 #4—Single Image with Caption">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0D538448-5F61-4F0C-9E44-17ED6D091BA2}" type="datetime1">
              <a:rPr lang="en-US" smtClean="0"/>
              <a:pPr/>
              <a:t>10/22/2019</a:t>
            </a:fld>
            <a:endParaRPr lang="en-US" dirty="0"/>
          </a:p>
        </p:txBody>
      </p:sp>
      <p:sp>
        <p:nvSpPr>
          <p:cNvPr id="4"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
        <p:nvSpPr>
          <p:cNvPr id="5" name="Picture Placeholder 2"/>
          <p:cNvSpPr>
            <a:spLocks noGrp="1"/>
          </p:cNvSpPr>
          <p:nvPr>
            <p:ph type="pic" idx="1"/>
          </p:nvPr>
        </p:nvSpPr>
        <p:spPr>
          <a:xfrm>
            <a:off x="1792288" y="1828800"/>
            <a:ext cx="5486400" cy="3886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6" name="Text Placeholder 3"/>
          <p:cNvSpPr>
            <a:spLocks noGrp="1"/>
          </p:cNvSpPr>
          <p:nvPr>
            <p:ph type="body" sz="half" idx="10"/>
          </p:nvPr>
        </p:nvSpPr>
        <p:spPr>
          <a:xfrm>
            <a:off x="1792288" y="5821363"/>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Content Slide Header, Do Not Resize Box,</a:t>
            </a:r>
            <a:br>
              <a:rPr lang="en-US" dirty="0" smtClean="0"/>
            </a:br>
            <a:r>
              <a:rPr lang="en-US" dirty="0" smtClean="0"/>
              <a:t>Two Lines of Text OK if Truly Necessary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ent #5—Side by Side Text Boxes">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0D538448-5F61-4F0C-9E44-17ED6D091BA2}" type="datetime1">
              <a:rPr lang="en-US" smtClean="0"/>
              <a:pPr/>
              <a:t>10/22/2019</a:t>
            </a:fld>
            <a:endParaRPr lang="en-US" dirty="0"/>
          </a:p>
        </p:txBody>
      </p:sp>
      <p:sp>
        <p:nvSpPr>
          <p:cNvPr id="4"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
        <p:nvSpPr>
          <p:cNvPr id="5" name="Content Placeholder 2"/>
          <p:cNvSpPr>
            <a:spLocks noGrp="1"/>
          </p:cNvSpPr>
          <p:nvPr>
            <p:ph sz="half" idx="1"/>
          </p:nvPr>
        </p:nvSpPr>
        <p:spPr>
          <a:xfrm>
            <a:off x="457200" y="18288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3"/>
          <p:cNvSpPr>
            <a:spLocks noGrp="1"/>
          </p:cNvSpPr>
          <p:nvPr>
            <p:ph sz="half" idx="10"/>
          </p:nvPr>
        </p:nvSpPr>
        <p:spPr>
          <a:xfrm>
            <a:off x="4648200" y="18288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Content Slide Header, Do Not Resize Box,</a:t>
            </a:r>
            <a:br>
              <a:rPr lang="en-US" dirty="0" smtClean="0"/>
            </a:br>
            <a:r>
              <a:rPr lang="en-US" dirty="0" smtClean="0"/>
              <a:t>Two Lines of Text OK if Truly Necessary </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6—Content with Caption">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0D538448-5F61-4F0C-9E44-17ED6D091BA2}" type="datetime1">
              <a:rPr lang="en-US" smtClean="0"/>
              <a:pPr/>
              <a:t>10/22/2019</a:t>
            </a:fld>
            <a:endParaRPr lang="en-US" dirty="0"/>
          </a:p>
        </p:txBody>
      </p:sp>
      <p:sp>
        <p:nvSpPr>
          <p:cNvPr id="4"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
        <p:nvSpPr>
          <p:cNvPr id="5" name="Title 1"/>
          <p:cNvSpPr txBox="1">
            <a:spLocks/>
          </p:cNvSpPr>
          <p:nvPr userDrawn="1"/>
        </p:nvSpPr>
        <p:spPr>
          <a:xfrm>
            <a:off x="457200" y="1828798"/>
            <a:ext cx="3008313" cy="990601"/>
          </a:xfrm>
          <a:prstGeom prst="rect">
            <a:avLst/>
          </a:prstGeom>
        </p:spPr>
        <p:txBody>
          <a:bodyPr anchor="b"/>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Click to edit Master title style</a:t>
            </a:r>
            <a:endParaRPr kumimoji="0" lang="en-US" sz="20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a:spLocks noGrp="1"/>
          </p:cNvSpPr>
          <p:nvPr>
            <p:ph idx="1"/>
          </p:nvPr>
        </p:nvSpPr>
        <p:spPr>
          <a:xfrm>
            <a:off x="3575050" y="1828800"/>
            <a:ext cx="5111750" cy="45720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3"/>
          <p:cNvSpPr>
            <a:spLocks noGrp="1"/>
          </p:cNvSpPr>
          <p:nvPr>
            <p:ph type="body" sz="half" idx="10"/>
          </p:nvPr>
        </p:nvSpPr>
        <p:spPr>
          <a:xfrm>
            <a:off x="457200" y="2990850"/>
            <a:ext cx="3008313" cy="34099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Content Slide Header, Do Not Resize Box,</a:t>
            </a:r>
            <a:br>
              <a:rPr lang="en-US" dirty="0" smtClean="0"/>
            </a:br>
            <a:r>
              <a:rPr lang="en-US" dirty="0" smtClean="0"/>
              <a:t>Two Lines of Text OK if Truly Necessary </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7—Comparison">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0D538448-5F61-4F0C-9E44-17ED6D091BA2}" type="datetime1">
              <a:rPr lang="en-US" smtClean="0"/>
              <a:pPr/>
              <a:t>10/22/2019</a:t>
            </a:fld>
            <a:endParaRPr lang="en-US" dirty="0"/>
          </a:p>
        </p:txBody>
      </p:sp>
      <p:sp>
        <p:nvSpPr>
          <p:cNvPr id="4"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
        <p:nvSpPr>
          <p:cNvPr id="5" name="Text Placeholder 2"/>
          <p:cNvSpPr>
            <a:spLocks noGrp="1"/>
          </p:cNvSpPr>
          <p:nvPr>
            <p:ph type="body" idx="1"/>
          </p:nvPr>
        </p:nvSpPr>
        <p:spPr>
          <a:xfrm>
            <a:off x="457200" y="18748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3"/>
          <p:cNvSpPr>
            <a:spLocks noGrp="1"/>
          </p:cNvSpPr>
          <p:nvPr>
            <p:ph sz="half" idx="10"/>
          </p:nvPr>
        </p:nvSpPr>
        <p:spPr>
          <a:xfrm>
            <a:off x="457200" y="2514600"/>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4"/>
          <p:cNvSpPr>
            <a:spLocks noGrp="1"/>
          </p:cNvSpPr>
          <p:nvPr>
            <p:ph type="body" sz="quarter" idx="3"/>
          </p:nvPr>
        </p:nvSpPr>
        <p:spPr>
          <a:xfrm>
            <a:off x="4645025" y="18748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Content Placeholder 5"/>
          <p:cNvSpPr>
            <a:spLocks noGrp="1"/>
          </p:cNvSpPr>
          <p:nvPr>
            <p:ph sz="quarter" idx="11"/>
          </p:nvPr>
        </p:nvSpPr>
        <p:spPr>
          <a:xfrm>
            <a:off x="4645025" y="2514600"/>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smtClean="0"/>
              <a:t>Content Slide Header, Do Not Resize Box,</a:t>
            </a:r>
            <a:br>
              <a:rPr lang="en-US" dirty="0" smtClean="0"/>
            </a:br>
            <a:r>
              <a:rPr lang="en-US" dirty="0" smtClean="0"/>
              <a:t>Two Lines of Text OK if Truly Necessary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2.png"/><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5" name="TextBox 4"/>
          <p:cNvSpPr txBox="1"/>
          <p:nvPr userDrawn="1"/>
        </p:nvSpPr>
        <p:spPr>
          <a:xfrm rot="19970683">
            <a:off x="1114221" y="1198603"/>
            <a:ext cx="7067961" cy="4278094"/>
          </a:xfrm>
          <a:prstGeom prst="rect">
            <a:avLst/>
          </a:prstGeom>
          <a:noFill/>
        </p:spPr>
        <p:txBody>
          <a:bodyPr wrap="none" rtlCol="0">
            <a:spAutoFit/>
          </a:bodyPr>
          <a:lstStyle/>
          <a:p>
            <a:pPr algn="ctr"/>
            <a:r>
              <a:rPr lang="en-US" sz="20000" cap="all" baseline="0" dirty="0" smtClean="0">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path path="circle">
                    <a:fillToRect l="50000" t="50000" r="50000" b="50000"/>
                  </a:path>
                  <a:tileRect/>
                </a:gradFill>
              </a:rPr>
              <a:t>Draft</a:t>
            </a:r>
          </a:p>
          <a:p>
            <a:pPr algn="ctr"/>
            <a:r>
              <a:rPr lang="en-US" sz="7200" dirty="0" smtClean="0">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path path="circle">
                    <a:fillToRect l="50000" t="50000" r="50000" b="50000"/>
                  </a:path>
                  <a:tileRect/>
                </a:gradFill>
              </a:rPr>
              <a:t>Pre-Decisional</a:t>
            </a:r>
            <a:endParaRPr lang="en-US" sz="7200" dirty="0">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path path="circle">
                  <a:fillToRect l="50000" t="50000" r="50000" b="50000"/>
                </a:path>
                <a:tileRect/>
              </a:gradFill>
            </a:endParaRPr>
          </a:p>
        </p:txBody>
      </p:sp>
      <p:sp>
        <p:nvSpPr>
          <p:cNvPr id="4"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9621E8F2-3C63-4A39-B107-2897FF13791E}" type="datetime1">
              <a:rPr lang="en-US" smtClean="0"/>
              <a:pPr/>
              <a:t>10/22/2019</a:t>
            </a:fld>
            <a:endParaRPr lang="en-US" dirty="0"/>
          </a:p>
        </p:txBody>
      </p:sp>
      <p:sp>
        <p:nvSpPr>
          <p:cNvPr id="6"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8" name="TextBox 7"/>
          <p:cNvSpPr txBox="1"/>
          <p:nvPr userDrawn="1"/>
        </p:nvSpPr>
        <p:spPr>
          <a:xfrm rot="19970683">
            <a:off x="1114221" y="1198603"/>
            <a:ext cx="7067961" cy="4278094"/>
          </a:xfrm>
          <a:prstGeom prst="rect">
            <a:avLst/>
          </a:prstGeom>
          <a:noFill/>
        </p:spPr>
        <p:txBody>
          <a:bodyPr wrap="none" rtlCol="0">
            <a:spAutoFit/>
          </a:bodyPr>
          <a:lstStyle/>
          <a:p>
            <a:pPr algn="ctr"/>
            <a:r>
              <a:rPr lang="en-US" sz="20000" cap="all" baseline="0" dirty="0" smtClean="0">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path path="circle">
                    <a:fillToRect l="50000" t="50000" r="50000" b="50000"/>
                  </a:path>
                  <a:tileRect/>
                </a:gradFill>
              </a:rPr>
              <a:t>Draft</a:t>
            </a:r>
          </a:p>
          <a:p>
            <a:pPr algn="ctr"/>
            <a:r>
              <a:rPr lang="en-US" sz="7200" dirty="0" smtClean="0">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path path="circle">
                    <a:fillToRect l="50000" t="50000" r="50000" b="50000"/>
                  </a:path>
                  <a:tileRect/>
                </a:gradFill>
              </a:rPr>
              <a:t>Pre-Decisional</a:t>
            </a:r>
            <a:endParaRPr lang="en-US" sz="7200" dirty="0">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path path="circle">
                  <a:fillToRect l="50000" t="50000" r="50000" b="50000"/>
                </a:path>
                <a:tileRect/>
              </a:gradFill>
            </a:endParaRPr>
          </a:p>
        </p:txBody>
      </p:sp>
      <p:sp>
        <p:nvSpPr>
          <p:cNvPr id="5"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41ACDED9-1676-4F27-AFD1-3AD00443DDFF}" type="datetime1">
              <a:rPr lang="en-US" smtClean="0"/>
              <a:pPr/>
              <a:t>10/22/2019</a:t>
            </a:fld>
            <a:endParaRPr lang="en-US" dirty="0"/>
          </a:p>
        </p:txBody>
      </p:sp>
      <p:sp>
        <p:nvSpPr>
          <p:cNvPr id="7"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71" r:id="rId5"/>
    <p:sldLayoutId id="2147483669" r:id="rId6"/>
    <p:sldLayoutId id="2147483670" r:id="rId7"/>
    <p:sldLayoutId id="2147483672" r:id="rId8"/>
    <p:sldLayoutId id="2147483673" r:id="rId9"/>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A130CC6-AF16-4E75-B386-B0184CCD31FF}" type="slidenum">
              <a:rPr lang="en-US" smtClean="0"/>
              <a:pPr/>
              <a:t>1</a:t>
            </a:fld>
            <a:endParaRPr lang="en-US"/>
          </a:p>
        </p:txBody>
      </p:sp>
      <p:sp>
        <p:nvSpPr>
          <p:cNvPr id="7" name="Title 6"/>
          <p:cNvSpPr>
            <a:spLocks noGrp="1"/>
          </p:cNvSpPr>
          <p:nvPr>
            <p:ph type="ctrTitle"/>
          </p:nvPr>
        </p:nvSpPr>
        <p:spPr/>
        <p:txBody>
          <a:bodyPr/>
          <a:lstStyle/>
          <a:p>
            <a:r>
              <a:rPr lang="en-US" dirty="0" smtClean="0"/>
              <a:t>Addressing </a:t>
            </a:r>
            <a:r>
              <a:rPr lang="en-US" dirty="0"/>
              <a:t>the Challenges and Opportunities of </a:t>
            </a:r>
            <a:r>
              <a:rPr lang="en-US" dirty="0" smtClean="0"/>
              <a:t>an </a:t>
            </a:r>
            <a:r>
              <a:rPr lang="en-US" dirty="0"/>
              <a:t>Aging Workforce</a:t>
            </a:r>
          </a:p>
        </p:txBody>
      </p:sp>
      <p:sp>
        <p:nvSpPr>
          <p:cNvPr id="3" name="Date Placeholder 2"/>
          <p:cNvSpPr>
            <a:spLocks noGrp="1"/>
          </p:cNvSpPr>
          <p:nvPr>
            <p:ph type="dt" sz="half" idx="2"/>
          </p:nvPr>
        </p:nvSpPr>
        <p:spPr/>
        <p:txBody>
          <a:bodyPr/>
          <a:lstStyle/>
          <a:p>
            <a:fld id="{18CC5F56-1721-4C3A-91B6-9E6FF587119A}" type="datetime1">
              <a:rPr lang="en-US" smtClean="0"/>
              <a:pPr/>
              <a:t>10/22/2019</a:t>
            </a:fld>
            <a:endParaRPr lang="en-US" dirty="0"/>
          </a:p>
        </p:txBody>
      </p:sp>
      <p:sp>
        <p:nvSpPr>
          <p:cNvPr id="5" name="Title 6"/>
          <p:cNvSpPr txBox="1">
            <a:spLocks/>
          </p:cNvSpPr>
          <p:nvPr/>
        </p:nvSpPr>
        <p:spPr>
          <a:xfrm>
            <a:off x="679938" y="4935414"/>
            <a:ext cx="7772400" cy="838200"/>
          </a:xfrm>
          <a:prstGeom prst="rect">
            <a:avLst/>
          </a:prstGeom>
        </p:spPr>
        <p:txBody>
          <a:bodyPr/>
          <a:lstStyle>
            <a:lvl1pPr algn="ctr" defTabSz="914400" rtl="0" eaLnBrk="1" latinLnBrk="0" hangingPunct="1">
              <a:spcBef>
                <a:spcPct val="0"/>
              </a:spcBef>
              <a:buNone/>
              <a:defRPr sz="3600" b="1" kern="1200">
                <a:solidFill>
                  <a:srgbClr val="073759"/>
                </a:solidFill>
                <a:latin typeface="+mj-lt"/>
                <a:ea typeface="+mj-ea"/>
                <a:cs typeface="+mj-cs"/>
              </a:defRPr>
            </a:lvl1pPr>
          </a:lstStyle>
          <a:p>
            <a:r>
              <a:rPr lang="en-US" sz="2000" dirty="0" smtClean="0"/>
              <a:t>Ken Zawodny - Associate Director, Retirement Services</a:t>
            </a:r>
          </a:p>
          <a:p>
            <a:r>
              <a:rPr lang="en-US" sz="2000" dirty="0" smtClean="0"/>
              <a:t>Mark Reinhold - Associate Director, Employee Services</a:t>
            </a:r>
            <a:endParaRPr lang="en-US" sz="2000" dirty="0"/>
          </a:p>
        </p:txBody>
      </p:sp>
    </p:spTree>
    <p:extLst>
      <p:ext uri="{BB962C8B-B14F-4D97-AF65-F5344CB8AC3E}">
        <p14:creationId xmlns:p14="http://schemas.microsoft.com/office/powerpoint/2010/main" val="1967428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28800"/>
            <a:ext cx="8229600" cy="4648200"/>
          </a:xfrm>
        </p:spPr>
        <p:txBody>
          <a:bodyPr/>
          <a:lstStyle/>
          <a:p>
            <a:r>
              <a:rPr lang="en-US" dirty="0" smtClean="0"/>
              <a:t>Recruitment strategies to attract a diverse applicant pool (including age diversity)</a:t>
            </a:r>
          </a:p>
          <a:p>
            <a:r>
              <a:rPr lang="en-US" dirty="0" smtClean="0"/>
              <a:t>Merit-based hiring following open competition</a:t>
            </a:r>
            <a:endParaRPr lang="en-US"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10</a:t>
            </a:fld>
            <a:endParaRPr lang="en-US" dirty="0"/>
          </a:p>
        </p:txBody>
      </p:sp>
      <p:sp>
        <p:nvSpPr>
          <p:cNvPr id="5" name="Title 4"/>
          <p:cNvSpPr>
            <a:spLocks noGrp="1"/>
          </p:cNvSpPr>
          <p:nvPr>
            <p:ph type="ctrTitle"/>
          </p:nvPr>
        </p:nvSpPr>
        <p:spPr/>
        <p:txBody>
          <a:bodyPr/>
          <a:lstStyle/>
          <a:p>
            <a:r>
              <a:rPr lang="en-US" dirty="0" smtClean="0"/>
              <a:t>Recruitment and Hiring</a:t>
            </a:r>
            <a:endParaRPr lang="en-US" dirty="0"/>
          </a:p>
        </p:txBody>
      </p:sp>
    </p:spTree>
    <p:extLst>
      <p:ext uri="{BB962C8B-B14F-4D97-AF65-F5344CB8AC3E}">
        <p14:creationId xmlns:p14="http://schemas.microsoft.com/office/powerpoint/2010/main" val="4100391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28800"/>
            <a:ext cx="8229600" cy="4648200"/>
          </a:xfrm>
        </p:spPr>
        <p:txBody>
          <a:bodyPr/>
          <a:lstStyle/>
          <a:p>
            <a:r>
              <a:rPr lang="en-US" dirty="0" smtClean="0"/>
              <a:t>Quality leaders and supervisors</a:t>
            </a:r>
          </a:p>
          <a:p>
            <a:r>
              <a:rPr lang="en-US" dirty="0" smtClean="0"/>
              <a:t>Investments in training, development, and recognition</a:t>
            </a:r>
          </a:p>
          <a:p>
            <a:r>
              <a:rPr lang="en-US" dirty="0" smtClean="0"/>
              <a:t>Support for employee health and well-being, including reasonable accommodation</a:t>
            </a:r>
          </a:p>
          <a:p>
            <a:r>
              <a:rPr lang="en-US" dirty="0" smtClean="0"/>
              <a:t>Rewards and recognition</a:t>
            </a:r>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11</a:t>
            </a:fld>
            <a:endParaRPr lang="en-US" dirty="0"/>
          </a:p>
        </p:txBody>
      </p:sp>
      <p:sp>
        <p:nvSpPr>
          <p:cNvPr id="5" name="Title 4"/>
          <p:cNvSpPr>
            <a:spLocks noGrp="1"/>
          </p:cNvSpPr>
          <p:nvPr>
            <p:ph type="ctrTitle"/>
          </p:nvPr>
        </p:nvSpPr>
        <p:spPr/>
        <p:txBody>
          <a:bodyPr/>
          <a:lstStyle/>
          <a:p>
            <a:r>
              <a:rPr lang="en-US" dirty="0" smtClean="0"/>
              <a:t>Inclusion and Employee Engagement</a:t>
            </a:r>
            <a:endParaRPr lang="en-US" dirty="0"/>
          </a:p>
        </p:txBody>
      </p:sp>
    </p:spTree>
    <p:extLst>
      <p:ext uri="{BB962C8B-B14F-4D97-AF65-F5344CB8AC3E}">
        <p14:creationId xmlns:p14="http://schemas.microsoft.com/office/powerpoint/2010/main" val="2970001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12</a:t>
            </a:fld>
            <a:endParaRPr lang="en-US" dirty="0"/>
          </a:p>
        </p:txBody>
      </p:sp>
      <p:sp>
        <p:nvSpPr>
          <p:cNvPr id="5" name="Title 4"/>
          <p:cNvSpPr>
            <a:spLocks noGrp="1"/>
          </p:cNvSpPr>
          <p:nvPr>
            <p:ph type="ctrTitle"/>
          </p:nvPr>
        </p:nvSpPr>
        <p:spPr/>
        <p:txBody>
          <a:bodyPr/>
          <a:lstStyle/>
          <a:p>
            <a:r>
              <a:rPr lang="en-US" dirty="0" smtClean="0"/>
              <a:t>Inclusion and Employee Engagement</a:t>
            </a:r>
            <a:endParaRPr lang="en-US" dirty="0"/>
          </a:p>
        </p:txBody>
      </p:sp>
      <p:sp>
        <p:nvSpPr>
          <p:cNvPr id="12" name="TextBox 11"/>
          <p:cNvSpPr txBox="1"/>
          <p:nvPr/>
        </p:nvSpPr>
        <p:spPr>
          <a:xfrm>
            <a:off x="6324600" y="6383179"/>
            <a:ext cx="2819400" cy="246221"/>
          </a:xfrm>
          <a:prstGeom prst="rect">
            <a:avLst/>
          </a:prstGeom>
          <a:noFill/>
        </p:spPr>
        <p:txBody>
          <a:bodyPr wrap="square" rtlCol="0">
            <a:spAutoFit/>
          </a:bodyPr>
          <a:lstStyle/>
          <a:p>
            <a:r>
              <a:rPr lang="en-US" sz="1000" dirty="0" smtClean="0"/>
              <a:t>*2018 Federal Employee Viewpoint Survey</a:t>
            </a:r>
            <a:endParaRPr lang="en-US" sz="1000" dirty="0"/>
          </a:p>
        </p:txBody>
      </p:sp>
      <p:graphicFrame>
        <p:nvGraphicFramePr>
          <p:cNvPr id="8" name="Table 7"/>
          <p:cNvGraphicFramePr>
            <a:graphicFrameLocks noGrp="1"/>
          </p:cNvGraphicFramePr>
          <p:nvPr>
            <p:extLst>
              <p:ext uri="{D42A27DB-BD31-4B8C-83A1-F6EECF244321}">
                <p14:modId xmlns:p14="http://schemas.microsoft.com/office/powerpoint/2010/main" val="2043015361"/>
              </p:ext>
            </p:extLst>
          </p:nvPr>
        </p:nvGraphicFramePr>
        <p:xfrm>
          <a:off x="762000" y="2631696"/>
          <a:ext cx="3515360" cy="2294017"/>
        </p:xfrm>
        <a:graphic>
          <a:graphicData uri="http://schemas.openxmlformats.org/drawingml/2006/table">
            <a:tbl>
              <a:tblPr bandRow="1">
                <a:effectLst>
                  <a:outerShdw blurRad="50800" dist="38100" dir="2700000" algn="tl" rotWithShape="0">
                    <a:prstClr val="black">
                      <a:alpha val="40000"/>
                    </a:prstClr>
                  </a:outerShdw>
                </a:effectLst>
                <a:tableStyleId>{3C2FFA5D-87B4-456A-9821-1D502468CF0F}</a:tableStyleId>
              </a:tblPr>
              <a:tblGrid>
                <a:gridCol w="1057910"/>
                <a:gridCol w="800100"/>
                <a:gridCol w="857250"/>
                <a:gridCol w="800100"/>
              </a:tblGrid>
              <a:tr h="644201">
                <a:tc gridSpan="4">
                  <a:txBody>
                    <a:bodyPr/>
                    <a:lstStyle/>
                    <a:p>
                      <a:pPr marL="61595" marR="61595" algn="ctr" eaLnBrk="0" hangingPunct="0">
                        <a:lnSpc>
                          <a:spcPts val="915"/>
                        </a:lnSpc>
                        <a:spcBef>
                          <a:spcPts val="130"/>
                        </a:spcBef>
                        <a:spcAft>
                          <a:spcPts val="0"/>
                        </a:spcAft>
                      </a:pPr>
                      <a:r>
                        <a:rPr lang="en-US" sz="1200" kern="1200" dirty="0">
                          <a:effectLst/>
                        </a:rPr>
                        <a:t>Policies and programs promote diversity in the workplace (for example, recruiting minorities and women, training in awareness of diversity issues, </a:t>
                      </a:r>
                      <a:r>
                        <a:rPr lang="en-US" sz="1200" kern="1200" dirty="0" smtClean="0">
                          <a:effectLst/>
                        </a:rPr>
                        <a:t>mentoring).*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70199">
                <a:tc>
                  <a:txBody>
                    <a:bodyPr/>
                    <a:lstStyle/>
                    <a:p>
                      <a:pPr marL="13335" marR="0" algn="ctr" eaLnBrk="0" hangingPunct="0">
                        <a:lnSpc>
                          <a:spcPts val="770"/>
                        </a:lnSpc>
                        <a:spcBef>
                          <a:spcPts val="0"/>
                        </a:spcBef>
                        <a:spcAft>
                          <a:spcPts val="0"/>
                        </a:spcAft>
                      </a:pPr>
                      <a:r>
                        <a:rPr lang="en-US" sz="8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tc>
                <a:tc>
                  <a:txBody>
                    <a:bodyPr/>
                    <a:lstStyle/>
                    <a:p>
                      <a:pPr marL="38735" marR="0" algn="ctr" eaLnBrk="0" hangingPunct="0">
                        <a:lnSpc>
                          <a:spcPts val="915"/>
                        </a:lnSpc>
                        <a:spcBef>
                          <a:spcPts val="0"/>
                        </a:spcBef>
                        <a:spcAft>
                          <a:spcPts val="0"/>
                        </a:spcAft>
                      </a:pPr>
                      <a:r>
                        <a:rPr lang="en-US" sz="900">
                          <a:effectLst/>
                        </a:rPr>
                        <a:t>Positive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0" marR="0" algn="ctr" eaLnBrk="0" hangingPunct="0">
                        <a:lnSpc>
                          <a:spcPts val="915"/>
                        </a:lnSpc>
                        <a:spcBef>
                          <a:spcPts val="0"/>
                        </a:spcBef>
                        <a:spcAft>
                          <a:spcPts val="0"/>
                        </a:spcAft>
                      </a:pPr>
                      <a:r>
                        <a:rPr lang="en-US" sz="900">
                          <a:effectLst/>
                        </a:rPr>
                        <a:t>Neutral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61595" marR="61595" algn="ctr" eaLnBrk="0" hangingPunct="0">
                        <a:lnSpc>
                          <a:spcPts val="915"/>
                        </a:lnSpc>
                        <a:spcBef>
                          <a:spcPts val="0"/>
                        </a:spcBef>
                        <a:spcAft>
                          <a:spcPts val="0"/>
                        </a:spcAft>
                      </a:pPr>
                      <a:r>
                        <a:rPr lang="en-US" sz="900">
                          <a:effectLst/>
                        </a:rPr>
                        <a:t>Negative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r>
              <a:tr h="225804">
                <a:tc>
                  <a:txBody>
                    <a:bodyPr/>
                    <a:lstStyle/>
                    <a:p>
                      <a:pPr marL="13335" marR="0" algn="l" eaLnBrk="0" hangingPunct="0">
                        <a:lnSpc>
                          <a:spcPts val="770"/>
                        </a:lnSpc>
                        <a:spcBef>
                          <a:spcPts val="0"/>
                        </a:spcBef>
                        <a:spcAft>
                          <a:spcPts val="0"/>
                        </a:spcAft>
                      </a:pPr>
                      <a:r>
                        <a:rPr lang="en-US" sz="800" dirty="0">
                          <a:effectLst/>
                        </a:rPr>
                        <a:t>All Responses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8735" marR="33655" algn="ctr" eaLnBrk="0" hangingPunct="0">
                        <a:lnSpc>
                          <a:spcPts val="915"/>
                        </a:lnSpc>
                        <a:spcBef>
                          <a:spcPts val="0"/>
                        </a:spcBef>
                        <a:spcAft>
                          <a:spcPts val="0"/>
                        </a:spcAft>
                      </a:pPr>
                      <a:r>
                        <a:rPr lang="en-US" sz="900">
                          <a:effectLst/>
                        </a:rPr>
                        <a:t>58.2%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3020" marR="33655" algn="ctr" eaLnBrk="0" hangingPunct="0">
                        <a:lnSpc>
                          <a:spcPts val="915"/>
                        </a:lnSpc>
                        <a:spcBef>
                          <a:spcPts val="0"/>
                        </a:spcBef>
                        <a:spcAft>
                          <a:spcPts val="0"/>
                        </a:spcAft>
                      </a:pPr>
                      <a:r>
                        <a:rPr lang="en-US" sz="900">
                          <a:effectLst/>
                        </a:rPr>
                        <a:t>27.5%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74295" marR="0" algn="ctr" eaLnBrk="0" hangingPunct="0">
                        <a:lnSpc>
                          <a:spcPts val="915"/>
                        </a:lnSpc>
                        <a:spcBef>
                          <a:spcPts val="0"/>
                        </a:spcBef>
                        <a:spcAft>
                          <a:spcPts val="0"/>
                        </a:spcAft>
                      </a:pPr>
                      <a:r>
                        <a:rPr lang="en-US" sz="900">
                          <a:effectLst/>
                        </a:rPr>
                        <a:t>14.2%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r>
              <a:tr h="190500">
                <a:tc gridSpan="4">
                  <a:txBody>
                    <a:bodyPr/>
                    <a:lstStyle/>
                    <a:p>
                      <a:pPr marL="13335" marR="0" algn="l" eaLnBrk="0" hangingPunct="0">
                        <a:lnSpc>
                          <a:spcPct val="107000"/>
                        </a:lnSpc>
                        <a:spcBef>
                          <a:spcPts val="40"/>
                        </a:spcBef>
                        <a:spcAft>
                          <a:spcPts val="0"/>
                        </a:spcAft>
                      </a:pPr>
                      <a:r>
                        <a:rPr lang="en-US" sz="800" u="sng" dirty="0">
                          <a:effectLst/>
                        </a:rPr>
                        <a:t>Age </a:t>
                      </a:r>
                      <a:r>
                        <a:rPr lang="en-US" sz="800" u="sng" dirty="0" smtClean="0">
                          <a:effectLst/>
                        </a:rPr>
                        <a:t>Group</a:t>
                      </a: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hMerge="1">
                  <a:txBody>
                    <a:bodyPr/>
                    <a:lstStyle/>
                    <a:p>
                      <a:pPr marL="0" marR="0">
                        <a:lnSpc>
                          <a:spcPct val="107000"/>
                        </a:lnSpc>
                        <a:spcBef>
                          <a:spcPts val="0"/>
                        </a:spcBef>
                        <a:spcAft>
                          <a:spcPts val="8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tc>
                <a:tc hMerge="1">
                  <a:txBody>
                    <a:bodyPr/>
                    <a:lstStyle/>
                    <a:p>
                      <a:pPr marL="0" marR="0" algn="ctr">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r>
              <a:tr h="148761">
                <a:tc>
                  <a:txBody>
                    <a:bodyPr/>
                    <a:lstStyle/>
                    <a:p>
                      <a:pPr marL="118745" marR="0" algn="l" eaLnBrk="0" hangingPunct="0">
                        <a:lnSpc>
                          <a:spcPct val="107000"/>
                        </a:lnSpc>
                        <a:spcBef>
                          <a:spcPts val="280"/>
                        </a:spcBef>
                        <a:spcAft>
                          <a:spcPts val="0"/>
                        </a:spcAft>
                      </a:pPr>
                      <a:r>
                        <a:rPr lang="en-US" sz="800" dirty="0">
                          <a:effectLst/>
                        </a:rPr>
                        <a:t>25 and under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8735" marR="33655" algn="ctr" eaLnBrk="0" hangingPunct="0">
                        <a:lnSpc>
                          <a:spcPct val="107000"/>
                        </a:lnSpc>
                        <a:spcBef>
                          <a:spcPts val="210"/>
                        </a:spcBef>
                        <a:spcAft>
                          <a:spcPts val="0"/>
                        </a:spcAft>
                      </a:pPr>
                      <a:r>
                        <a:rPr lang="en-US" sz="900" dirty="0">
                          <a:effectLst/>
                        </a:rPr>
                        <a:t>66.3%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3020" marR="33655" algn="ctr" eaLnBrk="0" hangingPunct="0">
                        <a:lnSpc>
                          <a:spcPct val="107000"/>
                        </a:lnSpc>
                        <a:spcBef>
                          <a:spcPts val="210"/>
                        </a:spcBef>
                        <a:spcAft>
                          <a:spcPts val="0"/>
                        </a:spcAft>
                      </a:pPr>
                      <a:r>
                        <a:rPr lang="en-US" sz="900">
                          <a:effectLst/>
                        </a:rPr>
                        <a:t>23.2%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74295" marR="0" algn="ctr" eaLnBrk="0" hangingPunct="0">
                        <a:lnSpc>
                          <a:spcPct val="107000"/>
                        </a:lnSpc>
                        <a:spcBef>
                          <a:spcPts val="210"/>
                        </a:spcBef>
                        <a:spcAft>
                          <a:spcPts val="0"/>
                        </a:spcAft>
                      </a:pPr>
                      <a:r>
                        <a:rPr lang="en-US" sz="900">
                          <a:effectLst/>
                        </a:rPr>
                        <a:t>10.6%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r>
              <a:tr h="163815">
                <a:tc>
                  <a:txBody>
                    <a:bodyPr/>
                    <a:lstStyle/>
                    <a:p>
                      <a:pPr marL="118745" marR="0" algn="l" eaLnBrk="0" hangingPunct="0">
                        <a:lnSpc>
                          <a:spcPct val="107000"/>
                        </a:lnSpc>
                        <a:spcBef>
                          <a:spcPts val="115"/>
                        </a:spcBef>
                        <a:spcAft>
                          <a:spcPts val="0"/>
                        </a:spcAft>
                      </a:pPr>
                      <a:r>
                        <a:rPr lang="en-US" sz="800">
                          <a:effectLst/>
                        </a:rPr>
                        <a:t>26-29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8735" marR="33655" algn="ctr" eaLnBrk="0" hangingPunct="0">
                        <a:lnSpc>
                          <a:spcPct val="107000"/>
                        </a:lnSpc>
                        <a:spcBef>
                          <a:spcPts val="130"/>
                        </a:spcBef>
                        <a:spcAft>
                          <a:spcPts val="0"/>
                        </a:spcAft>
                      </a:pPr>
                      <a:r>
                        <a:rPr lang="en-US" sz="900" dirty="0">
                          <a:effectLst/>
                        </a:rPr>
                        <a:t>60.6%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3020" marR="33655" algn="ctr" eaLnBrk="0" hangingPunct="0">
                        <a:lnSpc>
                          <a:spcPct val="107000"/>
                        </a:lnSpc>
                        <a:spcBef>
                          <a:spcPts val="130"/>
                        </a:spcBef>
                        <a:spcAft>
                          <a:spcPts val="0"/>
                        </a:spcAft>
                      </a:pPr>
                      <a:r>
                        <a:rPr lang="en-US" sz="900" dirty="0">
                          <a:effectLst/>
                        </a:rPr>
                        <a:t>25.3%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74295" marR="0" algn="ctr" eaLnBrk="0" hangingPunct="0">
                        <a:lnSpc>
                          <a:spcPct val="107000"/>
                        </a:lnSpc>
                        <a:spcBef>
                          <a:spcPts val="130"/>
                        </a:spcBef>
                        <a:spcAft>
                          <a:spcPts val="0"/>
                        </a:spcAft>
                      </a:pPr>
                      <a:r>
                        <a:rPr lang="en-US" sz="900">
                          <a:effectLst/>
                        </a:rPr>
                        <a:t>14.1%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r>
              <a:tr h="169016">
                <a:tc>
                  <a:txBody>
                    <a:bodyPr/>
                    <a:lstStyle/>
                    <a:p>
                      <a:pPr marL="118745" marR="0" algn="l" eaLnBrk="0" hangingPunct="0">
                        <a:lnSpc>
                          <a:spcPct val="107000"/>
                        </a:lnSpc>
                        <a:spcBef>
                          <a:spcPts val="115"/>
                        </a:spcBef>
                        <a:spcAft>
                          <a:spcPts val="0"/>
                        </a:spcAft>
                      </a:pPr>
                      <a:r>
                        <a:rPr lang="en-US" sz="800">
                          <a:effectLst/>
                        </a:rPr>
                        <a:t>30-39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8735" marR="33655" algn="ctr" eaLnBrk="0" hangingPunct="0">
                        <a:lnSpc>
                          <a:spcPct val="107000"/>
                        </a:lnSpc>
                        <a:spcBef>
                          <a:spcPts val="130"/>
                        </a:spcBef>
                        <a:spcAft>
                          <a:spcPts val="0"/>
                        </a:spcAft>
                      </a:pPr>
                      <a:r>
                        <a:rPr lang="en-US" sz="900">
                          <a:effectLst/>
                        </a:rPr>
                        <a:t>57.6%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3020" marR="33655" algn="ctr" eaLnBrk="0" hangingPunct="0">
                        <a:lnSpc>
                          <a:spcPct val="107000"/>
                        </a:lnSpc>
                        <a:spcBef>
                          <a:spcPts val="130"/>
                        </a:spcBef>
                        <a:spcAft>
                          <a:spcPts val="0"/>
                        </a:spcAft>
                      </a:pPr>
                      <a:r>
                        <a:rPr lang="en-US" sz="900" dirty="0">
                          <a:effectLst/>
                        </a:rPr>
                        <a:t>26.7%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74295" marR="0" algn="ctr" eaLnBrk="0" hangingPunct="0">
                        <a:lnSpc>
                          <a:spcPct val="107000"/>
                        </a:lnSpc>
                        <a:spcBef>
                          <a:spcPts val="130"/>
                        </a:spcBef>
                        <a:spcAft>
                          <a:spcPts val="0"/>
                        </a:spcAft>
                      </a:pPr>
                      <a:r>
                        <a:rPr lang="en-US" sz="900" dirty="0">
                          <a:effectLst/>
                        </a:rPr>
                        <a:t>15.7%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r>
              <a:tr h="152400">
                <a:tc>
                  <a:txBody>
                    <a:bodyPr/>
                    <a:lstStyle/>
                    <a:p>
                      <a:pPr marL="118745" marR="0" algn="l" eaLnBrk="0" hangingPunct="0">
                        <a:lnSpc>
                          <a:spcPct val="107000"/>
                        </a:lnSpc>
                        <a:spcBef>
                          <a:spcPts val="115"/>
                        </a:spcBef>
                        <a:spcAft>
                          <a:spcPts val="0"/>
                        </a:spcAft>
                      </a:pPr>
                      <a:r>
                        <a:rPr lang="en-US" sz="800">
                          <a:effectLst/>
                        </a:rPr>
                        <a:t>40-49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8735" marR="33655" algn="ctr" eaLnBrk="0" hangingPunct="0">
                        <a:lnSpc>
                          <a:spcPct val="107000"/>
                        </a:lnSpc>
                        <a:spcBef>
                          <a:spcPts val="130"/>
                        </a:spcBef>
                        <a:spcAft>
                          <a:spcPts val="0"/>
                        </a:spcAft>
                      </a:pPr>
                      <a:r>
                        <a:rPr lang="en-US" sz="900">
                          <a:effectLst/>
                        </a:rPr>
                        <a:t>41.6%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3020" marR="33655" algn="ctr" eaLnBrk="0" hangingPunct="0">
                        <a:lnSpc>
                          <a:spcPct val="107000"/>
                        </a:lnSpc>
                        <a:spcBef>
                          <a:spcPts val="130"/>
                        </a:spcBef>
                        <a:spcAft>
                          <a:spcPts val="0"/>
                        </a:spcAft>
                      </a:pPr>
                      <a:r>
                        <a:rPr lang="en-US" sz="900">
                          <a:effectLst/>
                        </a:rPr>
                        <a:t>27.3%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74295" marR="0" algn="ctr" eaLnBrk="0" hangingPunct="0">
                        <a:lnSpc>
                          <a:spcPct val="107000"/>
                        </a:lnSpc>
                        <a:spcBef>
                          <a:spcPts val="130"/>
                        </a:spcBef>
                        <a:spcAft>
                          <a:spcPts val="0"/>
                        </a:spcAft>
                      </a:pPr>
                      <a:r>
                        <a:rPr lang="en-US" sz="900" dirty="0">
                          <a:effectLst/>
                        </a:rPr>
                        <a:t>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r>
              <a:tr h="153368">
                <a:tc>
                  <a:txBody>
                    <a:bodyPr/>
                    <a:lstStyle/>
                    <a:p>
                      <a:pPr marL="118745" marR="0" algn="l" eaLnBrk="0" hangingPunct="0">
                        <a:lnSpc>
                          <a:spcPct val="107000"/>
                        </a:lnSpc>
                        <a:spcBef>
                          <a:spcPts val="115"/>
                        </a:spcBef>
                        <a:spcAft>
                          <a:spcPts val="0"/>
                        </a:spcAft>
                      </a:pPr>
                      <a:r>
                        <a:rPr lang="en-US" sz="800">
                          <a:effectLst/>
                        </a:rPr>
                        <a:t>50-59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8735" marR="33655" algn="ctr" eaLnBrk="0" hangingPunct="0">
                        <a:lnSpc>
                          <a:spcPct val="107000"/>
                        </a:lnSpc>
                        <a:spcBef>
                          <a:spcPts val="130"/>
                        </a:spcBef>
                        <a:spcAft>
                          <a:spcPts val="0"/>
                        </a:spcAft>
                      </a:pPr>
                      <a:r>
                        <a:rPr lang="en-US" sz="900">
                          <a:effectLst/>
                        </a:rPr>
                        <a:t>59.3%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3020" marR="33655" algn="ctr" eaLnBrk="0" hangingPunct="0">
                        <a:lnSpc>
                          <a:spcPct val="107000"/>
                        </a:lnSpc>
                        <a:spcBef>
                          <a:spcPts val="130"/>
                        </a:spcBef>
                        <a:spcAft>
                          <a:spcPts val="0"/>
                        </a:spcAft>
                      </a:pPr>
                      <a:r>
                        <a:rPr lang="en-US" sz="900">
                          <a:effectLst/>
                        </a:rPr>
                        <a:t>27.5%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74295" marR="0" algn="ctr" eaLnBrk="0" hangingPunct="0">
                        <a:lnSpc>
                          <a:spcPct val="107000"/>
                        </a:lnSpc>
                        <a:spcBef>
                          <a:spcPts val="130"/>
                        </a:spcBef>
                        <a:spcAft>
                          <a:spcPts val="0"/>
                        </a:spcAft>
                      </a:pPr>
                      <a:r>
                        <a:rPr lang="en-US" sz="900" dirty="0">
                          <a:effectLst/>
                        </a:rPr>
                        <a:t>13.2%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r>
              <a:tr h="163565">
                <a:tc>
                  <a:txBody>
                    <a:bodyPr/>
                    <a:lstStyle/>
                    <a:p>
                      <a:pPr marL="118745" marR="0" algn="l" eaLnBrk="0" hangingPunct="0">
                        <a:lnSpc>
                          <a:spcPct val="107000"/>
                        </a:lnSpc>
                        <a:spcBef>
                          <a:spcPts val="115"/>
                        </a:spcBef>
                        <a:spcAft>
                          <a:spcPts val="0"/>
                        </a:spcAft>
                      </a:pPr>
                      <a:r>
                        <a:rPr lang="en-US" sz="800" dirty="0">
                          <a:effectLst/>
                        </a:rPr>
                        <a:t>60 or older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c>
                  <a:txBody>
                    <a:bodyPr/>
                    <a:lstStyle/>
                    <a:p>
                      <a:pPr marL="38735" marR="33655" algn="ctr" eaLnBrk="0" hangingPunct="0">
                        <a:lnSpc>
                          <a:spcPct val="107000"/>
                        </a:lnSpc>
                        <a:spcBef>
                          <a:spcPts val="130"/>
                        </a:spcBef>
                        <a:spcAft>
                          <a:spcPts val="0"/>
                        </a:spcAft>
                      </a:pPr>
                      <a:r>
                        <a:rPr lang="en-US" sz="900">
                          <a:effectLst/>
                        </a:rPr>
                        <a:t>60.1%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tc>
                <a:tc>
                  <a:txBody>
                    <a:bodyPr/>
                    <a:lstStyle/>
                    <a:p>
                      <a:pPr marL="33020" marR="33655" algn="ctr" eaLnBrk="0" hangingPunct="0">
                        <a:lnSpc>
                          <a:spcPct val="107000"/>
                        </a:lnSpc>
                        <a:spcBef>
                          <a:spcPts val="130"/>
                        </a:spcBef>
                        <a:spcAft>
                          <a:spcPts val="0"/>
                        </a:spcAft>
                      </a:pPr>
                      <a:r>
                        <a:rPr lang="en-US" sz="900">
                          <a:effectLst/>
                        </a:rPr>
                        <a:t>28.2%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tc>
                <a:tc>
                  <a:txBody>
                    <a:bodyPr/>
                    <a:lstStyle/>
                    <a:p>
                      <a:pPr marL="74295" marR="0" algn="ctr" eaLnBrk="0" hangingPunct="0">
                        <a:lnSpc>
                          <a:spcPct val="107000"/>
                        </a:lnSpc>
                        <a:spcBef>
                          <a:spcPts val="130"/>
                        </a:spcBef>
                        <a:spcAft>
                          <a:spcPts val="0"/>
                        </a:spcAft>
                      </a:pPr>
                      <a:r>
                        <a:rPr lang="en-US" sz="900" dirty="0">
                          <a:effectLst/>
                        </a:rPr>
                        <a:t>11.6%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890" marR="0" marT="8890"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42413"/>
              </p:ext>
            </p:extLst>
          </p:nvPr>
        </p:nvGraphicFramePr>
        <p:xfrm>
          <a:off x="4771390" y="1834516"/>
          <a:ext cx="3458210" cy="2187385"/>
        </p:xfrm>
        <a:graphic>
          <a:graphicData uri="http://schemas.openxmlformats.org/drawingml/2006/table">
            <a:tbl>
              <a:tblPr bandRow="1">
                <a:effectLst>
                  <a:outerShdw blurRad="50800" dist="38100" dir="2700000" algn="tl" rotWithShape="0">
                    <a:prstClr val="black">
                      <a:alpha val="40000"/>
                    </a:prstClr>
                  </a:outerShdw>
                </a:effectLst>
                <a:tableStyleId>{69C7853C-536D-4A76-A0AE-DD22124D55A5}</a:tableStyleId>
              </a:tblPr>
              <a:tblGrid>
                <a:gridCol w="1057910"/>
                <a:gridCol w="800100"/>
                <a:gridCol w="800100"/>
                <a:gridCol w="800100"/>
              </a:tblGrid>
              <a:tr h="544057">
                <a:tc gridSpan="4">
                  <a:txBody>
                    <a:bodyPr/>
                    <a:lstStyle/>
                    <a:p>
                      <a:pPr marL="61595" marR="61595" algn="ctr" eaLnBrk="0" hangingPunct="0">
                        <a:lnSpc>
                          <a:spcPts val="915"/>
                        </a:lnSpc>
                        <a:spcBef>
                          <a:spcPts val="0"/>
                        </a:spcBef>
                        <a:spcAft>
                          <a:spcPts val="0"/>
                        </a:spcAft>
                      </a:pPr>
                      <a:r>
                        <a:rPr lang="en-US" sz="1200" dirty="0">
                          <a:effectLst/>
                        </a:rPr>
                        <a:t>My supervisor is committed to a workforce representative of all segments of </a:t>
                      </a:r>
                      <a:r>
                        <a:rPr lang="en-US" sz="1200" dirty="0" smtClean="0">
                          <a:effectLst/>
                        </a:rPr>
                        <a:t>society.*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59119">
                <a:tc>
                  <a:txBody>
                    <a:bodyPr/>
                    <a:lstStyle/>
                    <a:p>
                      <a:pPr marL="13335" marR="0" algn="l" eaLnBrk="0" hangingPunct="0">
                        <a:lnSpc>
                          <a:spcPts val="770"/>
                        </a:lnSpc>
                        <a:spcBef>
                          <a:spcPts val="0"/>
                        </a:spcBef>
                        <a:spcAft>
                          <a:spcPts val="0"/>
                        </a:spcAft>
                      </a:pPr>
                      <a:r>
                        <a:rPr lang="en-US" sz="8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735" marR="0" algn="ctr" eaLnBrk="0" hangingPunct="0">
                        <a:lnSpc>
                          <a:spcPts val="915"/>
                        </a:lnSpc>
                        <a:spcBef>
                          <a:spcPts val="0"/>
                        </a:spcBef>
                        <a:spcAft>
                          <a:spcPts val="0"/>
                        </a:spcAft>
                      </a:pPr>
                      <a:r>
                        <a:rPr lang="en-US" sz="900" dirty="0">
                          <a:effectLst/>
                        </a:rPr>
                        <a:t>Positive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085" marR="0" algn="ctr" eaLnBrk="0" hangingPunct="0">
                        <a:lnSpc>
                          <a:spcPts val="915"/>
                        </a:lnSpc>
                        <a:spcBef>
                          <a:spcPts val="0"/>
                        </a:spcBef>
                        <a:spcAft>
                          <a:spcPts val="0"/>
                        </a:spcAft>
                      </a:pPr>
                      <a:r>
                        <a:rPr lang="en-US" sz="900">
                          <a:effectLst/>
                        </a:rPr>
                        <a:t>Neutral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1595" algn="ctr" eaLnBrk="0" hangingPunct="0">
                        <a:lnSpc>
                          <a:spcPts val="915"/>
                        </a:lnSpc>
                        <a:spcBef>
                          <a:spcPts val="0"/>
                        </a:spcBef>
                        <a:spcAft>
                          <a:spcPts val="0"/>
                        </a:spcAft>
                      </a:pPr>
                      <a:r>
                        <a:rPr lang="en-US" sz="900">
                          <a:effectLst/>
                        </a:rPr>
                        <a:t>Negative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22400">
                <a:tc>
                  <a:txBody>
                    <a:bodyPr/>
                    <a:lstStyle/>
                    <a:p>
                      <a:pPr marL="13335" marR="0" algn="l" eaLnBrk="0" hangingPunct="0">
                        <a:lnSpc>
                          <a:spcPts val="770"/>
                        </a:lnSpc>
                        <a:spcBef>
                          <a:spcPts val="0"/>
                        </a:spcBef>
                        <a:spcAft>
                          <a:spcPts val="0"/>
                        </a:spcAft>
                      </a:pPr>
                      <a:r>
                        <a:rPr lang="en-US" sz="800" dirty="0">
                          <a:effectLst/>
                        </a:rPr>
                        <a:t>All Responses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735" marR="0" algn="ctr" eaLnBrk="0" hangingPunct="0">
                        <a:lnSpc>
                          <a:spcPts val="915"/>
                        </a:lnSpc>
                        <a:spcBef>
                          <a:spcPts val="0"/>
                        </a:spcBef>
                        <a:spcAft>
                          <a:spcPts val="0"/>
                        </a:spcAft>
                      </a:pPr>
                      <a:r>
                        <a:rPr lang="en-US" sz="900" dirty="0">
                          <a:effectLst/>
                        </a:rPr>
                        <a:t>70.9%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085" marR="0" algn="ctr" eaLnBrk="0" hangingPunct="0">
                        <a:lnSpc>
                          <a:spcPts val="915"/>
                        </a:lnSpc>
                        <a:spcBef>
                          <a:spcPts val="0"/>
                        </a:spcBef>
                        <a:spcAft>
                          <a:spcPts val="0"/>
                        </a:spcAft>
                      </a:pPr>
                      <a:r>
                        <a:rPr lang="en-US" sz="900">
                          <a:effectLst/>
                        </a:rPr>
                        <a:t>20.2%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1595" algn="ctr" eaLnBrk="0" hangingPunct="0">
                        <a:lnSpc>
                          <a:spcPts val="915"/>
                        </a:lnSpc>
                        <a:spcBef>
                          <a:spcPts val="0"/>
                        </a:spcBef>
                        <a:spcAft>
                          <a:spcPts val="0"/>
                        </a:spcAft>
                      </a:pPr>
                      <a:r>
                        <a:rPr lang="en-US" sz="900">
                          <a:effectLst/>
                        </a:rPr>
                        <a:t>8.9%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87908">
                <a:tc gridSpan="4">
                  <a:txBody>
                    <a:bodyPr/>
                    <a:lstStyle/>
                    <a:p>
                      <a:pPr marL="13335" marR="0" algn="l" eaLnBrk="0" hangingPunct="0">
                        <a:lnSpc>
                          <a:spcPct val="107000"/>
                        </a:lnSpc>
                        <a:spcBef>
                          <a:spcPts val="40"/>
                        </a:spcBef>
                        <a:spcAft>
                          <a:spcPts val="0"/>
                        </a:spcAft>
                      </a:pPr>
                      <a:r>
                        <a:rPr lang="en-US" sz="800" u="sng" dirty="0">
                          <a:effectLst/>
                        </a:rPr>
                        <a:t>Age </a:t>
                      </a:r>
                      <a:r>
                        <a:rPr lang="en-US" sz="800" u="sng" dirty="0" smtClean="0">
                          <a:effectLst/>
                        </a:rPr>
                        <a:t>Group</a:t>
                      </a: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82591">
                <a:tc>
                  <a:txBody>
                    <a:bodyPr/>
                    <a:lstStyle/>
                    <a:p>
                      <a:pPr marL="118745" marR="0" algn="l" eaLnBrk="0" hangingPunct="0">
                        <a:lnSpc>
                          <a:spcPct val="107000"/>
                        </a:lnSpc>
                        <a:spcBef>
                          <a:spcPts val="280"/>
                        </a:spcBef>
                        <a:spcAft>
                          <a:spcPts val="0"/>
                        </a:spcAft>
                      </a:pPr>
                      <a:r>
                        <a:rPr lang="en-US" sz="800">
                          <a:effectLst/>
                        </a:rPr>
                        <a:t>25 and under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735" marR="0" algn="ctr" eaLnBrk="0" hangingPunct="0">
                        <a:lnSpc>
                          <a:spcPct val="107000"/>
                        </a:lnSpc>
                        <a:spcBef>
                          <a:spcPts val="210"/>
                        </a:spcBef>
                        <a:spcAft>
                          <a:spcPts val="0"/>
                        </a:spcAft>
                      </a:pPr>
                      <a:r>
                        <a:rPr lang="en-US" sz="900" dirty="0">
                          <a:effectLst/>
                        </a:rPr>
                        <a:t>77.6%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085" marR="0" algn="ctr" eaLnBrk="0" hangingPunct="0">
                        <a:lnSpc>
                          <a:spcPct val="107000"/>
                        </a:lnSpc>
                        <a:spcBef>
                          <a:spcPts val="210"/>
                        </a:spcBef>
                        <a:spcAft>
                          <a:spcPts val="0"/>
                        </a:spcAft>
                      </a:pPr>
                      <a:r>
                        <a:rPr lang="en-US" sz="900" dirty="0">
                          <a:effectLst/>
                        </a:rPr>
                        <a:t>16.0%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210"/>
                        </a:spcBef>
                        <a:spcAft>
                          <a:spcPts val="0"/>
                        </a:spcAft>
                      </a:pPr>
                      <a:r>
                        <a:rPr lang="en-US" sz="900" dirty="0">
                          <a:effectLst/>
                        </a:rPr>
                        <a:t>6.4%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58262">
                <a:tc>
                  <a:txBody>
                    <a:bodyPr/>
                    <a:lstStyle/>
                    <a:p>
                      <a:pPr marL="118745" marR="0" algn="l" eaLnBrk="0" hangingPunct="0">
                        <a:lnSpc>
                          <a:spcPct val="107000"/>
                        </a:lnSpc>
                        <a:spcBef>
                          <a:spcPts val="115"/>
                        </a:spcBef>
                        <a:spcAft>
                          <a:spcPts val="0"/>
                        </a:spcAft>
                      </a:pPr>
                      <a:r>
                        <a:rPr lang="en-US" sz="800">
                          <a:effectLst/>
                        </a:rPr>
                        <a:t>26-29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735" marR="0" algn="ctr" eaLnBrk="0" hangingPunct="0">
                        <a:lnSpc>
                          <a:spcPct val="107000"/>
                        </a:lnSpc>
                        <a:spcBef>
                          <a:spcPts val="130"/>
                        </a:spcBef>
                        <a:spcAft>
                          <a:spcPts val="0"/>
                        </a:spcAft>
                      </a:pPr>
                      <a:r>
                        <a:rPr lang="en-US" sz="900">
                          <a:effectLst/>
                        </a:rPr>
                        <a:t>74%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085" marR="0" algn="ctr" eaLnBrk="0" hangingPunct="0">
                        <a:lnSpc>
                          <a:spcPct val="107000"/>
                        </a:lnSpc>
                        <a:spcBef>
                          <a:spcPts val="130"/>
                        </a:spcBef>
                        <a:spcAft>
                          <a:spcPts val="0"/>
                        </a:spcAft>
                      </a:pPr>
                      <a:r>
                        <a:rPr lang="en-US" sz="900" dirty="0">
                          <a:effectLst/>
                        </a:rPr>
                        <a:t>17.7%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130"/>
                        </a:spcBef>
                        <a:spcAft>
                          <a:spcPts val="0"/>
                        </a:spcAft>
                      </a:pPr>
                      <a:r>
                        <a:rPr lang="en-US" sz="900" dirty="0">
                          <a:effectLst/>
                        </a:rPr>
                        <a:t>8.4%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58262">
                <a:tc>
                  <a:txBody>
                    <a:bodyPr/>
                    <a:lstStyle/>
                    <a:p>
                      <a:pPr marL="118745" marR="0" algn="l" eaLnBrk="0" hangingPunct="0">
                        <a:lnSpc>
                          <a:spcPct val="107000"/>
                        </a:lnSpc>
                        <a:spcBef>
                          <a:spcPts val="115"/>
                        </a:spcBef>
                        <a:spcAft>
                          <a:spcPts val="0"/>
                        </a:spcAft>
                      </a:pPr>
                      <a:r>
                        <a:rPr lang="en-US" sz="800">
                          <a:effectLst/>
                        </a:rPr>
                        <a:t>30-39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735" marR="0" algn="ctr" eaLnBrk="0" hangingPunct="0">
                        <a:lnSpc>
                          <a:spcPct val="107000"/>
                        </a:lnSpc>
                        <a:spcBef>
                          <a:spcPts val="130"/>
                        </a:spcBef>
                        <a:spcAft>
                          <a:spcPts val="0"/>
                        </a:spcAft>
                      </a:pPr>
                      <a:r>
                        <a:rPr lang="en-US" sz="900">
                          <a:effectLst/>
                        </a:rPr>
                        <a:t>72.1%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085" marR="0" algn="ctr" eaLnBrk="0" hangingPunct="0">
                        <a:lnSpc>
                          <a:spcPct val="107000"/>
                        </a:lnSpc>
                        <a:spcBef>
                          <a:spcPts val="130"/>
                        </a:spcBef>
                        <a:spcAft>
                          <a:spcPts val="0"/>
                        </a:spcAft>
                      </a:pPr>
                      <a:r>
                        <a:rPr lang="en-US" sz="900" dirty="0">
                          <a:effectLst/>
                        </a:rPr>
                        <a:t>18.4%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130"/>
                        </a:spcBef>
                        <a:spcAft>
                          <a:spcPts val="0"/>
                        </a:spcAft>
                      </a:pPr>
                      <a:r>
                        <a:rPr lang="en-US" sz="900" dirty="0">
                          <a:effectLst/>
                        </a:rPr>
                        <a:t>9.5%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58262">
                <a:tc>
                  <a:txBody>
                    <a:bodyPr/>
                    <a:lstStyle/>
                    <a:p>
                      <a:pPr marL="118745" marR="0" algn="l" eaLnBrk="0" hangingPunct="0">
                        <a:lnSpc>
                          <a:spcPct val="107000"/>
                        </a:lnSpc>
                        <a:spcBef>
                          <a:spcPts val="115"/>
                        </a:spcBef>
                        <a:spcAft>
                          <a:spcPts val="0"/>
                        </a:spcAft>
                      </a:pPr>
                      <a:r>
                        <a:rPr lang="en-US" sz="800">
                          <a:effectLst/>
                        </a:rPr>
                        <a:t>40-49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735" marR="0" algn="ctr" eaLnBrk="0" hangingPunct="0">
                        <a:lnSpc>
                          <a:spcPct val="107000"/>
                        </a:lnSpc>
                        <a:spcBef>
                          <a:spcPts val="130"/>
                        </a:spcBef>
                        <a:spcAft>
                          <a:spcPts val="0"/>
                        </a:spcAft>
                      </a:pPr>
                      <a:r>
                        <a:rPr lang="en-US" sz="900">
                          <a:effectLst/>
                        </a:rPr>
                        <a:t>70.9%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085" marR="0" algn="ctr" eaLnBrk="0" hangingPunct="0">
                        <a:lnSpc>
                          <a:spcPct val="107000"/>
                        </a:lnSpc>
                        <a:spcBef>
                          <a:spcPts val="130"/>
                        </a:spcBef>
                        <a:spcAft>
                          <a:spcPts val="0"/>
                        </a:spcAft>
                      </a:pPr>
                      <a:r>
                        <a:rPr lang="en-US" sz="900" dirty="0">
                          <a:effectLst/>
                        </a:rPr>
                        <a:t>19.8%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130"/>
                        </a:spcBef>
                        <a:spcAft>
                          <a:spcPts val="0"/>
                        </a:spcAft>
                      </a:pPr>
                      <a:r>
                        <a:rPr lang="en-US" sz="900" dirty="0">
                          <a:effectLst/>
                        </a:rPr>
                        <a:t>9.4%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58262">
                <a:tc>
                  <a:txBody>
                    <a:bodyPr/>
                    <a:lstStyle/>
                    <a:p>
                      <a:pPr marL="118745" marR="0" algn="l" eaLnBrk="0" hangingPunct="0">
                        <a:lnSpc>
                          <a:spcPct val="107000"/>
                        </a:lnSpc>
                        <a:spcBef>
                          <a:spcPts val="115"/>
                        </a:spcBef>
                        <a:spcAft>
                          <a:spcPts val="0"/>
                        </a:spcAft>
                      </a:pPr>
                      <a:r>
                        <a:rPr lang="en-US" sz="800">
                          <a:effectLst/>
                        </a:rPr>
                        <a:t>50-59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735" marR="0" algn="ctr" eaLnBrk="0" hangingPunct="0">
                        <a:lnSpc>
                          <a:spcPct val="107000"/>
                        </a:lnSpc>
                        <a:spcBef>
                          <a:spcPts val="130"/>
                        </a:spcBef>
                        <a:spcAft>
                          <a:spcPts val="0"/>
                        </a:spcAft>
                      </a:pPr>
                      <a:r>
                        <a:rPr lang="en-US" sz="900">
                          <a:effectLst/>
                        </a:rPr>
                        <a:t>71%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085" marR="0" algn="ctr" eaLnBrk="0" hangingPunct="0">
                        <a:lnSpc>
                          <a:spcPct val="107000"/>
                        </a:lnSpc>
                        <a:spcBef>
                          <a:spcPts val="130"/>
                        </a:spcBef>
                        <a:spcAft>
                          <a:spcPts val="0"/>
                        </a:spcAft>
                      </a:pPr>
                      <a:r>
                        <a:rPr lang="en-US" sz="900" dirty="0">
                          <a:effectLst/>
                        </a:rPr>
                        <a:t>20.6%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130"/>
                        </a:spcBef>
                        <a:spcAft>
                          <a:spcPts val="0"/>
                        </a:spcAft>
                      </a:pPr>
                      <a:r>
                        <a:rPr lang="en-US" sz="900" dirty="0">
                          <a:effectLst/>
                        </a:rPr>
                        <a:t>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58262">
                <a:tc>
                  <a:txBody>
                    <a:bodyPr/>
                    <a:lstStyle/>
                    <a:p>
                      <a:pPr marL="118745" marR="0" algn="l" eaLnBrk="0" hangingPunct="0">
                        <a:lnSpc>
                          <a:spcPct val="107000"/>
                        </a:lnSpc>
                        <a:spcBef>
                          <a:spcPts val="115"/>
                        </a:spcBef>
                        <a:spcAft>
                          <a:spcPts val="0"/>
                        </a:spcAft>
                      </a:pPr>
                      <a:r>
                        <a:rPr lang="en-US" sz="800" dirty="0">
                          <a:effectLst/>
                        </a:rPr>
                        <a:t>60 or older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735" marR="0" algn="ctr" eaLnBrk="0" hangingPunct="0">
                        <a:lnSpc>
                          <a:spcPct val="107000"/>
                        </a:lnSpc>
                        <a:spcBef>
                          <a:spcPts val="130"/>
                        </a:spcBef>
                        <a:spcAft>
                          <a:spcPts val="0"/>
                        </a:spcAft>
                      </a:pPr>
                      <a:r>
                        <a:rPr lang="en-US" sz="900" dirty="0">
                          <a:effectLst/>
                        </a:rPr>
                        <a:t>70.9%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085" marR="0" algn="ctr" eaLnBrk="0" hangingPunct="0">
                        <a:lnSpc>
                          <a:spcPct val="107000"/>
                        </a:lnSpc>
                        <a:spcBef>
                          <a:spcPts val="130"/>
                        </a:spcBef>
                        <a:spcAft>
                          <a:spcPts val="0"/>
                        </a:spcAft>
                      </a:pPr>
                      <a:r>
                        <a:rPr lang="en-US" sz="900">
                          <a:effectLst/>
                        </a:rPr>
                        <a:t>21.5%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130"/>
                        </a:spcBef>
                        <a:spcAft>
                          <a:spcPts val="0"/>
                        </a:spcAft>
                      </a:pPr>
                      <a:r>
                        <a:rPr lang="en-US" sz="900" dirty="0">
                          <a:effectLst/>
                        </a:rPr>
                        <a:t>3.8%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374704001"/>
              </p:ext>
            </p:extLst>
          </p:nvPr>
        </p:nvGraphicFramePr>
        <p:xfrm>
          <a:off x="4857750" y="4282783"/>
          <a:ext cx="3371850" cy="2091796"/>
        </p:xfrm>
        <a:graphic>
          <a:graphicData uri="http://schemas.openxmlformats.org/drawingml/2006/table">
            <a:tbl>
              <a:tblPr bandRow="1">
                <a:effectLst>
                  <a:outerShdw blurRad="50800" dist="38100" dir="2700000" algn="tl" rotWithShape="0">
                    <a:prstClr val="black">
                      <a:alpha val="40000"/>
                    </a:prstClr>
                  </a:outerShdw>
                </a:effectLst>
                <a:tableStyleId>{08FB837D-C827-4EFA-A057-4D05807E0F7C}</a:tableStyleId>
              </a:tblPr>
              <a:tblGrid>
                <a:gridCol w="959485"/>
                <a:gridCol w="812165"/>
                <a:gridCol w="800100"/>
                <a:gridCol w="800100"/>
              </a:tblGrid>
              <a:tr h="505900">
                <a:tc gridSpan="4">
                  <a:txBody>
                    <a:bodyPr/>
                    <a:lstStyle/>
                    <a:p>
                      <a:pPr marL="0" marR="0" algn="ctr">
                        <a:lnSpc>
                          <a:spcPct val="107000"/>
                        </a:lnSpc>
                        <a:spcBef>
                          <a:spcPts val="0"/>
                        </a:spcBef>
                        <a:spcAft>
                          <a:spcPts val="800"/>
                        </a:spcAft>
                      </a:pPr>
                      <a:r>
                        <a:rPr lang="en-US" sz="1200" dirty="0">
                          <a:effectLst/>
                        </a:rPr>
                        <a:t>Supervisors work well with emp</a:t>
                      </a:r>
                      <a:r>
                        <a:rPr lang="en-US" sz="1100" dirty="0">
                          <a:effectLst/>
                        </a:rPr>
                        <a:t>loyees of different </a:t>
                      </a:r>
                      <a:r>
                        <a:rPr lang="en-US" sz="1100" dirty="0" smtClean="0">
                          <a:effectLst/>
                        </a:rPr>
                        <a:t>backgrounds.*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28600">
                <a:tc>
                  <a:txBody>
                    <a:bodyPr/>
                    <a:lstStyle/>
                    <a:p>
                      <a:pPr marL="13335" marR="0" algn="l" eaLnBrk="0" hangingPunct="0">
                        <a:lnSpc>
                          <a:spcPts val="770"/>
                        </a:lnSpc>
                        <a:spcBef>
                          <a:spcPts val="0"/>
                        </a:spcBef>
                        <a:spcAft>
                          <a:spcPts val="0"/>
                        </a:spcAft>
                      </a:pPr>
                      <a:r>
                        <a:rPr lang="en-US" sz="8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735" marR="0" algn="ctr" eaLnBrk="0" hangingPunct="0">
                        <a:lnSpc>
                          <a:spcPts val="915"/>
                        </a:lnSpc>
                        <a:spcBef>
                          <a:spcPts val="0"/>
                        </a:spcBef>
                        <a:spcAft>
                          <a:spcPts val="0"/>
                        </a:spcAft>
                      </a:pPr>
                      <a:r>
                        <a:rPr lang="en-US" sz="900">
                          <a:effectLst/>
                        </a:rPr>
                        <a:t>Positive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ts val="915"/>
                        </a:lnSpc>
                        <a:spcBef>
                          <a:spcPts val="0"/>
                        </a:spcBef>
                        <a:spcAft>
                          <a:spcPts val="0"/>
                        </a:spcAft>
                      </a:pPr>
                      <a:r>
                        <a:rPr lang="en-US" sz="900">
                          <a:effectLst/>
                        </a:rPr>
                        <a:t>Neutral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1595" algn="ctr" eaLnBrk="0" hangingPunct="0">
                        <a:lnSpc>
                          <a:spcPts val="915"/>
                        </a:lnSpc>
                        <a:spcBef>
                          <a:spcPts val="0"/>
                        </a:spcBef>
                        <a:spcAft>
                          <a:spcPts val="0"/>
                        </a:spcAft>
                      </a:pPr>
                      <a:r>
                        <a:rPr lang="en-US" sz="900">
                          <a:effectLst/>
                        </a:rPr>
                        <a:t>Negative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58751">
                <a:tc>
                  <a:txBody>
                    <a:bodyPr/>
                    <a:lstStyle/>
                    <a:p>
                      <a:pPr marL="13335" marR="0" algn="l" eaLnBrk="0" hangingPunct="0">
                        <a:lnSpc>
                          <a:spcPts val="770"/>
                        </a:lnSpc>
                        <a:spcBef>
                          <a:spcPts val="0"/>
                        </a:spcBef>
                        <a:spcAft>
                          <a:spcPts val="0"/>
                        </a:spcAft>
                      </a:pPr>
                      <a:r>
                        <a:rPr lang="en-US" sz="800">
                          <a:effectLst/>
                        </a:rPr>
                        <a:t>All Responses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735" marR="0" algn="ctr" eaLnBrk="0" hangingPunct="0">
                        <a:lnSpc>
                          <a:spcPts val="915"/>
                        </a:lnSpc>
                        <a:spcBef>
                          <a:spcPts val="0"/>
                        </a:spcBef>
                        <a:spcAft>
                          <a:spcPts val="0"/>
                        </a:spcAft>
                      </a:pPr>
                      <a:r>
                        <a:rPr lang="en-US" sz="900">
                          <a:effectLst/>
                        </a:rPr>
                        <a:t>69.4%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5085" marR="0" algn="ctr" eaLnBrk="0" hangingPunct="0">
                        <a:lnSpc>
                          <a:spcPts val="915"/>
                        </a:lnSpc>
                        <a:spcBef>
                          <a:spcPts val="0"/>
                        </a:spcBef>
                        <a:spcAft>
                          <a:spcPts val="0"/>
                        </a:spcAft>
                      </a:pPr>
                      <a:r>
                        <a:rPr lang="en-US" sz="900" dirty="0">
                          <a:effectLst/>
                        </a:rPr>
                        <a:t>19.0%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1595" algn="ctr" eaLnBrk="0" hangingPunct="0">
                        <a:lnSpc>
                          <a:spcPts val="915"/>
                        </a:lnSpc>
                        <a:spcBef>
                          <a:spcPts val="0"/>
                        </a:spcBef>
                        <a:spcAft>
                          <a:spcPts val="0"/>
                        </a:spcAft>
                      </a:pPr>
                      <a:r>
                        <a:rPr lang="en-US" sz="900">
                          <a:effectLst/>
                        </a:rPr>
                        <a:t>11.5%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10366">
                <a:tc gridSpan="4">
                  <a:txBody>
                    <a:bodyPr/>
                    <a:lstStyle/>
                    <a:p>
                      <a:pPr marL="13335" marR="0" algn="l" eaLnBrk="0" hangingPunct="0">
                        <a:lnSpc>
                          <a:spcPct val="107000"/>
                        </a:lnSpc>
                        <a:spcBef>
                          <a:spcPts val="40"/>
                        </a:spcBef>
                        <a:spcAft>
                          <a:spcPts val="0"/>
                        </a:spcAft>
                      </a:pPr>
                      <a:r>
                        <a:rPr lang="en-US" sz="800" u="sng" dirty="0">
                          <a:effectLst/>
                        </a:rPr>
                        <a:t>Age </a:t>
                      </a:r>
                      <a:r>
                        <a:rPr lang="en-US" sz="800" u="sng" dirty="0" smtClean="0">
                          <a:effectLst/>
                        </a:rPr>
                        <a:t>Group</a:t>
                      </a: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54434">
                <a:tc>
                  <a:txBody>
                    <a:bodyPr/>
                    <a:lstStyle/>
                    <a:p>
                      <a:pPr marL="118745" marR="0" algn="l" eaLnBrk="0" hangingPunct="0">
                        <a:lnSpc>
                          <a:spcPct val="107000"/>
                        </a:lnSpc>
                        <a:spcBef>
                          <a:spcPts val="280"/>
                        </a:spcBef>
                        <a:spcAft>
                          <a:spcPts val="0"/>
                        </a:spcAft>
                      </a:pPr>
                      <a:r>
                        <a:rPr lang="en-US" sz="800">
                          <a:effectLst/>
                        </a:rPr>
                        <a:t>25 and under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735" marR="0" algn="ctr" eaLnBrk="0" hangingPunct="0">
                        <a:lnSpc>
                          <a:spcPct val="107000"/>
                        </a:lnSpc>
                        <a:spcBef>
                          <a:spcPts val="210"/>
                        </a:spcBef>
                        <a:spcAft>
                          <a:spcPts val="0"/>
                        </a:spcAft>
                      </a:pPr>
                      <a:r>
                        <a:rPr lang="en-US" sz="900">
                          <a:effectLst/>
                        </a:rPr>
                        <a:t>80.3%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5085" marR="0" algn="ctr" eaLnBrk="0" hangingPunct="0">
                        <a:lnSpc>
                          <a:spcPct val="107000"/>
                        </a:lnSpc>
                        <a:spcBef>
                          <a:spcPts val="210"/>
                        </a:spcBef>
                        <a:spcAft>
                          <a:spcPts val="0"/>
                        </a:spcAft>
                      </a:pPr>
                      <a:r>
                        <a:rPr lang="en-US" sz="900">
                          <a:effectLst/>
                        </a:rPr>
                        <a:t>12.9%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210"/>
                        </a:spcBef>
                        <a:spcAft>
                          <a:spcPts val="0"/>
                        </a:spcAft>
                      </a:pPr>
                      <a:r>
                        <a:rPr lang="en-US" sz="900">
                          <a:effectLst/>
                        </a:rPr>
                        <a:t>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37670">
                <a:tc>
                  <a:txBody>
                    <a:bodyPr/>
                    <a:lstStyle/>
                    <a:p>
                      <a:pPr marL="118745" marR="0" algn="l" eaLnBrk="0" hangingPunct="0">
                        <a:lnSpc>
                          <a:spcPct val="107000"/>
                        </a:lnSpc>
                        <a:spcBef>
                          <a:spcPts val="115"/>
                        </a:spcBef>
                        <a:spcAft>
                          <a:spcPts val="0"/>
                        </a:spcAft>
                      </a:pPr>
                      <a:r>
                        <a:rPr lang="en-US" sz="800">
                          <a:effectLst/>
                        </a:rPr>
                        <a:t>26-29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735" marR="0" algn="ctr" eaLnBrk="0" hangingPunct="0">
                        <a:lnSpc>
                          <a:spcPct val="107000"/>
                        </a:lnSpc>
                        <a:spcBef>
                          <a:spcPts val="130"/>
                        </a:spcBef>
                        <a:spcAft>
                          <a:spcPts val="0"/>
                        </a:spcAft>
                      </a:pPr>
                      <a:r>
                        <a:rPr lang="en-US" sz="900">
                          <a:effectLst/>
                        </a:rPr>
                        <a:t>74.2%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5085" marR="0" algn="ctr" eaLnBrk="0" hangingPunct="0">
                        <a:lnSpc>
                          <a:spcPct val="107000"/>
                        </a:lnSpc>
                        <a:spcBef>
                          <a:spcPts val="130"/>
                        </a:spcBef>
                        <a:spcAft>
                          <a:spcPts val="0"/>
                        </a:spcAft>
                      </a:pPr>
                      <a:r>
                        <a:rPr lang="en-US" sz="900">
                          <a:effectLst/>
                        </a:rPr>
                        <a:t>15.6%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130"/>
                        </a:spcBef>
                        <a:spcAft>
                          <a:spcPts val="0"/>
                        </a:spcAft>
                      </a:pPr>
                      <a:r>
                        <a:rPr lang="en-US" sz="900">
                          <a:effectLst/>
                        </a:rPr>
                        <a:t>10.2%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37670">
                <a:tc>
                  <a:txBody>
                    <a:bodyPr/>
                    <a:lstStyle/>
                    <a:p>
                      <a:pPr marL="118745" marR="0" algn="l" eaLnBrk="0" hangingPunct="0">
                        <a:lnSpc>
                          <a:spcPct val="107000"/>
                        </a:lnSpc>
                        <a:spcBef>
                          <a:spcPts val="115"/>
                        </a:spcBef>
                        <a:spcAft>
                          <a:spcPts val="0"/>
                        </a:spcAft>
                      </a:pPr>
                      <a:r>
                        <a:rPr lang="en-US" sz="800">
                          <a:effectLst/>
                        </a:rPr>
                        <a:t>30-39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735" marR="0" algn="ctr" eaLnBrk="0" hangingPunct="0">
                        <a:lnSpc>
                          <a:spcPct val="107000"/>
                        </a:lnSpc>
                        <a:spcBef>
                          <a:spcPts val="130"/>
                        </a:spcBef>
                        <a:spcAft>
                          <a:spcPts val="0"/>
                        </a:spcAft>
                      </a:pPr>
                      <a:r>
                        <a:rPr lang="en-US" sz="900">
                          <a:effectLst/>
                        </a:rPr>
                        <a:t>71.8%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5085" marR="0" algn="ctr" eaLnBrk="0" hangingPunct="0">
                        <a:lnSpc>
                          <a:spcPct val="107000"/>
                        </a:lnSpc>
                        <a:spcBef>
                          <a:spcPts val="130"/>
                        </a:spcBef>
                        <a:spcAft>
                          <a:spcPts val="0"/>
                        </a:spcAft>
                      </a:pPr>
                      <a:r>
                        <a:rPr lang="en-US" sz="900">
                          <a:effectLst/>
                        </a:rPr>
                        <a:t>16.9%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130"/>
                        </a:spcBef>
                        <a:spcAft>
                          <a:spcPts val="0"/>
                        </a:spcAft>
                      </a:pPr>
                      <a:r>
                        <a:rPr lang="en-US" sz="900">
                          <a:effectLst/>
                        </a:rPr>
                        <a:t>12.3%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37670">
                <a:tc>
                  <a:txBody>
                    <a:bodyPr/>
                    <a:lstStyle/>
                    <a:p>
                      <a:pPr marL="118745" marR="0" algn="l" eaLnBrk="0" hangingPunct="0">
                        <a:lnSpc>
                          <a:spcPct val="107000"/>
                        </a:lnSpc>
                        <a:spcBef>
                          <a:spcPts val="115"/>
                        </a:spcBef>
                        <a:spcAft>
                          <a:spcPts val="0"/>
                        </a:spcAft>
                      </a:pPr>
                      <a:r>
                        <a:rPr lang="en-US" sz="800">
                          <a:effectLst/>
                        </a:rPr>
                        <a:t>40-49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735" marR="0" algn="ctr" eaLnBrk="0" hangingPunct="0">
                        <a:lnSpc>
                          <a:spcPct val="107000"/>
                        </a:lnSpc>
                        <a:spcBef>
                          <a:spcPts val="130"/>
                        </a:spcBef>
                        <a:spcAft>
                          <a:spcPts val="0"/>
                        </a:spcAft>
                      </a:pPr>
                      <a:r>
                        <a:rPr lang="en-US" sz="900">
                          <a:effectLst/>
                        </a:rPr>
                        <a:t>68.9%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5085" marR="0" algn="ctr" eaLnBrk="0" hangingPunct="0">
                        <a:lnSpc>
                          <a:spcPct val="107000"/>
                        </a:lnSpc>
                        <a:spcBef>
                          <a:spcPts val="130"/>
                        </a:spcBef>
                        <a:spcAft>
                          <a:spcPts val="0"/>
                        </a:spcAft>
                      </a:pPr>
                      <a:r>
                        <a:rPr lang="en-US" sz="900">
                          <a:effectLst/>
                        </a:rPr>
                        <a:t>18.6%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130"/>
                        </a:spcBef>
                        <a:spcAft>
                          <a:spcPts val="0"/>
                        </a:spcAft>
                      </a:pPr>
                      <a:r>
                        <a:rPr lang="en-US" sz="900">
                          <a:effectLst/>
                        </a:rPr>
                        <a:t>12.5%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37670">
                <a:tc>
                  <a:txBody>
                    <a:bodyPr/>
                    <a:lstStyle/>
                    <a:p>
                      <a:pPr marL="118745" marR="0" algn="l" eaLnBrk="0" hangingPunct="0">
                        <a:lnSpc>
                          <a:spcPct val="107000"/>
                        </a:lnSpc>
                        <a:spcBef>
                          <a:spcPts val="115"/>
                        </a:spcBef>
                        <a:spcAft>
                          <a:spcPts val="0"/>
                        </a:spcAft>
                      </a:pPr>
                      <a:r>
                        <a:rPr lang="en-US" sz="800">
                          <a:effectLst/>
                        </a:rPr>
                        <a:t>50-59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735" marR="0" algn="ctr" eaLnBrk="0" hangingPunct="0">
                        <a:lnSpc>
                          <a:spcPct val="107000"/>
                        </a:lnSpc>
                        <a:spcBef>
                          <a:spcPts val="130"/>
                        </a:spcBef>
                        <a:spcAft>
                          <a:spcPts val="0"/>
                        </a:spcAft>
                      </a:pPr>
                      <a:r>
                        <a:rPr lang="en-US" sz="900">
                          <a:effectLst/>
                        </a:rPr>
                        <a:t>69.3%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5085" marR="0" algn="ctr" eaLnBrk="0" hangingPunct="0">
                        <a:lnSpc>
                          <a:spcPct val="107000"/>
                        </a:lnSpc>
                        <a:spcBef>
                          <a:spcPts val="130"/>
                        </a:spcBef>
                        <a:spcAft>
                          <a:spcPts val="0"/>
                        </a:spcAft>
                      </a:pPr>
                      <a:r>
                        <a:rPr lang="en-US" sz="900">
                          <a:effectLst/>
                        </a:rPr>
                        <a:t>19.8%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130"/>
                        </a:spcBef>
                        <a:spcAft>
                          <a:spcPts val="0"/>
                        </a:spcAft>
                      </a:pPr>
                      <a:r>
                        <a:rPr lang="en-US" sz="900">
                          <a:effectLst/>
                        </a:rPr>
                        <a:t>10.9%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19890">
                <a:tc>
                  <a:txBody>
                    <a:bodyPr/>
                    <a:lstStyle/>
                    <a:p>
                      <a:pPr marL="118745" marR="0" algn="l" eaLnBrk="0" hangingPunct="0">
                        <a:lnSpc>
                          <a:spcPct val="107000"/>
                        </a:lnSpc>
                        <a:spcBef>
                          <a:spcPts val="115"/>
                        </a:spcBef>
                        <a:spcAft>
                          <a:spcPts val="0"/>
                        </a:spcAft>
                      </a:pPr>
                      <a:r>
                        <a:rPr lang="en-US" sz="800">
                          <a:effectLst/>
                        </a:rPr>
                        <a:t>60 or older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735" marR="0" algn="ctr" eaLnBrk="0" hangingPunct="0">
                        <a:lnSpc>
                          <a:spcPct val="107000"/>
                        </a:lnSpc>
                        <a:spcBef>
                          <a:spcPts val="130"/>
                        </a:spcBef>
                        <a:spcAft>
                          <a:spcPts val="0"/>
                        </a:spcAft>
                      </a:pPr>
                      <a:r>
                        <a:rPr lang="en-US" sz="900">
                          <a:effectLst/>
                        </a:rPr>
                        <a:t>70.3%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45085" marR="0" algn="ctr" eaLnBrk="0" hangingPunct="0">
                        <a:lnSpc>
                          <a:spcPct val="107000"/>
                        </a:lnSpc>
                        <a:spcBef>
                          <a:spcPts val="130"/>
                        </a:spcBef>
                        <a:spcAft>
                          <a:spcPts val="0"/>
                        </a:spcAft>
                      </a:pPr>
                      <a:r>
                        <a:rPr lang="en-US" sz="900" dirty="0">
                          <a:effectLst/>
                        </a:rPr>
                        <a:t>20.5%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1595" marR="62230" algn="ctr" eaLnBrk="0" hangingPunct="0">
                        <a:lnSpc>
                          <a:spcPct val="107000"/>
                        </a:lnSpc>
                        <a:spcBef>
                          <a:spcPts val="130"/>
                        </a:spcBef>
                        <a:spcAft>
                          <a:spcPts val="0"/>
                        </a:spcAft>
                      </a:pPr>
                      <a:r>
                        <a:rPr lang="en-US" sz="900" dirty="0">
                          <a:effectLst/>
                        </a:rPr>
                        <a:t>9.3%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321891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28800"/>
            <a:ext cx="8229600" cy="4648200"/>
          </a:xfrm>
        </p:spPr>
        <p:txBody>
          <a:bodyPr/>
          <a:lstStyle/>
          <a:p>
            <a:r>
              <a:rPr lang="en-US" dirty="0" smtClean="0"/>
              <a:t>Telework</a:t>
            </a:r>
          </a:p>
          <a:p>
            <a:r>
              <a:rPr lang="en-US" dirty="0" smtClean="0"/>
              <a:t>Part-time and job-sharing schedule options</a:t>
            </a:r>
          </a:p>
          <a:p>
            <a:r>
              <a:rPr lang="en-US" dirty="0" smtClean="0"/>
              <a:t>Flexible work scheduling</a:t>
            </a:r>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13</a:t>
            </a:fld>
            <a:endParaRPr lang="en-US" dirty="0"/>
          </a:p>
        </p:txBody>
      </p:sp>
      <p:sp>
        <p:nvSpPr>
          <p:cNvPr id="5" name="Title 4"/>
          <p:cNvSpPr>
            <a:spLocks noGrp="1"/>
          </p:cNvSpPr>
          <p:nvPr>
            <p:ph type="ctrTitle"/>
          </p:nvPr>
        </p:nvSpPr>
        <p:spPr/>
        <p:txBody>
          <a:bodyPr/>
          <a:lstStyle/>
          <a:p>
            <a:r>
              <a:rPr lang="en-US" dirty="0" smtClean="0"/>
              <a:t>Flexible Work Options</a:t>
            </a:r>
            <a:endParaRPr lang="en-US" dirty="0"/>
          </a:p>
        </p:txBody>
      </p:sp>
    </p:spTree>
    <p:extLst>
      <p:ext uri="{BB962C8B-B14F-4D97-AF65-F5344CB8AC3E}">
        <p14:creationId xmlns:p14="http://schemas.microsoft.com/office/powerpoint/2010/main" val="2181077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3"/>
            <p:extLst>
              <p:ext uri="{D42A27DB-BD31-4B8C-83A1-F6EECF244321}">
                <p14:modId xmlns:p14="http://schemas.microsoft.com/office/powerpoint/2010/main" val="2482908937"/>
              </p:ext>
            </p:extLst>
          </p:nvPr>
        </p:nvGraphicFramePr>
        <p:xfrm>
          <a:off x="1143000" y="1839878"/>
          <a:ext cx="7101840" cy="2183829"/>
        </p:xfrm>
        <a:graphic>
          <a:graphicData uri="http://schemas.openxmlformats.org/drawingml/2006/table">
            <a:tbl>
              <a:tblPr bandRow="1">
                <a:tableStyleId>{BDBED569-4797-4DF1-A0F4-6AAB3CD982D8}</a:tableStyleId>
              </a:tblPr>
              <a:tblGrid>
                <a:gridCol w="1014730"/>
                <a:gridCol w="821690"/>
                <a:gridCol w="821690"/>
                <a:gridCol w="912495"/>
                <a:gridCol w="912495"/>
                <a:gridCol w="878840"/>
                <a:gridCol w="878840"/>
                <a:gridCol w="861060"/>
              </a:tblGrid>
              <a:tr h="228600">
                <a:tc gridSpan="8">
                  <a:txBody>
                    <a:bodyPr/>
                    <a:lstStyle/>
                    <a:p>
                      <a:pPr marL="0" marR="0" algn="ctr">
                        <a:lnSpc>
                          <a:spcPct val="107000"/>
                        </a:lnSpc>
                        <a:spcBef>
                          <a:spcPts val="0"/>
                        </a:spcBef>
                        <a:spcAft>
                          <a:spcPts val="0"/>
                        </a:spcAft>
                      </a:pPr>
                      <a:r>
                        <a:rPr lang="en-US" sz="1600" dirty="0" smtClean="0">
                          <a:effectLst/>
                        </a:rPr>
                        <a:t>Telework Participation*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gn="ctr">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53975" marR="49530" algn="ctr" eaLnBrk="0" hangingPunct="0">
                        <a:lnSpc>
                          <a:spcPct val="11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35560" indent="-5080" algn="ctr" eaLnBrk="0" hangingPunct="0">
                        <a:lnSpc>
                          <a:spcPct val="11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25400" algn="ctr" eaLnBrk="0" hangingPunct="0">
                        <a:lnSpc>
                          <a:spcPct val="110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468630">
                <a:tc rowSpan="2">
                  <a:txBody>
                    <a:bodyPr/>
                    <a:lstStyle/>
                    <a:p>
                      <a:pPr marL="0" marR="0" algn="ctr">
                        <a:lnSpc>
                          <a:spcPct val="107000"/>
                        </a:lnSpc>
                        <a:spcBef>
                          <a:spcPts val="0"/>
                        </a:spcBef>
                        <a:spcAft>
                          <a:spcPts val="0"/>
                        </a:spcAft>
                      </a:pPr>
                      <a:r>
                        <a:rPr lang="en-US" sz="800" dirty="0">
                          <a:effectLst/>
                        </a:rPr>
                        <a:t>All Responses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0" marR="0" algn="ctr">
                        <a:lnSpc>
                          <a:spcPct val="107000"/>
                        </a:lnSpc>
                        <a:spcBef>
                          <a:spcPts val="0"/>
                        </a:spcBef>
                        <a:spcAft>
                          <a:spcPts val="800"/>
                        </a:spcAft>
                      </a:pPr>
                      <a:r>
                        <a:rPr lang="en-US" sz="800" dirty="0">
                          <a:effectLst/>
                        </a:rPr>
                        <a:t>Telework Infrequently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52705" algn="ctr" eaLnBrk="0" hangingPunct="0">
                        <a:lnSpc>
                          <a:spcPts val="710"/>
                        </a:lnSpc>
                        <a:spcBef>
                          <a:spcPts val="0"/>
                        </a:spcBef>
                        <a:spcAft>
                          <a:spcPts val="0"/>
                        </a:spcAft>
                      </a:pPr>
                      <a:r>
                        <a:rPr lang="en-US" sz="800">
                          <a:effectLst/>
                        </a:rPr>
                        <a:t>Telework About</a:t>
                      </a:r>
                      <a:endParaRPr lang="en-US" sz="1100">
                        <a:effectLst/>
                      </a:endParaRPr>
                    </a:p>
                    <a:p>
                      <a:pPr marL="53975" marR="49530" algn="ctr" eaLnBrk="0" hangingPunct="0">
                        <a:lnSpc>
                          <a:spcPct val="110000"/>
                        </a:lnSpc>
                        <a:spcBef>
                          <a:spcPts val="0"/>
                        </a:spcBef>
                        <a:spcAft>
                          <a:spcPts val="0"/>
                        </a:spcAft>
                      </a:pPr>
                      <a:r>
                        <a:rPr lang="en-US" sz="800">
                          <a:effectLst/>
                        </a:rPr>
                        <a:t>1-2 Days Per Month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800">
                          <a:effectLst/>
                        </a:rPr>
                        <a:t>Telework 1-2 Days Per Week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800">
                          <a:effectLst/>
                        </a:rPr>
                        <a:t>Telework 3-4 Days Per Week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800" dirty="0">
                          <a:effectLst/>
                        </a:rPr>
                        <a:t>Telework Every Day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35560" indent="-5080" algn="ctr" eaLnBrk="0" hangingPunct="0">
                        <a:lnSpc>
                          <a:spcPct val="110000"/>
                        </a:lnSpc>
                        <a:spcBef>
                          <a:spcPts val="0"/>
                        </a:spcBef>
                        <a:spcAft>
                          <a:spcPts val="0"/>
                        </a:spcAft>
                      </a:pPr>
                      <a:r>
                        <a:rPr lang="en-US" sz="800">
                          <a:effectLst/>
                        </a:rPr>
                        <a:t>Ineligible To Telework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5400" algn="ctr" eaLnBrk="0" hangingPunct="0">
                        <a:lnSpc>
                          <a:spcPct val="110000"/>
                        </a:lnSpc>
                        <a:spcBef>
                          <a:spcPts val="0"/>
                        </a:spcBef>
                        <a:spcAft>
                          <a:spcPts val="0"/>
                        </a:spcAft>
                      </a:pPr>
                      <a:r>
                        <a:rPr lang="en-US" sz="800">
                          <a:effectLst/>
                        </a:rPr>
                        <a:t>Choose Not To Telework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94945">
                <a:tc vMerge="1">
                  <a:txBody>
                    <a:bodyPr/>
                    <a:lstStyle/>
                    <a:p>
                      <a:endParaRPr lang="en-US"/>
                    </a:p>
                  </a:txBody>
                  <a:tcPr/>
                </a:tc>
                <a:tc>
                  <a:txBody>
                    <a:bodyPr/>
                    <a:lstStyle/>
                    <a:p>
                      <a:pPr marL="281305" marR="0" eaLnBrk="0" hangingPunct="0">
                        <a:lnSpc>
                          <a:spcPct val="107000"/>
                        </a:lnSpc>
                        <a:spcBef>
                          <a:spcPts val="375"/>
                        </a:spcBef>
                        <a:spcAft>
                          <a:spcPts val="0"/>
                        </a:spcAft>
                      </a:pPr>
                      <a:r>
                        <a:rPr lang="en-US" sz="800" dirty="0">
                          <a:effectLst/>
                        </a:rPr>
                        <a:t>14.9%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2545" algn="ctr" eaLnBrk="0" hangingPunct="0">
                        <a:lnSpc>
                          <a:spcPct val="107000"/>
                        </a:lnSpc>
                        <a:spcBef>
                          <a:spcPts val="375"/>
                        </a:spcBef>
                        <a:spcAft>
                          <a:spcPts val="0"/>
                        </a:spcAft>
                      </a:pPr>
                      <a:r>
                        <a:rPr lang="en-US" sz="800" dirty="0">
                          <a:effectLst/>
                        </a:rPr>
                        <a:t>5.9%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810" algn="ctr" eaLnBrk="0" hangingPunct="0">
                        <a:lnSpc>
                          <a:spcPct val="107000"/>
                        </a:lnSpc>
                        <a:spcBef>
                          <a:spcPts val="375"/>
                        </a:spcBef>
                        <a:spcAft>
                          <a:spcPts val="0"/>
                        </a:spcAft>
                      </a:pPr>
                      <a:r>
                        <a:rPr lang="en-US" sz="800" dirty="0">
                          <a:effectLst/>
                        </a:rPr>
                        <a:t>15.2%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2545" algn="ctr" eaLnBrk="0" hangingPunct="0">
                        <a:lnSpc>
                          <a:spcPct val="107000"/>
                        </a:lnSpc>
                        <a:spcBef>
                          <a:spcPts val="375"/>
                        </a:spcBef>
                        <a:spcAft>
                          <a:spcPts val="0"/>
                        </a:spcAft>
                      </a:pPr>
                      <a:r>
                        <a:rPr lang="en-US" sz="800" dirty="0">
                          <a:effectLst/>
                        </a:rPr>
                        <a:t>4.6%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375"/>
                        </a:spcBef>
                        <a:spcAft>
                          <a:spcPts val="0"/>
                        </a:spcAft>
                      </a:pPr>
                      <a:r>
                        <a:rPr lang="en-US" sz="800" dirty="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303530" algn="r" eaLnBrk="0" hangingPunct="0">
                        <a:lnSpc>
                          <a:spcPct val="107000"/>
                        </a:lnSpc>
                        <a:spcBef>
                          <a:spcPts val="375"/>
                        </a:spcBef>
                        <a:spcAft>
                          <a:spcPts val="0"/>
                        </a:spcAft>
                      </a:pPr>
                      <a:r>
                        <a:rPr lang="en-US" sz="800" dirty="0">
                          <a:effectLst/>
                        </a:rPr>
                        <a:t>45.7%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9560" marR="277495" algn="ctr" eaLnBrk="0" hangingPunct="0">
                        <a:lnSpc>
                          <a:spcPct val="107000"/>
                        </a:lnSpc>
                        <a:spcBef>
                          <a:spcPts val="375"/>
                        </a:spcBef>
                        <a:spcAft>
                          <a:spcPts val="0"/>
                        </a:spcAft>
                      </a:pPr>
                      <a:r>
                        <a:rPr lang="en-US" sz="800" dirty="0">
                          <a:effectLst/>
                        </a:rPr>
                        <a:t>11.6%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13335" marR="0" eaLnBrk="0" hangingPunct="0">
                        <a:lnSpc>
                          <a:spcPct val="107000"/>
                        </a:lnSpc>
                        <a:spcBef>
                          <a:spcPts val="40"/>
                        </a:spcBef>
                        <a:spcAft>
                          <a:spcPts val="0"/>
                        </a:spcAft>
                      </a:pPr>
                      <a:r>
                        <a:rPr lang="en-US" sz="800" dirty="0">
                          <a:effectLst/>
                        </a:rPr>
                        <a:t>Age Group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94945">
                <a:tc>
                  <a:txBody>
                    <a:bodyPr/>
                    <a:lstStyle/>
                    <a:p>
                      <a:pPr marL="118745" marR="0" eaLnBrk="0" hangingPunct="0">
                        <a:lnSpc>
                          <a:spcPct val="107000"/>
                        </a:lnSpc>
                        <a:spcBef>
                          <a:spcPts val="280"/>
                        </a:spcBef>
                        <a:spcAft>
                          <a:spcPts val="0"/>
                        </a:spcAft>
                      </a:pPr>
                      <a:r>
                        <a:rPr lang="en-US" sz="800" dirty="0">
                          <a:effectLst/>
                        </a:rPr>
                        <a:t>25 and under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eaLnBrk="0" hangingPunct="0">
                        <a:lnSpc>
                          <a:spcPct val="107000"/>
                        </a:lnSpc>
                        <a:spcBef>
                          <a:spcPts val="305"/>
                        </a:spcBef>
                        <a:spcAft>
                          <a:spcPts val="0"/>
                        </a:spcAft>
                      </a:pPr>
                      <a:r>
                        <a:rPr lang="en-US" sz="800" dirty="0">
                          <a:effectLst/>
                        </a:rPr>
                        <a:t>15.2%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305"/>
                        </a:spcBef>
                        <a:spcAft>
                          <a:spcPts val="0"/>
                        </a:spcAft>
                      </a:pPr>
                      <a:r>
                        <a:rPr lang="en-US" sz="800" dirty="0">
                          <a:effectLst/>
                        </a:rPr>
                        <a:t>4.4%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305"/>
                        </a:spcBef>
                        <a:spcAft>
                          <a:spcPts val="0"/>
                        </a:spcAft>
                      </a:pPr>
                      <a:r>
                        <a:rPr lang="en-US" sz="800" dirty="0">
                          <a:effectLst/>
                        </a:rPr>
                        <a:t>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305"/>
                        </a:spcBef>
                        <a:spcAft>
                          <a:spcPts val="0"/>
                        </a:spcAft>
                      </a:pPr>
                      <a:r>
                        <a:rPr lang="en-US" sz="800" dirty="0">
                          <a:effectLst/>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305"/>
                        </a:spcBef>
                        <a:spcAft>
                          <a:spcPts val="0"/>
                        </a:spcAft>
                      </a:pPr>
                      <a:r>
                        <a:rPr lang="en-US" sz="800" dirty="0">
                          <a:effectLst/>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303530" algn="r" eaLnBrk="0" hangingPunct="0">
                        <a:lnSpc>
                          <a:spcPct val="107000"/>
                        </a:lnSpc>
                        <a:spcBef>
                          <a:spcPts val="305"/>
                        </a:spcBef>
                        <a:spcAft>
                          <a:spcPts val="0"/>
                        </a:spcAft>
                      </a:pPr>
                      <a:r>
                        <a:rPr lang="en-US" sz="800" dirty="0">
                          <a:effectLst/>
                        </a:rPr>
                        <a:t>52.6%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9560" marR="277495" algn="ctr" eaLnBrk="0" hangingPunct="0">
                        <a:lnSpc>
                          <a:spcPct val="107000"/>
                        </a:lnSpc>
                        <a:spcBef>
                          <a:spcPts val="305"/>
                        </a:spcBef>
                        <a:spcAft>
                          <a:spcPts val="0"/>
                        </a:spcAft>
                      </a:pPr>
                      <a:r>
                        <a:rPr lang="en-US" sz="800" dirty="0">
                          <a:effectLst/>
                        </a:rPr>
                        <a:t>18.2%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0" marR="254635" algn="r" eaLnBrk="0" hangingPunct="0">
                        <a:lnSpc>
                          <a:spcPct val="107000"/>
                        </a:lnSpc>
                        <a:spcBef>
                          <a:spcPts val="105"/>
                        </a:spcBef>
                        <a:spcAft>
                          <a:spcPts val="0"/>
                        </a:spcAft>
                      </a:pPr>
                      <a:r>
                        <a:rPr lang="en-US" sz="800" dirty="0">
                          <a:effectLst/>
                        </a:rPr>
                        <a:t>26-29 years old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eaLnBrk="0" hangingPunct="0">
                        <a:lnSpc>
                          <a:spcPct val="107000"/>
                        </a:lnSpc>
                        <a:spcBef>
                          <a:spcPts val="130"/>
                        </a:spcBef>
                        <a:spcAft>
                          <a:spcPts val="0"/>
                        </a:spcAft>
                      </a:pPr>
                      <a:r>
                        <a:rPr lang="en-US" sz="800" dirty="0">
                          <a:effectLst/>
                        </a:rPr>
                        <a:t>13.3%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a:effectLst/>
                        </a:rPr>
                        <a:t>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130"/>
                        </a:spcBef>
                        <a:spcAft>
                          <a:spcPts val="0"/>
                        </a:spcAft>
                      </a:pPr>
                      <a:r>
                        <a:rPr lang="en-US" sz="800">
                          <a:effectLst/>
                        </a:rPr>
                        <a:t>11.8%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dirty="0">
                          <a:effectLst/>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303530" algn="r" eaLnBrk="0" hangingPunct="0">
                        <a:lnSpc>
                          <a:spcPct val="107000"/>
                        </a:lnSpc>
                        <a:spcBef>
                          <a:spcPts val="130"/>
                        </a:spcBef>
                        <a:spcAft>
                          <a:spcPts val="0"/>
                        </a:spcAft>
                      </a:pPr>
                      <a:r>
                        <a:rPr lang="en-US" sz="800" dirty="0">
                          <a:effectLst/>
                        </a:rPr>
                        <a:t>54.3%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9560" marR="277495" algn="ctr" eaLnBrk="0" hangingPunct="0">
                        <a:lnSpc>
                          <a:spcPct val="107000"/>
                        </a:lnSpc>
                        <a:spcBef>
                          <a:spcPts val="130"/>
                        </a:spcBef>
                        <a:spcAft>
                          <a:spcPts val="0"/>
                        </a:spcAft>
                      </a:pPr>
                      <a:r>
                        <a:rPr lang="en-US" sz="800">
                          <a:effectLst/>
                        </a:rPr>
                        <a:t>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0" marR="254635" algn="r" eaLnBrk="0" hangingPunct="0">
                        <a:lnSpc>
                          <a:spcPct val="107000"/>
                        </a:lnSpc>
                        <a:spcBef>
                          <a:spcPts val="105"/>
                        </a:spcBef>
                        <a:spcAft>
                          <a:spcPts val="0"/>
                        </a:spcAft>
                      </a:pPr>
                      <a:r>
                        <a:rPr lang="en-US" sz="800" dirty="0">
                          <a:effectLst/>
                        </a:rPr>
                        <a:t>30-39 years old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eaLnBrk="0" hangingPunct="0">
                        <a:lnSpc>
                          <a:spcPct val="107000"/>
                        </a:lnSpc>
                        <a:spcBef>
                          <a:spcPts val="130"/>
                        </a:spcBef>
                        <a:spcAft>
                          <a:spcPts val="0"/>
                        </a:spcAft>
                      </a:pPr>
                      <a:r>
                        <a:rPr lang="en-US" sz="800" dirty="0">
                          <a:effectLst/>
                        </a:rPr>
                        <a:t>13.9%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dirty="0">
                          <a:effectLst/>
                        </a:rPr>
                        <a:t>6.4%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130"/>
                        </a:spcBef>
                        <a:spcAft>
                          <a:spcPts val="0"/>
                        </a:spcAft>
                      </a:pPr>
                      <a:r>
                        <a:rPr lang="en-US" sz="800" dirty="0">
                          <a:effectLst/>
                        </a:rPr>
                        <a:t>16.3%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dirty="0">
                          <a:effectLst/>
                        </a:rPr>
                        <a:t>4.2%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dirty="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303530" algn="r" eaLnBrk="0" hangingPunct="0">
                        <a:lnSpc>
                          <a:spcPct val="107000"/>
                        </a:lnSpc>
                        <a:spcBef>
                          <a:spcPts val="130"/>
                        </a:spcBef>
                        <a:spcAft>
                          <a:spcPts val="0"/>
                        </a:spcAft>
                      </a:pPr>
                      <a:r>
                        <a:rPr lang="en-US" sz="800" dirty="0">
                          <a:effectLst/>
                        </a:rPr>
                        <a:t>49.1%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9560" marR="277495" algn="ctr" eaLnBrk="0" hangingPunct="0">
                        <a:lnSpc>
                          <a:spcPct val="107000"/>
                        </a:lnSpc>
                        <a:spcBef>
                          <a:spcPts val="130"/>
                        </a:spcBef>
                        <a:spcAft>
                          <a:spcPts val="0"/>
                        </a:spcAft>
                      </a:pPr>
                      <a:r>
                        <a:rPr lang="en-US" sz="800" dirty="0">
                          <a:effectLst/>
                        </a:rPr>
                        <a:t>8.1%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0" marR="254635" algn="r" eaLnBrk="0" hangingPunct="0">
                        <a:lnSpc>
                          <a:spcPct val="107000"/>
                        </a:lnSpc>
                        <a:spcBef>
                          <a:spcPts val="105"/>
                        </a:spcBef>
                        <a:spcAft>
                          <a:spcPts val="0"/>
                        </a:spcAft>
                      </a:pPr>
                      <a:r>
                        <a:rPr lang="en-US" sz="800">
                          <a:effectLst/>
                        </a:rPr>
                        <a:t>40-49 years old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eaLnBrk="0" hangingPunct="0">
                        <a:lnSpc>
                          <a:spcPct val="107000"/>
                        </a:lnSpc>
                        <a:spcBef>
                          <a:spcPts val="130"/>
                        </a:spcBef>
                        <a:spcAft>
                          <a:spcPts val="0"/>
                        </a:spcAft>
                      </a:pPr>
                      <a:r>
                        <a:rPr lang="en-US" sz="800" dirty="0">
                          <a:effectLst/>
                        </a:rPr>
                        <a:t>13.9%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dirty="0">
                          <a:effectLst/>
                        </a:rPr>
                        <a:t>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130"/>
                        </a:spcBef>
                        <a:spcAft>
                          <a:spcPts val="0"/>
                        </a:spcAft>
                      </a:pPr>
                      <a:r>
                        <a:rPr lang="en-US" sz="800">
                          <a:effectLst/>
                        </a:rPr>
                        <a:t>15.8%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a:effectLst/>
                        </a:rPr>
                        <a:t>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303530" algn="r" eaLnBrk="0" hangingPunct="0">
                        <a:lnSpc>
                          <a:spcPct val="107000"/>
                        </a:lnSpc>
                        <a:spcBef>
                          <a:spcPts val="130"/>
                        </a:spcBef>
                        <a:spcAft>
                          <a:spcPts val="0"/>
                        </a:spcAft>
                      </a:pPr>
                      <a:r>
                        <a:rPr lang="en-US" sz="800" dirty="0">
                          <a:effectLst/>
                        </a:rPr>
                        <a:t>49.1%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9560" marR="277495" algn="ctr" eaLnBrk="0" hangingPunct="0">
                        <a:lnSpc>
                          <a:spcPct val="107000"/>
                        </a:lnSpc>
                        <a:spcBef>
                          <a:spcPts val="130"/>
                        </a:spcBef>
                        <a:spcAft>
                          <a:spcPts val="0"/>
                        </a:spcAft>
                      </a:pPr>
                      <a:r>
                        <a:rPr lang="en-US" sz="800" dirty="0">
                          <a:effectLst/>
                        </a:rPr>
                        <a:t>8.9%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0" marR="254635" algn="r" eaLnBrk="0" hangingPunct="0">
                        <a:lnSpc>
                          <a:spcPct val="107000"/>
                        </a:lnSpc>
                        <a:spcBef>
                          <a:spcPts val="105"/>
                        </a:spcBef>
                        <a:spcAft>
                          <a:spcPts val="0"/>
                        </a:spcAft>
                      </a:pPr>
                      <a:r>
                        <a:rPr lang="en-US" sz="800">
                          <a:effectLst/>
                        </a:rPr>
                        <a:t>50-59 years old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eaLnBrk="0" hangingPunct="0">
                        <a:lnSpc>
                          <a:spcPct val="107000"/>
                        </a:lnSpc>
                        <a:spcBef>
                          <a:spcPts val="130"/>
                        </a:spcBef>
                        <a:spcAft>
                          <a:spcPts val="0"/>
                        </a:spcAft>
                      </a:pPr>
                      <a:r>
                        <a:rPr lang="en-US" sz="800">
                          <a:effectLst/>
                        </a:rPr>
                        <a:t>16.1%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a:effectLst/>
                        </a:rPr>
                        <a:t>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130"/>
                        </a:spcBef>
                        <a:spcAft>
                          <a:spcPts val="0"/>
                        </a:spcAft>
                      </a:pPr>
                      <a:r>
                        <a:rPr lang="en-US" sz="800">
                          <a:effectLst/>
                        </a:rPr>
                        <a:t>14.7%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a:effectLst/>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303530" algn="r" eaLnBrk="0" hangingPunct="0">
                        <a:lnSpc>
                          <a:spcPct val="107000"/>
                        </a:lnSpc>
                        <a:spcBef>
                          <a:spcPts val="130"/>
                        </a:spcBef>
                        <a:spcAft>
                          <a:spcPts val="0"/>
                        </a:spcAft>
                      </a:pPr>
                      <a:r>
                        <a:rPr lang="en-US" sz="800" dirty="0">
                          <a:effectLst/>
                        </a:rPr>
                        <a:t>43.4%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9560" marR="277495" algn="ctr" eaLnBrk="0" hangingPunct="0">
                        <a:lnSpc>
                          <a:spcPct val="107000"/>
                        </a:lnSpc>
                        <a:spcBef>
                          <a:spcPts val="130"/>
                        </a:spcBef>
                        <a:spcAft>
                          <a:spcPts val="0"/>
                        </a:spcAft>
                      </a:pPr>
                      <a:r>
                        <a:rPr lang="en-US" sz="800" dirty="0">
                          <a:effectLst/>
                        </a:rPr>
                        <a:t>13.3%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80340">
                <a:tc>
                  <a:txBody>
                    <a:bodyPr/>
                    <a:lstStyle/>
                    <a:p>
                      <a:pPr marL="118745" marR="0" eaLnBrk="0" hangingPunct="0">
                        <a:lnSpc>
                          <a:spcPct val="107000"/>
                        </a:lnSpc>
                        <a:spcBef>
                          <a:spcPts val="105"/>
                        </a:spcBef>
                        <a:spcAft>
                          <a:spcPts val="0"/>
                        </a:spcAft>
                      </a:pPr>
                      <a:r>
                        <a:rPr lang="en-US" sz="800" dirty="0">
                          <a:effectLst/>
                        </a:rPr>
                        <a:t>60 or older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eaLnBrk="0" hangingPunct="0">
                        <a:lnSpc>
                          <a:spcPct val="107000"/>
                        </a:lnSpc>
                        <a:spcBef>
                          <a:spcPts val="130"/>
                        </a:spcBef>
                        <a:spcAft>
                          <a:spcPts val="0"/>
                        </a:spcAft>
                      </a:pPr>
                      <a:r>
                        <a:rPr lang="en-US" sz="800">
                          <a:effectLst/>
                        </a:rPr>
                        <a:t>15.8%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130"/>
                        </a:spcBef>
                        <a:spcAft>
                          <a:spcPts val="0"/>
                        </a:spcAft>
                      </a:pPr>
                      <a:r>
                        <a:rPr lang="en-US" sz="800">
                          <a:effectLst/>
                        </a:rPr>
                        <a:t>13.8%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53975" marR="41910" algn="ctr" eaLnBrk="0" hangingPunct="0">
                        <a:lnSpc>
                          <a:spcPct val="107000"/>
                        </a:lnSpc>
                        <a:spcBef>
                          <a:spcPts val="130"/>
                        </a:spcBef>
                        <a:spcAft>
                          <a:spcPts val="0"/>
                        </a:spcAft>
                      </a:pPr>
                      <a:r>
                        <a:rPr lang="en-US" sz="800">
                          <a:effectLst/>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303530" algn="r" eaLnBrk="0" hangingPunct="0">
                        <a:lnSpc>
                          <a:spcPct val="107000"/>
                        </a:lnSpc>
                        <a:spcBef>
                          <a:spcPts val="130"/>
                        </a:spcBef>
                        <a:spcAft>
                          <a:spcPts val="0"/>
                        </a:spcAft>
                      </a:pPr>
                      <a:r>
                        <a:rPr lang="en-US" sz="800">
                          <a:effectLst/>
                        </a:rPr>
                        <a:t>39.3%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9560" marR="277495" algn="ctr" eaLnBrk="0" hangingPunct="0">
                        <a:lnSpc>
                          <a:spcPct val="107000"/>
                        </a:lnSpc>
                        <a:spcBef>
                          <a:spcPts val="130"/>
                        </a:spcBef>
                        <a:spcAft>
                          <a:spcPts val="0"/>
                        </a:spcAft>
                      </a:pPr>
                      <a:r>
                        <a:rPr lang="en-US" sz="800" dirty="0">
                          <a:effectLst/>
                        </a:rPr>
                        <a:t>18.6%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14</a:t>
            </a:fld>
            <a:endParaRPr lang="en-US" dirty="0"/>
          </a:p>
        </p:txBody>
      </p:sp>
      <p:sp>
        <p:nvSpPr>
          <p:cNvPr id="5" name="Title 4"/>
          <p:cNvSpPr>
            <a:spLocks noGrp="1"/>
          </p:cNvSpPr>
          <p:nvPr>
            <p:ph type="ctrTitle"/>
          </p:nvPr>
        </p:nvSpPr>
        <p:spPr/>
        <p:txBody>
          <a:bodyPr/>
          <a:lstStyle/>
          <a:p>
            <a:r>
              <a:rPr lang="en-US" dirty="0" smtClean="0"/>
              <a:t>Flexible Work Options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071067944"/>
              </p:ext>
            </p:extLst>
          </p:nvPr>
        </p:nvGraphicFramePr>
        <p:xfrm>
          <a:off x="1752600" y="4260908"/>
          <a:ext cx="5867400" cy="1946789"/>
        </p:xfrm>
        <a:graphic>
          <a:graphicData uri="http://schemas.openxmlformats.org/drawingml/2006/table">
            <a:tbl>
              <a:tblPr bandRow="1">
                <a:tableStyleId>{5DA37D80-6434-44D0-A028-1B22A696006F}</a:tableStyleId>
              </a:tblPr>
              <a:tblGrid>
                <a:gridCol w="1155700"/>
                <a:gridCol w="711200"/>
                <a:gridCol w="889000"/>
                <a:gridCol w="1155700"/>
                <a:gridCol w="889000"/>
                <a:gridCol w="1066800"/>
              </a:tblGrid>
              <a:tr h="320654">
                <a:tc gridSpan="6">
                  <a:txBody>
                    <a:bodyPr/>
                    <a:lstStyle/>
                    <a:p>
                      <a:pPr marL="854710" marR="0" algn="ctr" eaLnBrk="0" hangingPunct="0">
                        <a:lnSpc>
                          <a:spcPct val="107000"/>
                        </a:lnSpc>
                        <a:spcBef>
                          <a:spcPts val="230"/>
                        </a:spcBef>
                        <a:spcAft>
                          <a:spcPts val="0"/>
                        </a:spcAft>
                      </a:pPr>
                      <a:r>
                        <a:rPr lang="en-US" sz="1600" dirty="0" smtClean="0">
                          <a:effectLst/>
                        </a:rPr>
                        <a:t>Satisfaction with Telework*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gn="ctr" eaLnBrk="0" hangingPunct="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gn="ctr" eaLnBrk="0" hangingPunct="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gn="ctr" eaLnBrk="0" hangingPunct="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gn="ctr" eaLnBrk="0" hangingPunct="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gn="ctr" eaLnBrk="0" hangingPunct="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47015">
                <a:tc>
                  <a:txBody>
                    <a:bodyPr/>
                    <a:lstStyle/>
                    <a:p>
                      <a:pPr marL="854710" marR="0" algn="l" eaLnBrk="0" hangingPunct="0">
                        <a:lnSpc>
                          <a:spcPct val="107000"/>
                        </a:lnSpc>
                        <a:spcBef>
                          <a:spcPts val="23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0"/>
                        </a:spcBef>
                        <a:spcAft>
                          <a:spcPts val="0"/>
                        </a:spcAft>
                      </a:pPr>
                      <a:r>
                        <a:rPr lang="en-US" sz="800" dirty="0">
                          <a:effectLst/>
                        </a:rPr>
                        <a:t>Very 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0"/>
                        </a:spcBef>
                        <a:spcAft>
                          <a:spcPts val="0"/>
                        </a:spcAft>
                      </a:pPr>
                      <a:r>
                        <a:rPr lang="en-US" sz="800" dirty="0">
                          <a:effectLst/>
                        </a:rPr>
                        <a:t>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0"/>
                        </a:spcBef>
                        <a:spcAft>
                          <a:spcPts val="0"/>
                        </a:spcAft>
                      </a:pPr>
                      <a:r>
                        <a:rPr lang="en-US" sz="800" dirty="0">
                          <a:effectLst/>
                        </a:rPr>
                        <a:t>Neither Satisfied Nor Dissatisfied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0"/>
                        </a:spcBef>
                        <a:spcAft>
                          <a:spcPts val="0"/>
                        </a:spcAft>
                      </a:pPr>
                      <a:r>
                        <a:rPr lang="en-US" sz="800" dirty="0">
                          <a:effectLst/>
                        </a:rPr>
                        <a:t>Dissatisfied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0"/>
                        </a:spcBef>
                        <a:spcAft>
                          <a:spcPts val="0"/>
                        </a:spcAft>
                      </a:pPr>
                      <a:r>
                        <a:rPr lang="en-US" sz="800">
                          <a:effectLst/>
                        </a:rPr>
                        <a:t>Very Dissatisfied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86780">
                <a:tc>
                  <a:txBody>
                    <a:bodyPr/>
                    <a:lstStyle/>
                    <a:p>
                      <a:pPr marL="0" marR="0" algn="ctr" eaLnBrk="0" hangingPunct="0">
                        <a:lnSpc>
                          <a:spcPct val="107000"/>
                        </a:lnSpc>
                        <a:spcBef>
                          <a:spcPts val="230"/>
                        </a:spcBef>
                        <a:spcAft>
                          <a:spcPts val="0"/>
                        </a:spcAft>
                      </a:pPr>
                      <a:r>
                        <a:rPr lang="en-US" sz="800">
                          <a:effectLst/>
                        </a:rPr>
                        <a:t>All Responses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46990" algn="ctr" eaLnBrk="0" hangingPunct="0">
                        <a:lnSpc>
                          <a:spcPct val="107000"/>
                        </a:lnSpc>
                        <a:spcBef>
                          <a:spcPts val="0"/>
                        </a:spcBef>
                        <a:spcAft>
                          <a:spcPts val="0"/>
                        </a:spcAft>
                      </a:pPr>
                      <a:r>
                        <a:rPr lang="en-US" sz="800">
                          <a:effectLst/>
                        </a:rPr>
                        <a:t>31.3%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0"/>
                        </a:spcBef>
                        <a:spcAft>
                          <a:spcPts val="0"/>
                        </a:spcAft>
                      </a:pPr>
                      <a:r>
                        <a:rPr lang="en-US" sz="800" dirty="0">
                          <a:effectLst/>
                        </a:rPr>
                        <a:t>30.7%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355" marR="0" algn="ctr" eaLnBrk="0" hangingPunct="0">
                        <a:lnSpc>
                          <a:spcPct val="107000"/>
                        </a:lnSpc>
                        <a:spcBef>
                          <a:spcPts val="0"/>
                        </a:spcBef>
                        <a:spcAft>
                          <a:spcPts val="0"/>
                        </a:spcAft>
                      </a:pPr>
                      <a:r>
                        <a:rPr lang="en-US" sz="800" dirty="0">
                          <a:effectLst/>
                        </a:rPr>
                        <a:t>22.6%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4765" marR="53975" algn="ctr" eaLnBrk="0" hangingPunct="0">
                        <a:lnSpc>
                          <a:spcPct val="107000"/>
                        </a:lnSpc>
                        <a:spcBef>
                          <a:spcPts val="0"/>
                        </a:spcBef>
                        <a:spcAft>
                          <a:spcPts val="0"/>
                        </a:spcAft>
                      </a:pPr>
                      <a:r>
                        <a:rPr lang="en-US" sz="800">
                          <a:effectLst/>
                        </a:rPr>
                        <a:t>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175" marR="74930" algn="ctr" eaLnBrk="0" hangingPunct="0">
                        <a:lnSpc>
                          <a:spcPct val="107000"/>
                        </a:lnSpc>
                        <a:spcBef>
                          <a:spcPts val="0"/>
                        </a:spcBef>
                        <a:spcAft>
                          <a:spcPts val="0"/>
                        </a:spcAft>
                      </a:pPr>
                      <a:r>
                        <a:rPr lang="en-US" sz="800">
                          <a:effectLst/>
                        </a:rPr>
                        <a:t>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68365">
                <a:tc>
                  <a:txBody>
                    <a:bodyPr/>
                    <a:lstStyle/>
                    <a:p>
                      <a:pPr marL="13335" marR="0" algn="l" eaLnBrk="0" hangingPunct="0">
                        <a:lnSpc>
                          <a:spcPct val="107000"/>
                        </a:lnSpc>
                        <a:spcBef>
                          <a:spcPts val="40"/>
                        </a:spcBef>
                        <a:spcAft>
                          <a:spcPts val="0"/>
                        </a:spcAft>
                      </a:pPr>
                      <a:r>
                        <a:rPr lang="en-US" sz="800">
                          <a:effectLst/>
                        </a:rPr>
                        <a:t>Age Group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19720">
                <a:tc>
                  <a:txBody>
                    <a:bodyPr/>
                    <a:lstStyle/>
                    <a:p>
                      <a:pPr marL="118745" marR="0" eaLnBrk="0" hangingPunct="0">
                        <a:lnSpc>
                          <a:spcPct val="107000"/>
                        </a:lnSpc>
                        <a:spcBef>
                          <a:spcPts val="280"/>
                        </a:spcBef>
                        <a:spcAft>
                          <a:spcPts val="0"/>
                        </a:spcAft>
                      </a:pPr>
                      <a:r>
                        <a:rPr lang="en-US" sz="800" dirty="0" smtClean="0">
                          <a:effectLst/>
                        </a:rPr>
                        <a:t>       25 </a:t>
                      </a:r>
                      <a:r>
                        <a:rPr lang="en-US" sz="800" dirty="0">
                          <a:effectLst/>
                        </a:rPr>
                        <a:t>and under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68605" algn="r" eaLnBrk="0" hangingPunct="0">
                        <a:lnSpc>
                          <a:spcPct val="107000"/>
                        </a:lnSpc>
                        <a:spcBef>
                          <a:spcPts val="305"/>
                        </a:spcBef>
                        <a:spcAft>
                          <a:spcPts val="0"/>
                        </a:spcAft>
                      </a:pPr>
                      <a:r>
                        <a:rPr lang="en-US" sz="800">
                          <a:effectLst/>
                        </a:rPr>
                        <a:t>28.6%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810" algn="ctr" eaLnBrk="0" hangingPunct="0">
                        <a:lnSpc>
                          <a:spcPct val="107000"/>
                        </a:lnSpc>
                        <a:spcBef>
                          <a:spcPts val="305"/>
                        </a:spcBef>
                        <a:spcAft>
                          <a:spcPts val="0"/>
                        </a:spcAft>
                      </a:pPr>
                      <a:r>
                        <a:rPr lang="en-US" sz="800" dirty="0">
                          <a:effectLst/>
                        </a:rPr>
                        <a:t>31.5%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305"/>
                        </a:spcBef>
                        <a:spcAft>
                          <a:spcPts val="0"/>
                        </a:spcAft>
                      </a:pPr>
                      <a:r>
                        <a:rPr lang="en-US" sz="800">
                          <a:effectLst/>
                        </a:rPr>
                        <a:t>26.8%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95275" marR="283210" algn="ctr" eaLnBrk="0" hangingPunct="0">
                        <a:lnSpc>
                          <a:spcPct val="107000"/>
                        </a:lnSpc>
                        <a:spcBef>
                          <a:spcPts val="305"/>
                        </a:spcBef>
                        <a:spcAft>
                          <a:spcPts val="0"/>
                        </a:spcAft>
                      </a:pPr>
                      <a:r>
                        <a:rPr lang="en-US" sz="800" dirty="0">
                          <a:effectLst/>
                        </a:rPr>
                        <a:t>7.5%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305"/>
                        </a:spcBef>
                        <a:spcAft>
                          <a:spcPts val="0"/>
                        </a:spcAft>
                      </a:pPr>
                      <a:r>
                        <a:rPr lang="en-US" sz="800" dirty="0">
                          <a:effectLst/>
                        </a:rPr>
                        <a:t>5.6%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0" marR="254635" algn="r" eaLnBrk="0" hangingPunct="0">
                        <a:lnSpc>
                          <a:spcPct val="107000"/>
                        </a:lnSpc>
                        <a:spcBef>
                          <a:spcPts val="105"/>
                        </a:spcBef>
                        <a:spcAft>
                          <a:spcPts val="0"/>
                        </a:spcAft>
                      </a:pPr>
                      <a:r>
                        <a:rPr lang="en-US" sz="800" dirty="0">
                          <a:effectLst/>
                        </a:rPr>
                        <a:t>26-29 years old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68605" algn="r" eaLnBrk="0" hangingPunct="0">
                        <a:lnSpc>
                          <a:spcPct val="107000"/>
                        </a:lnSpc>
                        <a:spcBef>
                          <a:spcPts val="130"/>
                        </a:spcBef>
                        <a:spcAft>
                          <a:spcPts val="0"/>
                        </a:spcAft>
                      </a:pPr>
                      <a:r>
                        <a:rPr lang="en-US" sz="800">
                          <a:effectLst/>
                        </a:rPr>
                        <a:t>32.8%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810" algn="ctr" eaLnBrk="0" hangingPunct="0">
                        <a:lnSpc>
                          <a:spcPct val="107000"/>
                        </a:lnSpc>
                        <a:spcBef>
                          <a:spcPts val="130"/>
                        </a:spcBef>
                        <a:spcAft>
                          <a:spcPts val="0"/>
                        </a:spcAft>
                      </a:pPr>
                      <a:r>
                        <a:rPr lang="en-US" sz="800" dirty="0">
                          <a:effectLst/>
                        </a:rPr>
                        <a:t>30.2%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a:effectLst/>
                        </a:rPr>
                        <a:t>21.0%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95275" marR="283210" algn="ctr" eaLnBrk="0" hangingPunct="0">
                        <a:lnSpc>
                          <a:spcPct val="107000"/>
                        </a:lnSpc>
                        <a:spcBef>
                          <a:spcPts val="130"/>
                        </a:spcBef>
                        <a:spcAft>
                          <a:spcPts val="0"/>
                        </a:spcAft>
                      </a:pPr>
                      <a:r>
                        <a:rPr lang="en-US" sz="800">
                          <a:effectLst/>
                        </a:rPr>
                        <a:t>8.7%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130"/>
                        </a:spcBef>
                        <a:spcAft>
                          <a:spcPts val="0"/>
                        </a:spcAft>
                      </a:pPr>
                      <a:r>
                        <a:rPr lang="en-US" sz="800">
                          <a:effectLst/>
                        </a:rPr>
                        <a:t>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0" marR="254635" algn="r" eaLnBrk="0" hangingPunct="0">
                        <a:lnSpc>
                          <a:spcPct val="107000"/>
                        </a:lnSpc>
                        <a:spcBef>
                          <a:spcPts val="105"/>
                        </a:spcBef>
                        <a:spcAft>
                          <a:spcPts val="0"/>
                        </a:spcAft>
                      </a:pPr>
                      <a:r>
                        <a:rPr lang="en-US" sz="800" dirty="0">
                          <a:effectLst/>
                        </a:rPr>
                        <a:t>30-39 years old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68605" algn="r" eaLnBrk="0" hangingPunct="0">
                        <a:lnSpc>
                          <a:spcPct val="107000"/>
                        </a:lnSpc>
                        <a:spcBef>
                          <a:spcPts val="130"/>
                        </a:spcBef>
                        <a:spcAft>
                          <a:spcPts val="0"/>
                        </a:spcAft>
                      </a:pPr>
                      <a:r>
                        <a:rPr lang="en-US" sz="800">
                          <a:effectLst/>
                        </a:rPr>
                        <a:t>34.3%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810" algn="ctr" eaLnBrk="0" hangingPunct="0">
                        <a:lnSpc>
                          <a:spcPct val="107000"/>
                        </a:lnSpc>
                        <a:spcBef>
                          <a:spcPts val="130"/>
                        </a:spcBef>
                        <a:spcAft>
                          <a:spcPts val="0"/>
                        </a:spcAft>
                      </a:pPr>
                      <a:r>
                        <a:rPr lang="en-US" sz="800" dirty="0">
                          <a:effectLst/>
                        </a:rPr>
                        <a:t>30.4%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a:effectLst/>
                        </a:rPr>
                        <a:t>17.5%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95275" marR="283210" algn="ctr" eaLnBrk="0" hangingPunct="0">
                        <a:lnSpc>
                          <a:spcPct val="107000"/>
                        </a:lnSpc>
                        <a:spcBef>
                          <a:spcPts val="130"/>
                        </a:spcBef>
                        <a:spcAft>
                          <a:spcPts val="0"/>
                        </a:spcAft>
                      </a:pPr>
                      <a:r>
                        <a:rPr lang="en-US" sz="800">
                          <a:effectLst/>
                        </a:rPr>
                        <a:t>9.6%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130"/>
                        </a:spcBef>
                        <a:spcAft>
                          <a:spcPts val="0"/>
                        </a:spcAft>
                      </a:pPr>
                      <a:r>
                        <a:rPr lang="en-US" sz="800">
                          <a:effectLst/>
                        </a:rPr>
                        <a:t>8.1%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0" marR="254635" algn="r" eaLnBrk="0" hangingPunct="0">
                        <a:lnSpc>
                          <a:spcPct val="107000"/>
                        </a:lnSpc>
                        <a:spcBef>
                          <a:spcPts val="105"/>
                        </a:spcBef>
                        <a:spcAft>
                          <a:spcPts val="0"/>
                        </a:spcAft>
                      </a:pPr>
                      <a:r>
                        <a:rPr lang="en-US" sz="800">
                          <a:effectLst/>
                        </a:rPr>
                        <a:t>40-49 years old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68605" algn="r" eaLnBrk="0" hangingPunct="0">
                        <a:lnSpc>
                          <a:spcPct val="107000"/>
                        </a:lnSpc>
                        <a:spcBef>
                          <a:spcPts val="130"/>
                        </a:spcBef>
                        <a:spcAft>
                          <a:spcPts val="0"/>
                        </a:spcAft>
                      </a:pPr>
                      <a:r>
                        <a:rPr lang="en-US" sz="800">
                          <a:effectLst/>
                        </a:rPr>
                        <a:t>32.4%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810" algn="ctr" eaLnBrk="0" hangingPunct="0">
                        <a:lnSpc>
                          <a:spcPct val="107000"/>
                        </a:lnSpc>
                        <a:spcBef>
                          <a:spcPts val="130"/>
                        </a:spcBef>
                        <a:spcAft>
                          <a:spcPts val="0"/>
                        </a:spcAft>
                      </a:pPr>
                      <a:r>
                        <a:rPr lang="en-US" sz="800" dirty="0">
                          <a:effectLst/>
                        </a:rPr>
                        <a:t>30.1%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a:effectLst/>
                        </a:rPr>
                        <a:t>21.1%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95275" marR="283210" algn="ctr" eaLnBrk="0" hangingPunct="0">
                        <a:lnSpc>
                          <a:spcPct val="107000"/>
                        </a:lnSpc>
                        <a:spcBef>
                          <a:spcPts val="130"/>
                        </a:spcBef>
                        <a:spcAft>
                          <a:spcPts val="0"/>
                        </a:spcAft>
                      </a:pPr>
                      <a:r>
                        <a:rPr lang="en-US" sz="800">
                          <a:effectLst/>
                        </a:rPr>
                        <a:t>8.7%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130"/>
                        </a:spcBef>
                        <a:spcAft>
                          <a:spcPts val="0"/>
                        </a:spcAft>
                      </a:pPr>
                      <a:r>
                        <a:rPr lang="en-US" sz="800">
                          <a:effectLst/>
                        </a:rPr>
                        <a:t>7.6%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0" marR="254635" algn="r" eaLnBrk="0" hangingPunct="0">
                        <a:lnSpc>
                          <a:spcPct val="107000"/>
                        </a:lnSpc>
                        <a:spcBef>
                          <a:spcPts val="105"/>
                        </a:spcBef>
                        <a:spcAft>
                          <a:spcPts val="0"/>
                        </a:spcAft>
                      </a:pPr>
                      <a:r>
                        <a:rPr lang="en-US" sz="800">
                          <a:effectLst/>
                        </a:rPr>
                        <a:t>50-59 years old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68605" algn="r" eaLnBrk="0" hangingPunct="0">
                        <a:lnSpc>
                          <a:spcPct val="107000"/>
                        </a:lnSpc>
                        <a:spcBef>
                          <a:spcPts val="130"/>
                        </a:spcBef>
                        <a:spcAft>
                          <a:spcPts val="0"/>
                        </a:spcAft>
                      </a:pPr>
                      <a:r>
                        <a:rPr lang="en-US" sz="800" dirty="0">
                          <a:effectLst/>
                        </a:rPr>
                        <a:t>30.3%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810" algn="ctr" eaLnBrk="0" hangingPunct="0">
                        <a:lnSpc>
                          <a:spcPct val="107000"/>
                        </a:lnSpc>
                        <a:spcBef>
                          <a:spcPts val="130"/>
                        </a:spcBef>
                        <a:spcAft>
                          <a:spcPts val="0"/>
                        </a:spcAft>
                      </a:pPr>
                      <a:r>
                        <a:rPr lang="en-US" sz="800" dirty="0">
                          <a:effectLst/>
                        </a:rPr>
                        <a:t>30.7%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a:effectLst/>
                        </a:rPr>
                        <a:t>24.5%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95275" marR="283210" algn="ctr" eaLnBrk="0" hangingPunct="0">
                        <a:lnSpc>
                          <a:spcPct val="107000"/>
                        </a:lnSpc>
                        <a:spcBef>
                          <a:spcPts val="130"/>
                        </a:spcBef>
                        <a:spcAft>
                          <a:spcPts val="0"/>
                        </a:spcAft>
                      </a:pPr>
                      <a:r>
                        <a:rPr lang="en-US" sz="800">
                          <a:effectLst/>
                        </a:rPr>
                        <a:t>8.2%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130"/>
                        </a:spcBef>
                        <a:spcAft>
                          <a:spcPts val="0"/>
                        </a:spcAft>
                      </a:pPr>
                      <a:r>
                        <a:rPr lang="en-US" sz="800">
                          <a:effectLst/>
                        </a:rPr>
                        <a:t>6.3%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80340">
                <a:tc>
                  <a:txBody>
                    <a:bodyPr/>
                    <a:lstStyle/>
                    <a:p>
                      <a:pPr marL="118745" marR="0" eaLnBrk="0" hangingPunct="0">
                        <a:lnSpc>
                          <a:spcPct val="107000"/>
                        </a:lnSpc>
                        <a:spcBef>
                          <a:spcPts val="105"/>
                        </a:spcBef>
                        <a:spcAft>
                          <a:spcPts val="0"/>
                        </a:spcAft>
                      </a:pPr>
                      <a:r>
                        <a:rPr lang="en-US" sz="800" dirty="0" smtClean="0">
                          <a:effectLst/>
                        </a:rPr>
                        <a:t>       60 </a:t>
                      </a:r>
                      <a:r>
                        <a:rPr lang="en-US" sz="800" dirty="0">
                          <a:effectLst/>
                        </a:rPr>
                        <a:t>or older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68605" algn="r" eaLnBrk="0" hangingPunct="0">
                        <a:lnSpc>
                          <a:spcPct val="107000"/>
                        </a:lnSpc>
                        <a:spcBef>
                          <a:spcPts val="130"/>
                        </a:spcBef>
                        <a:spcAft>
                          <a:spcPts val="0"/>
                        </a:spcAft>
                      </a:pPr>
                      <a:r>
                        <a:rPr lang="en-US" sz="800">
                          <a:effectLst/>
                        </a:rPr>
                        <a:t>28.4%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810" algn="ctr" eaLnBrk="0" hangingPunct="0">
                        <a:lnSpc>
                          <a:spcPct val="107000"/>
                        </a:lnSpc>
                        <a:spcBef>
                          <a:spcPts val="130"/>
                        </a:spcBef>
                        <a:spcAft>
                          <a:spcPts val="0"/>
                        </a:spcAft>
                      </a:pPr>
                      <a:r>
                        <a:rPr lang="en-US" sz="800" dirty="0">
                          <a:effectLst/>
                        </a:rPr>
                        <a:t>31.5%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dirty="0">
                          <a:effectLst/>
                        </a:rPr>
                        <a:t>28.0%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95275" marR="283210" algn="ctr" eaLnBrk="0" hangingPunct="0">
                        <a:lnSpc>
                          <a:spcPct val="107000"/>
                        </a:lnSpc>
                        <a:spcBef>
                          <a:spcPts val="130"/>
                        </a:spcBef>
                        <a:spcAft>
                          <a:spcPts val="0"/>
                        </a:spcAft>
                      </a:pPr>
                      <a:r>
                        <a:rPr lang="en-US" sz="800" dirty="0">
                          <a:effectLst/>
                        </a:rPr>
                        <a:t>7.4%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69240" marR="257175" algn="ctr" eaLnBrk="0" hangingPunct="0">
                        <a:lnSpc>
                          <a:spcPct val="107000"/>
                        </a:lnSpc>
                        <a:spcBef>
                          <a:spcPts val="130"/>
                        </a:spcBef>
                        <a:spcAft>
                          <a:spcPts val="0"/>
                        </a:spcAft>
                      </a:pPr>
                      <a:r>
                        <a:rPr lang="en-US" sz="800" dirty="0">
                          <a:effectLst/>
                        </a:rPr>
                        <a:t>4.7%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
        <p:nvSpPr>
          <p:cNvPr id="12" name="TextBox 11"/>
          <p:cNvSpPr txBox="1"/>
          <p:nvPr/>
        </p:nvSpPr>
        <p:spPr>
          <a:xfrm>
            <a:off x="6324600" y="6343601"/>
            <a:ext cx="2819400" cy="246221"/>
          </a:xfrm>
          <a:prstGeom prst="rect">
            <a:avLst/>
          </a:prstGeom>
          <a:noFill/>
        </p:spPr>
        <p:txBody>
          <a:bodyPr wrap="square" rtlCol="0">
            <a:spAutoFit/>
          </a:bodyPr>
          <a:lstStyle/>
          <a:p>
            <a:r>
              <a:rPr lang="en-US" sz="1000" dirty="0" smtClean="0"/>
              <a:t>*2018 Federal Employee Viewpoint Survey</a:t>
            </a:r>
            <a:endParaRPr lang="en-US" sz="1000" dirty="0"/>
          </a:p>
        </p:txBody>
      </p:sp>
    </p:spTree>
    <p:extLst>
      <p:ext uri="{BB962C8B-B14F-4D97-AF65-F5344CB8AC3E}">
        <p14:creationId xmlns:p14="http://schemas.microsoft.com/office/powerpoint/2010/main" val="1492581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15</a:t>
            </a:fld>
            <a:endParaRPr lang="en-US" dirty="0"/>
          </a:p>
        </p:txBody>
      </p:sp>
      <p:sp>
        <p:nvSpPr>
          <p:cNvPr id="5" name="Title 4"/>
          <p:cNvSpPr>
            <a:spLocks noGrp="1"/>
          </p:cNvSpPr>
          <p:nvPr>
            <p:ph type="ctrTitle"/>
          </p:nvPr>
        </p:nvSpPr>
        <p:spPr/>
        <p:txBody>
          <a:bodyPr/>
          <a:lstStyle/>
          <a:p>
            <a:r>
              <a:rPr lang="en-US" dirty="0" smtClean="0"/>
              <a:t>Flexible Work Options</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107505992"/>
              </p:ext>
            </p:extLst>
          </p:nvPr>
        </p:nvGraphicFramePr>
        <p:xfrm>
          <a:off x="1371600" y="2133600"/>
          <a:ext cx="5943600" cy="3048540"/>
        </p:xfrm>
        <a:graphic>
          <a:graphicData uri="http://schemas.openxmlformats.org/drawingml/2006/table">
            <a:tbl>
              <a:tblPr bandRow="1">
                <a:tableStyleId>{D27102A9-8310-4765-A935-A1911B00CA55}</a:tableStyleId>
              </a:tblPr>
              <a:tblGrid>
                <a:gridCol w="1193875"/>
                <a:gridCol w="883670"/>
                <a:gridCol w="794382"/>
                <a:gridCol w="1104587"/>
                <a:gridCol w="1104587"/>
                <a:gridCol w="862499"/>
              </a:tblGrid>
              <a:tr h="567282">
                <a:tc gridSpan="6">
                  <a:txBody>
                    <a:bodyPr/>
                    <a:lstStyle/>
                    <a:p>
                      <a:pPr marL="0" marR="0" algn="ctr">
                        <a:lnSpc>
                          <a:spcPct val="107000"/>
                        </a:lnSpc>
                        <a:spcBef>
                          <a:spcPts val="0"/>
                        </a:spcBef>
                        <a:spcAft>
                          <a:spcPts val="800"/>
                        </a:spcAft>
                      </a:pPr>
                      <a:r>
                        <a:rPr lang="en-US" sz="2000" dirty="0" smtClean="0">
                          <a:effectLst/>
                        </a:rPr>
                        <a:t>Satisfaction with Alternative Work Schedules*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102870" marR="99695" algn="ctr" eaLnBrk="0" hangingPunct="0">
                        <a:lnSpc>
                          <a:spcPct val="107000"/>
                        </a:lnSpc>
                        <a:spcBef>
                          <a:spcPts val="675"/>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40005" marR="38735" algn="ctr" eaLnBrk="0" hangingPunct="0">
                        <a:lnSpc>
                          <a:spcPct val="107000"/>
                        </a:lnSpc>
                        <a:spcBef>
                          <a:spcPts val="675"/>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78740" marR="40640" indent="-27940" algn="l" eaLnBrk="0" hangingPunct="0">
                        <a:lnSpc>
                          <a:spcPct val="110000"/>
                        </a:lnSpc>
                        <a:spcBef>
                          <a:spcPts val="135"/>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100965" marR="99695" algn="ctr" eaLnBrk="0" hangingPunct="0">
                        <a:lnSpc>
                          <a:spcPct val="107000"/>
                        </a:lnSpc>
                        <a:spcBef>
                          <a:spcPts val="675"/>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41910" marR="38735" algn="ctr" eaLnBrk="0" hangingPunct="0">
                        <a:lnSpc>
                          <a:spcPct val="107000"/>
                        </a:lnSpc>
                        <a:spcBef>
                          <a:spcPts val="675"/>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429006">
                <a:tc>
                  <a:txBody>
                    <a:bodyPr/>
                    <a:lstStyle/>
                    <a:p>
                      <a:pPr marL="0" marR="0">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9695" algn="ctr" eaLnBrk="0" hangingPunct="0">
                        <a:lnSpc>
                          <a:spcPct val="107000"/>
                        </a:lnSpc>
                        <a:spcBef>
                          <a:spcPts val="675"/>
                        </a:spcBef>
                        <a:spcAft>
                          <a:spcPts val="0"/>
                        </a:spcAft>
                      </a:pPr>
                      <a:r>
                        <a:rPr lang="en-US" sz="800" dirty="0">
                          <a:effectLst/>
                        </a:rPr>
                        <a:t>Very 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0005" marR="38735" algn="ctr" eaLnBrk="0" hangingPunct="0">
                        <a:lnSpc>
                          <a:spcPct val="107000"/>
                        </a:lnSpc>
                        <a:spcBef>
                          <a:spcPts val="675"/>
                        </a:spcBef>
                        <a:spcAft>
                          <a:spcPts val="0"/>
                        </a:spcAft>
                      </a:pPr>
                      <a:r>
                        <a:rPr lang="en-US" sz="800" dirty="0">
                          <a:effectLst/>
                        </a:rPr>
                        <a:t>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8740" marR="40640" indent="-27940" algn="ctr" eaLnBrk="0" hangingPunct="0">
                        <a:lnSpc>
                          <a:spcPct val="110000"/>
                        </a:lnSpc>
                        <a:spcBef>
                          <a:spcPts val="135"/>
                        </a:spcBef>
                        <a:spcAft>
                          <a:spcPts val="0"/>
                        </a:spcAft>
                      </a:pPr>
                      <a:r>
                        <a:rPr lang="en-US" sz="800" dirty="0">
                          <a:effectLst/>
                        </a:rPr>
                        <a:t>Neither Satisfied nor Dissatisfied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0965" marR="99695" algn="ctr" eaLnBrk="0" hangingPunct="0">
                        <a:lnSpc>
                          <a:spcPct val="107000"/>
                        </a:lnSpc>
                        <a:spcBef>
                          <a:spcPts val="675"/>
                        </a:spcBef>
                        <a:spcAft>
                          <a:spcPts val="0"/>
                        </a:spcAft>
                      </a:pPr>
                      <a:r>
                        <a:rPr lang="en-US" sz="800" dirty="0">
                          <a:effectLst/>
                        </a:rPr>
                        <a:t>Dissatisfied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8735" algn="ctr" eaLnBrk="0" hangingPunct="0">
                        <a:lnSpc>
                          <a:spcPct val="107000"/>
                        </a:lnSpc>
                        <a:spcBef>
                          <a:spcPts val="675"/>
                        </a:spcBef>
                        <a:spcAft>
                          <a:spcPts val="0"/>
                        </a:spcAft>
                      </a:pPr>
                      <a:r>
                        <a:rPr lang="en-US" sz="800" dirty="0">
                          <a:effectLst/>
                        </a:rPr>
                        <a:t>Very Dissatisfied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50047">
                <a:tc>
                  <a:txBody>
                    <a:bodyPr/>
                    <a:lstStyle/>
                    <a:p>
                      <a:pPr marL="13335" marR="0" algn="l" eaLnBrk="0" hangingPunct="0">
                        <a:lnSpc>
                          <a:spcPct val="107000"/>
                        </a:lnSpc>
                        <a:spcBef>
                          <a:spcPts val="665"/>
                        </a:spcBef>
                        <a:spcAft>
                          <a:spcPts val="0"/>
                        </a:spcAft>
                      </a:pPr>
                      <a:r>
                        <a:rPr lang="en-US" sz="800" dirty="0">
                          <a:effectLst/>
                        </a:rPr>
                        <a:t>All Responses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600" dirty="0">
                          <a:effectLst/>
                        </a:rPr>
                        <a:t> </a:t>
                      </a:r>
                      <a:r>
                        <a:rPr lang="en-US" sz="800" dirty="0" smtClean="0">
                          <a:effectLst/>
                        </a:rPr>
                        <a:t>39.6</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800" dirty="0" smtClean="0">
                          <a:effectLst/>
                        </a:rPr>
                        <a:t>37.0</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800" dirty="0" smtClean="0">
                          <a:effectLst/>
                        </a:rPr>
                        <a:t>15.1</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800" dirty="0" smtClean="0">
                          <a:effectLst/>
                        </a:rPr>
                        <a:t>4.4</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800" dirty="0" smtClean="0">
                          <a:effectLst/>
                        </a:rPr>
                        <a:t>4.0</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07153">
                <a:tc>
                  <a:txBody>
                    <a:bodyPr/>
                    <a:lstStyle/>
                    <a:p>
                      <a:pPr marL="13335" marR="0" algn="l" eaLnBrk="0" hangingPunct="0">
                        <a:lnSpc>
                          <a:spcPct val="107000"/>
                        </a:lnSpc>
                        <a:spcBef>
                          <a:spcPts val="40"/>
                        </a:spcBef>
                        <a:spcAft>
                          <a:spcPts val="0"/>
                        </a:spcAft>
                      </a:pPr>
                      <a:r>
                        <a:rPr lang="en-US" sz="800" u="sng" dirty="0">
                          <a:effectLst/>
                        </a:rPr>
                        <a:t>Age Group</a:t>
                      </a:r>
                      <a:endParaRPr lang="en-US" sz="12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72735">
                <a:tc>
                  <a:txBody>
                    <a:bodyPr/>
                    <a:lstStyle/>
                    <a:p>
                      <a:pPr marL="118745" marR="0" algn="l" eaLnBrk="0" hangingPunct="0">
                        <a:lnSpc>
                          <a:spcPct val="107000"/>
                        </a:lnSpc>
                        <a:spcBef>
                          <a:spcPts val="280"/>
                        </a:spcBef>
                        <a:spcAft>
                          <a:spcPts val="0"/>
                        </a:spcAft>
                      </a:pPr>
                      <a:r>
                        <a:rPr lang="en-US" sz="800">
                          <a:effectLst/>
                        </a:rPr>
                        <a:t>25 and under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305"/>
                        </a:spcBef>
                        <a:spcAft>
                          <a:spcPts val="0"/>
                        </a:spcAft>
                      </a:pPr>
                      <a:r>
                        <a:rPr lang="en-US" sz="800" dirty="0">
                          <a:effectLst/>
                        </a:rPr>
                        <a:t>47.1%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305"/>
                        </a:spcBef>
                        <a:spcAft>
                          <a:spcPts val="0"/>
                        </a:spcAft>
                      </a:pPr>
                      <a:r>
                        <a:rPr lang="en-US" sz="800">
                          <a:effectLst/>
                        </a:rPr>
                        <a:t>32.2%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ctr" eaLnBrk="0" hangingPunct="0">
                        <a:lnSpc>
                          <a:spcPct val="107000"/>
                        </a:lnSpc>
                        <a:spcBef>
                          <a:spcPts val="305"/>
                        </a:spcBef>
                        <a:spcAft>
                          <a:spcPts val="0"/>
                        </a:spcAft>
                      </a:pPr>
                      <a:r>
                        <a:rPr lang="en-US" sz="800" dirty="0">
                          <a:effectLst/>
                        </a:rPr>
                        <a:t>13.0%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305"/>
                        </a:spcBef>
                        <a:spcAft>
                          <a:spcPts val="0"/>
                        </a:spcAft>
                      </a:pPr>
                      <a:r>
                        <a:rPr lang="en-US" sz="800" dirty="0">
                          <a:effectLst/>
                        </a:rPr>
                        <a:t>3.9%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305"/>
                        </a:spcBef>
                        <a:spcAft>
                          <a:spcPts val="0"/>
                        </a:spcAft>
                      </a:pPr>
                      <a:r>
                        <a:rPr lang="en-US" sz="800" dirty="0">
                          <a:effectLst/>
                        </a:rPr>
                        <a:t>3.8%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72094">
                <a:tc>
                  <a:txBody>
                    <a:bodyPr/>
                    <a:lstStyle/>
                    <a:p>
                      <a:pPr marL="118745" marR="0" algn="l" eaLnBrk="0" hangingPunct="0">
                        <a:lnSpc>
                          <a:spcPct val="107000"/>
                        </a:lnSpc>
                        <a:spcBef>
                          <a:spcPts val="105"/>
                        </a:spcBef>
                        <a:spcAft>
                          <a:spcPts val="0"/>
                        </a:spcAft>
                      </a:pPr>
                      <a:r>
                        <a:rPr lang="en-US" sz="800">
                          <a:effectLst/>
                        </a:rPr>
                        <a:t>26-29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a:effectLst/>
                        </a:rPr>
                        <a:t>44.8%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32.3%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ctr" eaLnBrk="0" hangingPunct="0">
                        <a:lnSpc>
                          <a:spcPct val="107000"/>
                        </a:lnSpc>
                        <a:spcBef>
                          <a:spcPts val="130"/>
                        </a:spcBef>
                        <a:spcAft>
                          <a:spcPts val="0"/>
                        </a:spcAft>
                      </a:pPr>
                      <a:r>
                        <a:rPr lang="en-US" sz="800" dirty="0">
                          <a:effectLst/>
                        </a:rPr>
                        <a:t>13.2%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dirty="0">
                          <a:effectLst/>
                        </a:rPr>
                        <a:t>4.9%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4.9%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72094">
                <a:tc>
                  <a:txBody>
                    <a:bodyPr/>
                    <a:lstStyle/>
                    <a:p>
                      <a:pPr marL="118745" marR="0" algn="l" eaLnBrk="0" hangingPunct="0">
                        <a:lnSpc>
                          <a:spcPct val="107000"/>
                        </a:lnSpc>
                        <a:spcBef>
                          <a:spcPts val="105"/>
                        </a:spcBef>
                        <a:spcAft>
                          <a:spcPts val="0"/>
                        </a:spcAft>
                      </a:pPr>
                      <a:r>
                        <a:rPr lang="en-US" sz="800">
                          <a:effectLst/>
                        </a:rPr>
                        <a:t>30-39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a:effectLst/>
                        </a:rPr>
                        <a:t>42.3%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34.9%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ctr" eaLnBrk="0" hangingPunct="0">
                        <a:lnSpc>
                          <a:spcPct val="107000"/>
                        </a:lnSpc>
                        <a:spcBef>
                          <a:spcPts val="130"/>
                        </a:spcBef>
                        <a:spcAft>
                          <a:spcPts val="0"/>
                        </a:spcAft>
                      </a:pPr>
                      <a:r>
                        <a:rPr lang="en-US" sz="800" dirty="0">
                          <a:effectLst/>
                        </a:rPr>
                        <a:t>12.5%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dirty="0">
                          <a:effectLst/>
                        </a:rPr>
                        <a:t>5.1%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5.2%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72094">
                <a:tc>
                  <a:txBody>
                    <a:bodyPr/>
                    <a:lstStyle/>
                    <a:p>
                      <a:pPr marL="118745" marR="0" algn="l" eaLnBrk="0" hangingPunct="0">
                        <a:lnSpc>
                          <a:spcPct val="107000"/>
                        </a:lnSpc>
                        <a:spcBef>
                          <a:spcPts val="105"/>
                        </a:spcBef>
                        <a:spcAft>
                          <a:spcPts val="0"/>
                        </a:spcAft>
                      </a:pPr>
                      <a:r>
                        <a:rPr lang="en-US" sz="800">
                          <a:effectLst/>
                        </a:rPr>
                        <a:t>40-49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a:effectLst/>
                        </a:rPr>
                        <a:t>39.1%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36.6%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ctr" eaLnBrk="0" hangingPunct="0">
                        <a:lnSpc>
                          <a:spcPct val="107000"/>
                        </a:lnSpc>
                        <a:spcBef>
                          <a:spcPts val="130"/>
                        </a:spcBef>
                        <a:spcAft>
                          <a:spcPts val="0"/>
                        </a:spcAft>
                      </a:pPr>
                      <a:r>
                        <a:rPr lang="en-US" sz="800" dirty="0">
                          <a:effectLst/>
                        </a:rPr>
                        <a:t>15.3%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dirty="0">
                          <a:effectLst/>
                        </a:rPr>
                        <a:t>4.6%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4.4%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72094">
                <a:tc>
                  <a:txBody>
                    <a:bodyPr/>
                    <a:lstStyle/>
                    <a:p>
                      <a:pPr marL="118745" marR="0" algn="l" eaLnBrk="0" hangingPunct="0">
                        <a:lnSpc>
                          <a:spcPct val="107000"/>
                        </a:lnSpc>
                        <a:spcBef>
                          <a:spcPts val="105"/>
                        </a:spcBef>
                        <a:spcAft>
                          <a:spcPts val="0"/>
                        </a:spcAft>
                      </a:pPr>
                      <a:r>
                        <a:rPr lang="en-US" sz="800">
                          <a:effectLst/>
                        </a:rPr>
                        <a:t>50-59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a:effectLst/>
                        </a:rPr>
                        <a:t>39.3%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37.9%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ctr" eaLnBrk="0" hangingPunct="0">
                        <a:lnSpc>
                          <a:spcPct val="107000"/>
                        </a:lnSpc>
                        <a:spcBef>
                          <a:spcPts val="130"/>
                        </a:spcBef>
                        <a:spcAft>
                          <a:spcPts val="0"/>
                        </a:spcAft>
                      </a:pPr>
                      <a:r>
                        <a:rPr lang="en-US" sz="800" dirty="0">
                          <a:effectLst/>
                        </a:rPr>
                        <a:t>15.4%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dirty="0">
                          <a:effectLst/>
                        </a:rPr>
                        <a:t>4.0%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33941">
                <a:tc>
                  <a:txBody>
                    <a:bodyPr/>
                    <a:lstStyle/>
                    <a:p>
                      <a:pPr marL="118745" marR="0" algn="l" eaLnBrk="0" hangingPunct="0">
                        <a:lnSpc>
                          <a:spcPct val="107000"/>
                        </a:lnSpc>
                        <a:spcBef>
                          <a:spcPts val="105"/>
                        </a:spcBef>
                        <a:spcAft>
                          <a:spcPts val="0"/>
                        </a:spcAft>
                      </a:pPr>
                      <a:r>
                        <a:rPr lang="en-US" sz="800">
                          <a:effectLst/>
                        </a:rPr>
                        <a:t>60 or older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a:effectLst/>
                        </a:rPr>
                        <a:t>36.7%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39.3%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ctr" eaLnBrk="0" hangingPunct="0">
                        <a:lnSpc>
                          <a:spcPct val="107000"/>
                        </a:lnSpc>
                        <a:spcBef>
                          <a:spcPts val="130"/>
                        </a:spcBef>
                        <a:spcAft>
                          <a:spcPts val="0"/>
                        </a:spcAft>
                      </a:pPr>
                      <a:r>
                        <a:rPr lang="en-US" sz="800" dirty="0">
                          <a:effectLst/>
                        </a:rPr>
                        <a:t>17.8%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a:effectLst/>
                        </a:rPr>
                        <a:t>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2.6%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
        <p:nvSpPr>
          <p:cNvPr id="9" name="TextBox 8"/>
          <p:cNvSpPr txBox="1"/>
          <p:nvPr/>
        </p:nvSpPr>
        <p:spPr>
          <a:xfrm>
            <a:off x="6359769" y="6237686"/>
            <a:ext cx="2819400" cy="246221"/>
          </a:xfrm>
          <a:prstGeom prst="rect">
            <a:avLst/>
          </a:prstGeom>
          <a:noFill/>
        </p:spPr>
        <p:txBody>
          <a:bodyPr wrap="square" rtlCol="0">
            <a:spAutoFit/>
          </a:bodyPr>
          <a:lstStyle/>
          <a:p>
            <a:r>
              <a:rPr lang="en-US" sz="1000" dirty="0" smtClean="0"/>
              <a:t>*2018 Federal Employee Viewpoint Survey</a:t>
            </a:r>
            <a:endParaRPr lang="en-US" sz="1000" dirty="0"/>
          </a:p>
        </p:txBody>
      </p:sp>
    </p:spTree>
    <p:extLst>
      <p:ext uri="{BB962C8B-B14F-4D97-AF65-F5344CB8AC3E}">
        <p14:creationId xmlns:p14="http://schemas.microsoft.com/office/powerpoint/2010/main" val="758486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28800"/>
            <a:ext cx="8229600" cy="4648200"/>
          </a:xfrm>
        </p:spPr>
        <p:txBody>
          <a:bodyPr/>
          <a:lstStyle/>
          <a:p>
            <a:r>
              <a:rPr lang="en-US" dirty="0" smtClean="0"/>
              <a:t>Work-Life Programs</a:t>
            </a:r>
          </a:p>
          <a:p>
            <a:pPr lvl="1"/>
            <a:r>
              <a:rPr lang="en-US" dirty="0" smtClean="0"/>
              <a:t>Eldercare</a:t>
            </a:r>
          </a:p>
          <a:p>
            <a:pPr lvl="1"/>
            <a:r>
              <a:rPr lang="en-US" dirty="0" smtClean="0"/>
              <a:t>Childcare</a:t>
            </a:r>
          </a:p>
          <a:p>
            <a:pPr lvl="1"/>
            <a:r>
              <a:rPr lang="en-US" dirty="0" smtClean="0"/>
              <a:t>Employee Assistance Programs</a:t>
            </a:r>
          </a:p>
          <a:p>
            <a:pPr lvl="1"/>
            <a:r>
              <a:rPr lang="en-US" dirty="0" smtClean="0"/>
              <a:t>Health and Wellness Programs</a:t>
            </a:r>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16</a:t>
            </a:fld>
            <a:endParaRPr lang="en-US" dirty="0"/>
          </a:p>
        </p:txBody>
      </p:sp>
      <p:sp>
        <p:nvSpPr>
          <p:cNvPr id="5" name="Title 4"/>
          <p:cNvSpPr>
            <a:spLocks noGrp="1"/>
          </p:cNvSpPr>
          <p:nvPr>
            <p:ph type="ctrTitle"/>
          </p:nvPr>
        </p:nvSpPr>
        <p:spPr/>
        <p:txBody>
          <a:bodyPr/>
          <a:lstStyle/>
          <a:p>
            <a:r>
              <a:rPr lang="en-US" dirty="0" smtClean="0"/>
              <a:t>Programs for Employee Health</a:t>
            </a:r>
            <a:br>
              <a:rPr lang="en-US" dirty="0" smtClean="0"/>
            </a:br>
            <a:r>
              <a:rPr lang="en-US" dirty="0" smtClean="0"/>
              <a:t>and Well-being</a:t>
            </a:r>
            <a:endParaRPr lang="en-US" dirty="0"/>
          </a:p>
        </p:txBody>
      </p:sp>
    </p:spTree>
    <p:extLst>
      <p:ext uri="{BB962C8B-B14F-4D97-AF65-F5344CB8AC3E}">
        <p14:creationId xmlns:p14="http://schemas.microsoft.com/office/powerpoint/2010/main" val="919294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17</a:t>
            </a:fld>
            <a:endParaRPr lang="en-US" dirty="0"/>
          </a:p>
        </p:txBody>
      </p:sp>
      <p:sp>
        <p:nvSpPr>
          <p:cNvPr id="5" name="Title 4"/>
          <p:cNvSpPr>
            <a:spLocks noGrp="1"/>
          </p:cNvSpPr>
          <p:nvPr>
            <p:ph type="ctrTitle"/>
          </p:nvPr>
        </p:nvSpPr>
        <p:spPr/>
        <p:txBody>
          <a:bodyPr/>
          <a:lstStyle/>
          <a:p>
            <a:r>
              <a:rPr lang="en-US" dirty="0"/>
              <a:t>Programs for Employee Health </a:t>
            </a:r>
            <a:r>
              <a:rPr lang="en-US" dirty="0" smtClean="0"/>
              <a:t/>
            </a:r>
            <a:br>
              <a:rPr lang="en-US" dirty="0" smtClean="0"/>
            </a:br>
            <a:r>
              <a:rPr lang="en-US" dirty="0" smtClean="0"/>
              <a:t>and </a:t>
            </a:r>
            <a:r>
              <a:rPr lang="en-US" dirty="0"/>
              <a:t>Well-being</a:t>
            </a:r>
          </a:p>
        </p:txBody>
      </p:sp>
      <p:graphicFrame>
        <p:nvGraphicFramePr>
          <p:cNvPr id="2" name="Table 1"/>
          <p:cNvGraphicFramePr>
            <a:graphicFrameLocks noGrp="1"/>
          </p:cNvGraphicFramePr>
          <p:nvPr>
            <p:extLst>
              <p:ext uri="{D42A27DB-BD31-4B8C-83A1-F6EECF244321}">
                <p14:modId xmlns:p14="http://schemas.microsoft.com/office/powerpoint/2010/main" val="3163598090"/>
              </p:ext>
            </p:extLst>
          </p:nvPr>
        </p:nvGraphicFramePr>
        <p:xfrm>
          <a:off x="381000" y="1745232"/>
          <a:ext cx="5152390" cy="2094296"/>
        </p:xfrm>
        <a:graphic>
          <a:graphicData uri="http://schemas.openxmlformats.org/drawingml/2006/table">
            <a:tbl>
              <a:tblPr bandRow="1">
                <a:tableStyleId>{BC89EF96-8CEA-46FF-86C4-4CE0E7609802}</a:tableStyleId>
              </a:tblPr>
              <a:tblGrid>
                <a:gridCol w="1045210"/>
                <a:gridCol w="821690"/>
                <a:gridCol w="821055"/>
                <a:gridCol w="821690"/>
                <a:gridCol w="821055"/>
                <a:gridCol w="821690"/>
              </a:tblGrid>
              <a:tr h="335280">
                <a:tc gridSpan="6">
                  <a:txBody>
                    <a:bodyPr/>
                    <a:lstStyle/>
                    <a:p>
                      <a:pPr marL="0" marR="0" algn="ctr">
                        <a:lnSpc>
                          <a:spcPct val="107000"/>
                        </a:lnSpc>
                        <a:spcBef>
                          <a:spcPts val="0"/>
                        </a:spcBef>
                        <a:spcAft>
                          <a:spcPts val="800"/>
                        </a:spcAft>
                      </a:pPr>
                      <a:r>
                        <a:rPr lang="en-US" sz="1800" dirty="0" smtClean="0">
                          <a:effectLst/>
                        </a:rPr>
                        <a:t>Satisfaction</a:t>
                      </a:r>
                      <a:r>
                        <a:rPr lang="en-US" sz="1800" baseline="0" dirty="0" smtClean="0">
                          <a:effectLst/>
                        </a:rPr>
                        <a:t> with Health and Wellness Programs*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102870" marR="99695" algn="ctr" eaLnBrk="0" hangingPunct="0">
                        <a:lnSpc>
                          <a:spcPct val="107000"/>
                        </a:lnSpc>
                        <a:spcBef>
                          <a:spcPts val="675"/>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40005" marR="38735" algn="ctr" eaLnBrk="0" hangingPunct="0">
                        <a:lnSpc>
                          <a:spcPct val="107000"/>
                        </a:lnSpc>
                        <a:spcBef>
                          <a:spcPts val="675"/>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78740" marR="40640" indent="-27940" algn="l" eaLnBrk="0" hangingPunct="0">
                        <a:lnSpc>
                          <a:spcPct val="110000"/>
                        </a:lnSpc>
                        <a:spcBef>
                          <a:spcPts val="135"/>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100965" marR="99695" algn="ctr" eaLnBrk="0" hangingPunct="0">
                        <a:lnSpc>
                          <a:spcPct val="107000"/>
                        </a:lnSpc>
                        <a:spcBef>
                          <a:spcPts val="675"/>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41910" marR="38735" algn="ctr" eaLnBrk="0" hangingPunct="0">
                        <a:lnSpc>
                          <a:spcPct val="107000"/>
                        </a:lnSpc>
                        <a:spcBef>
                          <a:spcPts val="675"/>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35280">
                <a:tc>
                  <a:txBody>
                    <a:bodyPr/>
                    <a:lstStyle/>
                    <a:p>
                      <a:pPr marL="0" marR="0">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9695" algn="ctr" eaLnBrk="0" hangingPunct="0">
                        <a:lnSpc>
                          <a:spcPct val="107000"/>
                        </a:lnSpc>
                        <a:spcBef>
                          <a:spcPts val="675"/>
                        </a:spcBef>
                        <a:spcAft>
                          <a:spcPts val="0"/>
                        </a:spcAft>
                      </a:pPr>
                      <a:r>
                        <a:rPr lang="en-US" sz="800" dirty="0">
                          <a:effectLst/>
                        </a:rPr>
                        <a:t>Very 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0005" marR="38735" algn="ctr" eaLnBrk="0" hangingPunct="0">
                        <a:lnSpc>
                          <a:spcPct val="107000"/>
                        </a:lnSpc>
                        <a:spcBef>
                          <a:spcPts val="675"/>
                        </a:spcBef>
                        <a:spcAft>
                          <a:spcPts val="0"/>
                        </a:spcAft>
                      </a:pPr>
                      <a:r>
                        <a:rPr lang="en-US" sz="800" dirty="0">
                          <a:effectLst/>
                        </a:rPr>
                        <a:t>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8740" marR="40640" indent="-27940" algn="l" eaLnBrk="0" hangingPunct="0">
                        <a:lnSpc>
                          <a:spcPct val="110000"/>
                        </a:lnSpc>
                        <a:spcBef>
                          <a:spcPts val="135"/>
                        </a:spcBef>
                        <a:spcAft>
                          <a:spcPts val="0"/>
                        </a:spcAft>
                      </a:pPr>
                      <a:r>
                        <a:rPr lang="en-US" sz="800" dirty="0">
                          <a:effectLst/>
                        </a:rPr>
                        <a:t>Neither Satisfied nor Dissatisfied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0965" marR="99695" algn="ctr" eaLnBrk="0" hangingPunct="0">
                        <a:lnSpc>
                          <a:spcPct val="107000"/>
                        </a:lnSpc>
                        <a:spcBef>
                          <a:spcPts val="675"/>
                        </a:spcBef>
                        <a:spcAft>
                          <a:spcPts val="0"/>
                        </a:spcAft>
                      </a:pPr>
                      <a:r>
                        <a:rPr lang="en-US" sz="800" dirty="0">
                          <a:effectLst/>
                        </a:rPr>
                        <a:t>Dissatisfied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8735" algn="ctr" eaLnBrk="0" hangingPunct="0">
                        <a:lnSpc>
                          <a:spcPct val="107000"/>
                        </a:lnSpc>
                        <a:spcBef>
                          <a:spcPts val="675"/>
                        </a:spcBef>
                        <a:spcAft>
                          <a:spcPts val="0"/>
                        </a:spcAft>
                      </a:pPr>
                      <a:r>
                        <a:rPr lang="en-US" sz="800" dirty="0">
                          <a:effectLst/>
                        </a:rPr>
                        <a:t>Very Dissatisfied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13108">
                <a:tc>
                  <a:txBody>
                    <a:bodyPr/>
                    <a:lstStyle/>
                    <a:p>
                      <a:pPr marL="13335" marR="0" algn="l" eaLnBrk="0" hangingPunct="0">
                        <a:lnSpc>
                          <a:spcPct val="107000"/>
                        </a:lnSpc>
                        <a:spcBef>
                          <a:spcPts val="665"/>
                        </a:spcBef>
                        <a:spcAft>
                          <a:spcPts val="0"/>
                        </a:spcAft>
                      </a:pPr>
                      <a:r>
                        <a:rPr lang="en-US" sz="800" dirty="0">
                          <a:effectLst/>
                        </a:rPr>
                        <a:t>All Responses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600" dirty="0">
                          <a:effectLst/>
                        </a:rPr>
                        <a:t> </a:t>
                      </a:r>
                      <a:r>
                        <a:rPr lang="en-US" sz="800" dirty="0" smtClean="0">
                          <a:effectLst/>
                        </a:rPr>
                        <a:t>22.6</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600" dirty="0">
                          <a:effectLst/>
                        </a:rPr>
                        <a:t> </a:t>
                      </a:r>
                      <a:r>
                        <a:rPr lang="en-US" sz="800" dirty="0" smtClean="0">
                          <a:effectLst/>
                        </a:rPr>
                        <a:t>42.7</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600" dirty="0">
                          <a:effectLst/>
                        </a:rPr>
                        <a:t> </a:t>
                      </a:r>
                      <a:r>
                        <a:rPr lang="en-US" sz="800" dirty="0" smtClean="0">
                          <a:effectLst/>
                        </a:rPr>
                        <a:t>24.4</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600" dirty="0">
                          <a:effectLst/>
                        </a:rPr>
                        <a:t> </a:t>
                      </a:r>
                      <a:r>
                        <a:rPr lang="en-US" sz="800" dirty="0" smtClean="0">
                          <a:effectLst/>
                        </a:rPr>
                        <a:t>6.5</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600" dirty="0">
                          <a:effectLst/>
                        </a:rPr>
                        <a:t> </a:t>
                      </a:r>
                      <a:r>
                        <a:rPr lang="en-US" sz="800" dirty="0" smtClean="0">
                          <a:effectLst/>
                        </a:rPr>
                        <a:t>3.8</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gridSpan="6">
                  <a:txBody>
                    <a:bodyPr/>
                    <a:lstStyle/>
                    <a:p>
                      <a:pPr marL="13335" marR="0" algn="l" eaLnBrk="0" hangingPunct="0">
                        <a:lnSpc>
                          <a:spcPct val="107000"/>
                        </a:lnSpc>
                        <a:spcBef>
                          <a:spcPts val="40"/>
                        </a:spcBef>
                        <a:spcAft>
                          <a:spcPts val="0"/>
                        </a:spcAft>
                      </a:pPr>
                      <a:r>
                        <a:rPr lang="en-US" sz="800" u="sng" dirty="0">
                          <a:effectLst/>
                        </a:rPr>
                        <a:t>Age </a:t>
                      </a:r>
                      <a:r>
                        <a:rPr lang="en-US" sz="800" u="sng" dirty="0" smtClean="0">
                          <a:effectLst/>
                        </a:rPr>
                        <a:t>Group</a:t>
                      </a: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94945">
                <a:tc>
                  <a:txBody>
                    <a:bodyPr/>
                    <a:lstStyle/>
                    <a:p>
                      <a:pPr marL="118745" marR="0" algn="l" eaLnBrk="0" hangingPunct="0">
                        <a:lnSpc>
                          <a:spcPct val="107000"/>
                        </a:lnSpc>
                        <a:spcBef>
                          <a:spcPts val="280"/>
                        </a:spcBef>
                        <a:spcAft>
                          <a:spcPts val="0"/>
                        </a:spcAft>
                      </a:pPr>
                      <a:r>
                        <a:rPr lang="en-US" sz="800" dirty="0">
                          <a:effectLst/>
                        </a:rPr>
                        <a:t>25 and under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305"/>
                        </a:spcBef>
                        <a:spcAft>
                          <a:spcPts val="0"/>
                        </a:spcAft>
                      </a:pPr>
                      <a:r>
                        <a:rPr lang="en-US" sz="800">
                          <a:effectLst/>
                        </a:rPr>
                        <a:t>25.8%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305"/>
                        </a:spcBef>
                        <a:spcAft>
                          <a:spcPts val="0"/>
                        </a:spcAft>
                      </a:pPr>
                      <a:r>
                        <a:rPr lang="en-US" sz="800" dirty="0">
                          <a:effectLst/>
                        </a:rPr>
                        <a:t>42.3%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305"/>
                        </a:spcBef>
                        <a:spcAft>
                          <a:spcPts val="0"/>
                        </a:spcAft>
                      </a:pPr>
                      <a:r>
                        <a:rPr lang="en-US" sz="800" dirty="0">
                          <a:effectLst/>
                        </a:rPr>
                        <a:t>23.0%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305"/>
                        </a:spcBef>
                        <a:spcAft>
                          <a:spcPts val="0"/>
                        </a:spcAft>
                      </a:pPr>
                      <a:r>
                        <a:rPr lang="en-US" sz="800" dirty="0">
                          <a:effectLst/>
                        </a:rPr>
                        <a:t>5.5%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305"/>
                        </a:spcBef>
                        <a:spcAft>
                          <a:spcPts val="0"/>
                        </a:spcAft>
                      </a:pPr>
                      <a:r>
                        <a:rPr lang="en-US" sz="800" dirty="0">
                          <a:effectLst/>
                        </a:rPr>
                        <a:t>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118745" marR="0" algn="l" eaLnBrk="0" hangingPunct="0">
                        <a:lnSpc>
                          <a:spcPct val="107000"/>
                        </a:lnSpc>
                        <a:spcBef>
                          <a:spcPts val="105"/>
                        </a:spcBef>
                        <a:spcAft>
                          <a:spcPts val="0"/>
                        </a:spcAft>
                      </a:pPr>
                      <a:r>
                        <a:rPr lang="en-US" sz="800" dirty="0">
                          <a:effectLst/>
                        </a:rPr>
                        <a:t>26-29 years old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a:effectLst/>
                        </a:rPr>
                        <a:t>25.7%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40.6%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a:effectLst/>
                        </a:rPr>
                        <a:t>22.6%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a:effectLst/>
                        </a:rPr>
                        <a:t>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4.2%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118745" marR="0" algn="l" eaLnBrk="0" hangingPunct="0">
                        <a:lnSpc>
                          <a:spcPct val="107000"/>
                        </a:lnSpc>
                        <a:spcBef>
                          <a:spcPts val="105"/>
                        </a:spcBef>
                        <a:spcAft>
                          <a:spcPts val="0"/>
                        </a:spcAft>
                      </a:pPr>
                      <a:r>
                        <a:rPr lang="en-US" sz="800" dirty="0">
                          <a:effectLst/>
                        </a:rPr>
                        <a:t>30-39 years old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dirty="0">
                          <a:effectLst/>
                        </a:rPr>
                        <a:t>23.9%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41.5%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dirty="0">
                          <a:effectLst/>
                        </a:rPr>
                        <a:t>22.1%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dirty="0">
                          <a:effectLst/>
                        </a:rPr>
                        <a:t>7.6%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4.9%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118745" marR="0" algn="l" eaLnBrk="0" hangingPunct="0">
                        <a:lnSpc>
                          <a:spcPct val="107000"/>
                        </a:lnSpc>
                        <a:spcBef>
                          <a:spcPts val="105"/>
                        </a:spcBef>
                        <a:spcAft>
                          <a:spcPts val="0"/>
                        </a:spcAft>
                      </a:pPr>
                      <a:r>
                        <a:rPr lang="en-US" sz="800">
                          <a:effectLst/>
                        </a:rPr>
                        <a:t>40-49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dirty="0">
                          <a:effectLst/>
                        </a:rPr>
                        <a:t>22.4%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43.0%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dirty="0">
                          <a:effectLst/>
                        </a:rPr>
                        <a:t>23.8%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a:effectLst/>
                        </a:rPr>
                        <a:t>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4.1%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118745" marR="0" algn="l" eaLnBrk="0" hangingPunct="0">
                        <a:lnSpc>
                          <a:spcPct val="107000"/>
                        </a:lnSpc>
                        <a:spcBef>
                          <a:spcPts val="105"/>
                        </a:spcBef>
                        <a:spcAft>
                          <a:spcPts val="0"/>
                        </a:spcAft>
                      </a:pPr>
                      <a:r>
                        <a:rPr lang="en-US" sz="800">
                          <a:effectLst/>
                        </a:rPr>
                        <a:t>50-59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dirty="0">
                          <a:effectLst/>
                        </a:rPr>
                        <a:t>22.4%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dirty="0">
                          <a:effectLst/>
                        </a:rPr>
                        <a:t>43.1%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a:effectLst/>
                        </a:rPr>
                        <a:t>25.3%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a:effectLst/>
                        </a:rPr>
                        <a:t>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3.3%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47955">
                <a:tc>
                  <a:txBody>
                    <a:bodyPr/>
                    <a:lstStyle/>
                    <a:p>
                      <a:pPr marL="118745" marR="0" algn="l" eaLnBrk="0" hangingPunct="0">
                        <a:lnSpc>
                          <a:spcPct val="107000"/>
                        </a:lnSpc>
                        <a:spcBef>
                          <a:spcPts val="105"/>
                        </a:spcBef>
                        <a:spcAft>
                          <a:spcPts val="0"/>
                        </a:spcAft>
                      </a:pPr>
                      <a:r>
                        <a:rPr lang="en-US" sz="800">
                          <a:effectLst/>
                        </a:rPr>
                        <a:t>60 or older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a:effectLst/>
                        </a:rPr>
                        <a:t>21.3%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44.1%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a:effectLst/>
                        </a:rPr>
                        <a:t>26.5%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a:effectLst/>
                        </a:rPr>
                        <a:t>5.6%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2.5%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06562513"/>
              </p:ext>
            </p:extLst>
          </p:nvPr>
        </p:nvGraphicFramePr>
        <p:xfrm>
          <a:off x="3657600" y="4038642"/>
          <a:ext cx="5152390" cy="2124521"/>
        </p:xfrm>
        <a:graphic>
          <a:graphicData uri="http://schemas.openxmlformats.org/drawingml/2006/table">
            <a:tbl>
              <a:tblPr bandRow="1">
                <a:tableStyleId>{F5AB1C69-6EDB-4FF4-983F-18BD219EF322}</a:tableStyleId>
              </a:tblPr>
              <a:tblGrid>
                <a:gridCol w="1045210"/>
                <a:gridCol w="821690"/>
                <a:gridCol w="821055"/>
                <a:gridCol w="821690"/>
                <a:gridCol w="821055"/>
                <a:gridCol w="821690"/>
              </a:tblGrid>
              <a:tr h="335280">
                <a:tc gridSpan="6">
                  <a:txBody>
                    <a:bodyPr/>
                    <a:lstStyle/>
                    <a:p>
                      <a:pPr marL="0" marR="0" algn="ctr">
                        <a:lnSpc>
                          <a:spcPct val="107000"/>
                        </a:lnSpc>
                        <a:spcBef>
                          <a:spcPts val="0"/>
                        </a:spcBef>
                        <a:spcAft>
                          <a:spcPts val="800"/>
                        </a:spcAft>
                      </a:pPr>
                      <a:r>
                        <a:rPr lang="en-US" sz="1800" dirty="0" smtClean="0">
                          <a:effectLst/>
                        </a:rPr>
                        <a:t>Satisfaction</a:t>
                      </a:r>
                      <a:r>
                        <a:rPr lang="en-US" sz="1800" baseline="0" dirty="0" smtClean="0">
                          <a:effectLst/>
                        </a:rPr>
                        <a:t> with Employee Assistance Programs*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102870" marR="99695" algn="ctr" eaLnBrk="0" hangingPunct="0">
                        <a:lnSpc>
                          <a:spcPct val="107000"/>
                        </a:lnSpc>
                        <a:spcBef>
                          <a:spcPts val="675"/>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40005" marR="38735" algn="ctr" eaLnBrk="0" hangingPunct="0">
                        <a:lnSpc>
                          <a:spcPct val="107000"/>
                        </a:lnSpc>
                        <a:spcBef>
                          <a:spcPts val="675"/>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78740" marR="40640" indent="-27940" algn="l" eaLnBrk="0" hangingPunct="0">
                        <a:lnSpc>
                          <a:spcPct val="110000"/>
                        </a:lnSpc>
                        <a:spcBef>
                          <a:spcPts val="135"/>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100965" marR="99695" algn="ctr" eaLnBrk="0" hangingPunct="0">
                        <a:lnSpc>
                          <a:spcPct val="107000"/>
                        </a:lnSpc>
                        <a:spcBef>
                          <a:spcPts val="675"/>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41910" marR="38735" algn="ctr" eaLnBrk="0" hangingPunct="0">
                        <a:lnSpc>
                          <a:spcPct val="107000"/>
                        </a:lnSpc>
                        <a:spcBef>
                          <a:spcPts val="675"/>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50478">
                <a:tc>
                  <a:txBody>
                    <a:bodyPr/>
                    <a:lstStyle/>
                    <a:p>
                      <a:pPr marL="0" marR="0">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9695" algn="ctr" eaLnBrk="0" hangingPunct="0">
                        <a:lnSpc>
                          <a:spcPct val="107000"/>
                        </a:lnSpc>
                        <a:spcBef>
                          <a:spcPts val="675"/>
                        </a:spcBef>
                        <a:spcAft>
                          <a:spcPts val="0"/>
                        </a:spcAft>
                      </a:pPr>
                      <a:r>
                        <a:rPr lang="en-US" sz="800" dirty="0">
                          <a:effectLst/>
                        </a:rPr>
                        <a:t>Very 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0005" marR="38735" algn="ctr" eaLnBrk="0" hangingPunct="0">
                        <a:lnSpc>
                          <a:spcPct val="107000"/>
                        </a:lnSpc>
                        <a:spcBef>
                          <a:spcPts val="675"/>
                        </a:spcBef>
                        <a:spcAft>
                          <a:spcPts val="0"/>
                        </a:spcAft>
                      </a:pPr>
                      <a:r>
                        <a:rPr lang="en-US" sz="800" dirty="0">
                          <a:effectLst/>
                        </a:rPr>
                        <a:t>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8740" marR="40640" indent="-27940" algn="ctr" eaLnBrk="0" hangingPunct="0">
                        <a:lnSpc>
                          <a:spcPct val="110000"/>
                        </a:lnSpc>
                        <a:spcBef>
                          <a:spcPts val="135"/>
                        </a:spcBef>
                        <a:spcAft>
                          <a:spcPts val="0"/>
                        </a:spcAft>
                      </a:pPr>
                      <a:r>
                        <a:rPr lang="en-US" sz="800" dirty="0">
                          <a:effectLst/>
                        </a:rPr>
                        <a:t>Neither Satisfied nor Dissatisfied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0965" marR="99695" algn="ctr" eaLnBrk="0" hangingPunct="0">
                        <a:lnSpc>
                          <a:spcPct val="107000"/>
                        </a:lnSpc>
                        <a:spcBef>
                          <a:spcPts val="675"/>
                        </a:spcBef>
                        <a:spcAft>
                          <a:spcPts val="0"/>
                        </a:spcAft>
                      </a:pPr>
                      <a:r>
                        <a:rPr lang="en-US" sz="800" dirty="0">
                          <a:effectLst/>
                        </a:rPr>
                        <a:t>Dissatisfied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8735" algn="ctr" eaLnBrk="0" hangingPunct="0">
                        <a:lnSpc>
                          <a:spcPct val="107000"/>
                        </a:lnSpc>
                        <a:spcBef>
                          <a:spcPts val="675"/>
                        </a:spcBef>
                        <a:spcAft>
                          <a:spcPts val="0"/>
                        </a:spcAft>
                      </a:pPr>
                      <a:r>
                        <a:rPr lang="en-US" sz="800" dirty="0">
                          <a:effectLst/>
                        </a:rPr>
                        <a:t>Very Dissatisfied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08085">
                <a:tc>
                  <a:txBody>
                    <a:bodyPr/>
                    <a:lstStyle/>
                    <a:p>
                      <a:pPr marL="13335" marR="0" algn="l" eaLnBrk="0" hangingPunct="0">
                        <a:lnSpc>
                          <a:spcPct val="107000"/>
                        </a:lnSpc>
                        <a:spcBef>
                          <a:spcPts val="665"/>
                        </a:spcBef>
                        <a:spcAft>
                          <a:spcPts val="0"/>
                        </a:spcAft>
                      </a:pPr>
                      <a:r>
                        <a:rPr lang="en-US" sz="800">
                          <a:effectLst/>
                        </a:rPr>
                        <a:t>All Responses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600" dirty="0">
                          <a:effectLst/>
                        </a:rPr>
                        <a:t> </a:t>
                      </a:r>
                      <a:r>
                        <a:rPr lang="en-US" sz="800" dirty="0" smtClean="0">
                          <a:effectLst/>
                        </a:rPr>
                        <a:t>17.0</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600" dirty="0">
                          <a:effectLst/>
                        </a:rPr>
                        <a:t> </a:t>
                      </a:r>
                      <a:r>
                        <a:rPr lang="en-US" sz="800" dirty="0" smtClean="0">
                          <a:effectLst/>
                        </a:rPr>
                        <a:t>35.8</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305" marR="0" algn="l" eaLnBrk="0" hangingPunct="0">
                        <a:lnSpc>
                          <a:spcPct val="107000"/>
                        </a:lnSpc>
                        <a:spcBef>
                          <a:spcPts val="0"/>
                        </a:spcBef>
                        <a:spcAft>
                          <a:spcPts val="0"/>
                        </a:spcAft>
                      </a:pPr>
                      <a:r>
                        <a:rPr lang="en-US" sz="800" dirty="0" smtClean="0">
                          <a:effectLst/>
                        </a:rPr>
                        <a:t>41.2</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0"/>
                        </a:spcBef>
                        <a:spcAft>
                          <a:spcPts val="0"/>
                        </a:spcAft>
                      </a:pPr>
                      <a:r>
                        <a:rPr lang="en-US" sz="800" dirty="0" smtClean="0">
                          <a:effectLst/>
                        </a:rPr>
                        <a:t>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07000"/>
                        </a:lnSpc>
                        <a:spcBef>
                          <a:spcPts val="50"/>
                        </a:spcBef>
                        <a:spcAft>
                          <a:spcPts val="0"/>
                        </a:spcAft>
                      </a:pPr>
                      <a:r>
                        <a:rPr lang="en-US" sz="600" dirty="0">
                          <a:effectLst/>
                        </a:rPr>
                        <a:t> </a:t>
                      </a:r>
                      <a:r>
                        <a:rPr lang="en-US" sz="800" dirty="0" smtClean="0">
                          <a:effectLst/>
                        </a:rPr>
                        <a:t>2.6</a:t>
                      </a:r>
                      <a:r>
                        <a:rPr lang="en-US" sz="8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gridSpan="6">
                  <a:txBody>
                    <a:bodyPr/>
                    <a:lstStyle/>
                    <a:p>
                      <a:pPr marL="13335" marR="0" algn="l" eaLnBrk="0" hangingPunct="0">
                        <a:lnSpc>
                          <a:spcPct val="107000"/>
                        </a:lnSpc>
                        <a:spcBef>
                          <a:spcPts val="40"/>
                        </a:spcBef>
                        <a:spcAft>
                          <a:spcPts val="0"/>
                        </a:spcAft>
                      </a:pPr>
                      <a:r>
                        <a:rPr lang="en-US" sz="800" u="sng" dirty="0">
                          <a:effectLst/>
                        </a:rPr>
                        <a:t>Age </a:t>
                      </a:r>
                      <a:r>
                        <a:rPr lang="en-US" sz="800" u="sng" dirty="0" smtClean="0">
                          <a:effectLst/>
                        </a:rPr>
                        <a:t>Group</a:t>
                      </a: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94945">
                <a:tc>
                  <a:txBody>
                    <a:bodyPr/>
                    <a:lstStyle/>
                    <a:p>
                      <a:pPr marL="118745" marR="0" algn="l" eaLnBrk="0" hangingPunct="0">
                        <a:lnSpc>
                          <a:spcPct val="107000"/>
                        </a:lnSpc>
                        <a:spcBef>
                          <a:spcPts val="280"/>
                        </a:spcBef>
                        <a:spcAft>
                          <a:spcPts val="0"/>
                        </a:spcAft>
                      </a:pPr>
                      <a:r>
                        <a:rPr lang="en-US" sz="800" dirty="0">
                          <a:effectLst/>
                        </a:rPr>
                        <a:t>25 and under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305"/>
                        </a:spcBef>
                        <a:spcAft>
                          <a:spcPts val="0"/>
                        </a:spcAft>
                      </a:pPr>
                      <a:r>
                        <a:rPr lang="en-US" sz="800">
                          <a:effectLst/>
                        </a:rPr>
                        <a:t>19.4%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305"/>
                        </a:spcBef>
                        <a:spcAft>
                          <a:spcPts val="0"/>
                        </a:spcAft>
                      </a:pPr>
                      <a:r>
                        <a:rPr lang="en-US" sz="800">
                          <a:effectLst/>
                        </a:rPr>
                        <a:t>35.2%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305"/>
                        </a:spcBef>
                        <a:spcAft>
                          <a:spcPts val="0"/>
                        </a:spcAft>
                      </a:pPr>
                      <a:r>
                        <a:rPr lang="en-US" sz="800" dirty="0">
                          <a:effectLst/>
                        </a:rPr>
                        <a:t>39.3%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305"/>
                        </a:spcBef>
                        <a:spcAft>
                          <a:spcPts val="0"/>
                        </a:spcAft>
                      </a:pPr>
                      <a:r>
                        <a:rPr lang="en-US" sz="800" dirty="0">
                          <a:effectLst/>
                        </a:rPr>
                        <a:t>3.2%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305"/>
                        </a:spcBef>
                        <a:spcAft>
                          <a:spcPts val="0"/>
                        </a:spcAft>
                      </a:pPr>
                      <a:r>
                        <a:rPr lang="en-US" sz="800">
                          <a:effectLst/>
                        </a:rPr>
                        <a:t>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118745" marR="0" algn="l" eaLnBrk="0" hangingPunct="0">
                        <a:lnSpc>
                          <a:spcPct val="107000"/>
                        </a:lnSpc>
                        <a:spcBef>
                          <a:spcPts val="105"/>
                        </a:spcBef>
                        <a:spcAft>
                          <a:spcPts val="0"/>
                        </a:spcAft>
                      </a:pPr>
                      <a:r>
                        <a:rPr lang="en-US" sz="800" dirty="0">
                          <a:effectLst/>
                        </a:rPr>
                        <a:t>26-29 years old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a:effectLst/>
                        </a:rPr>
                        <a:t>19.8%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34.4%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dirty="0">
                          <a:effectLst/>
                        </a:rPr>
                        <a:t>39.3%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a:effectLst/>
                        </a:rPr>
                        <a:t>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a:effectLst/>
                        </a:rPr>
                        <a:t>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92135">
                <a:tc>
                  <a:txBody>
                    <a:bodyPr/>
                    <a:lstStyle/>
                    <a:p>
                      <a:pPr marL="118745" marR="0" algn="l" eaLnBrk="0" hangingPunct="0">
                        <a:lnSpc>
                          <a:spcPct val="107000"/>
                        </a:lnSpc>
                        <a:spcBef>
                          <a:spcPts val="105"/>
                        </a:spcBef>
                        <a:spcAft>
                          <a:spcPts val="0"/>
                        </a:spcAft>
                      </a:pPr>
                      <a:r>
                        <a:rPr lang="en-US" sz="800" dirty="0">
                          <a:effectLst/>
                        </a:rPr>
                        <a:t>30-39 years old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a:effectLst/>
                        </a:rPr>
                        <a:t>19.1%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35.2%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dirty="0">
                          <a:effectLst/>
                        </a:rPr>
                        <a:t>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dirty="0">
                          <a:effectLst/>
                        </a:rPr>
                        <a:t>3.9%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a:effectLst/>
                        </a:rPr>
                        <a:t>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118745" marR="0" algn="l" eaLnBrk="0" hangingPunct="0">
                        <a:lnSpc>
                          <a:spcPct val="107000"/>
                        </a:lnSpc>
                        <a:spcBef>
                          <a:spcPts val="105"/>
                        </a:spcBef>
                        <a:spcAft>
                          <a:spcPts val="0"/>
                        </a:spcAft>
                      </a:pPr>
                      <a:r>
                        <a:rPr lang="en-US" sz="800" dirty="0">
                          <a:effectLst/>
                        </a:rPr>
                        <a:t>40-49 years old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dirty="0">
                          <a:effectLst/>
                        </a:rPr>
                        <a:t>17.7%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36.9%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a:effectLst/>
                        </a:rPr>
                        <a:t>38.9%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dirty="0">
                          <a:effectLst/>
                        </a:rPr>
                        <a:t>3.6%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2.8%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2085">
                <a:tc>
                  <a:txBody>
                    <a:bodyPr/>
                    <a:lstStyle/>
                    <a:p>
                      <a:pPr marL="118745" marR="0" algn="l" eaLnBrk="0" hangingPunct="0">
                        <a:lnSpc>
                          <a:spcPct val="107000"/>
                        </a:lnSpc>
                        <a:spcBef>
                          <a:spcPts val="105"/>
                        </a:spcBef>
                        <a:spcAft>
                          <a:spcPts val="0"/>
                        </a:spcAft>
                      </a:pPr>
                      <a:r>
                        <a:rPr lang="en-US" sz="800">
                          <a:effectLst/>
                        </a:rPr>
                        <a:t>50-59 years old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dirty="0">
                          <a:effectLst/>
                        </a:rPr>
                        <a:t>16.5%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dirty="0">
                          <a:effectLst/>
                        </a:rPr>
                        <a:t>36.0%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dirty="0">
                          <a:effectLst/>
                        </a:rPr>
                        <a:t>42.1%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dirty="0">
                          <a:effectLst/>
                        </a:rPr>
                        <a:t>3.2%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2.2%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47955">
                <a:tc>
                  <a:txBody>
                    <a:bodyPr/>
                    <a:lstStyle/>
                    <a:p>
                      <a:pPr marL="118745" marR="0" algn="l" eaLnBrk="0" hangingPunct="0">
                        <a:lnSpc>
                          <a:spcPct val="107000"/>
                        </a:lnSpc>
                        <a:spcBef>
                          <a:spcPts val="105"/>
                        </a:spcBef>
                        <a:spcAft>
                          <a:spcPts val="0"/>
                        </a:spcAft>
                      </a:pPr>
                      <a:r>
                        <a:rPr lang="en-US" sz="800">
                          <a:effectLst/>
                        </a:rPr>
                        <a:t>60 or older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1440" algn="ctr" eaLnBrk="0" hangingPunct="0">
                        <a:lnSpc>
                          <a:spcPct val="107000"/>
                        </a:lnSpc>
                        <a:spcBef>
                          <a:spcPts val="130"/>
                        </a:spcBef>
                        <a:spcAft>
                          <a:spcPts val="0"/>
                        </a:spcAft>
                      </a:pPr>
                      <a:r>
                        <a:rPr lang="en-US" sz="800">
                          <a:effectLst/>
                        </a:rPr>
                        <a:t>14.6%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30480" algn="ctr" eaLnBrk="0" hangingPunct="0">
                        <a:lnSpc>
                          <a:spcPct val="107000"/>
                        </a:lnSpc>
                        <a:spcBef>
                          <a:spcPts val="130"/>
                        </a:spcBef>
                        <a:spcAft>
                          <a:spcPts val="0"/>
                        </a:spcAft>
                      </a:pPr>
                      <a:r>
                        <a:rPr lang="en-US" sz="800">
                          <a:effectLst/>
                        </a:rPr>
                        <a:t>35.2%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81940" marR="0" algn="l" eaLnBrk="0" hangingPunct="0">
                        <a:lnSpc>
                          <a:spcPct val="107000"/>
                        </a:lnSpc>
                        <a:spcBef>
                          <a:spcPts val="130"/>
                        </a:spcBef>
                        <a:spcAft>
                          <a:spcPts val="0"/>
                        </a:spcAft>
                      </a:pPr>
                      <a:r>
                        <a:rPr lang="en-US" sz="800">
                          <a:effectLst/>
                        </a:rPr>
                        <a:t>44.9%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02870" marR="90805" algn="ctr" eaLnBrk="0" hangingPunct="0">
                        <a:lnSpc>
                          <a:spcPct val="107000"/>
                        </a:lnSpc>
                        <a:spcBef>
                          <a:spcPts val="130"/>
                        </a:spcBef>
                        <a:spcAft>
                          <a:spcPts val="0"/>
                        </a:spcAft>
                      </a:pPr>
                      <a:r>
                        <a:rPr lang="en-US" sz="800" dirty="0">
                          <a:effectLst/>
                        </a:rPr>
                        <a:t>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1910" marR="29845" algn="ctr" eaLnBrk="0" hangingPunct="0">
                        <a:lnSpc>
                          <a:spcPct val="107000"/>
                        </a:lnSpc>
                        <a:spcBef>
                          <a:spcPts val="130"/>
                        </a:spcBef>
                        <a:spcAft>
                          <a:spcPts val="0"/>
                        </a:spcAft>
                      </a:pPr>
                      <a:r>
                        <a:rPr lang="en-US" sz="800" dirty="0">
                          <a:effectLst/>
                        </a:rPr>
                        <a:t>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
        <p:nvSpPr>
          <p:cNvPr id="7" name="TextBox 6"/>
          <p:cNvSpPr txBox="1"/>
          <p:nvPr/>
        </p:nvSpPr>
        <p:spPr>
          <a:xfrm>
            <a:off x="6359769" y="6237686"/>
            <a:ext cx="2819400" cy="246221"/>
          </a:xfrm>
          <a:prstGeom prst="rect">
            <a:avLst/>
          </a:prstGeom>
          <a:noFill/>
        </p:spPr>
        <p:txBody>
          <a:bodyPr wrap="square" rtlCol="0">
            <a:spAutoFit/>
          </a:bodyPr>
          <a:lstStyle/>
          <a:p>
            <a:r>
              <a:rPr lang="en-US" sz="1000" dirty="0" smtClean="0"/>
              <a:t>*2018 Federal Employee Viewpoint Survey</a:t>
            </a:r>
            <a:endParaRPr lang="en-US" sz="1000" dirty="0"/>
          </a:p>
        </p:txBody>
      </p:sp>
    </p:spTree>
    <p:extLst>
      <p:ext uri="{BB962C8B-B14F-4D97-AF65-F5344CB8AC3E}">
        <p14:creationId xmlns:p14="http://schemas.microsoft.com/office/powerpoint/2010/main" val="3444540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28800"/>
            <a:ext cx="8229600" cy="4648200"/>
          </a:xfrm>
        </p:spPr>
        <p:txBody>
          <a:bodyPr/>
          <a:lstStyle/>
          <a:p>
            <a:r>
              <a:rPr lang="en-US" dirty="0" smtClean="0"/>
              <a:t>Pathways Program for Students and Recent Graduates</a:t>
            </a:r>
          </a:p>
          <a:p>
            <a:r>
              <a:rPr lang="en-US" dirty="0" smtClean="0"/>
              <a:t>Mentoring and Coaching</a:t>
            </a:r>
          </a:p>
          <a:p>
            <a:r>
              <a:rPr lang="en-US" dirty="0" smtClean="0"/>
              <a:t>Interagency Rotations Program</a:t>
            </a:r>
          </a:p>
          <a:p>
            <a:r>
              <a:rPr lang="en-US" dirty="0" smtClean="0"/>
              <a:t>SES Candidate Development Programs</a:t>
            </a:r>
          </a:p>
          <a:p>
            <a:r>
              <a:rPr lang="en-US" dirty="0" smtClean="0"/>
              <a:t>Executive and Leadership Development</a:t>
            </a:r>
          </a:p>
          <a:p>
            <a:r>
              <a:rPr lang="en-US" dirty="0"/>
              <a:t>Re-employment of annuitants</a:t>
            </a:r>
          </a:p>
          <a:p>
            <a:r>
              <a:rPr lang="en-US" dirty="0" smtClean="0"/>
              <a:t>Phased Retirement</a:t>
            </a:r>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18</a:t>
            </a:fld>
            <a:endParaRPr lang="en-US" dirty="0"/>
          </a:p>
        </p:txBody>
      </p:sp>
      <p:sp>
        <p:nvSpPr>
          <p:cNvPr id="5" name="Title 4"/>
          <p:cNvSpPr>
            <a:spLocks noGrp="1"/>
          </p:cNvSpPr>
          <p:nvPr>
            <p:ph type="ctrTitle"/>
          </p:nvPr>
        </p:nvSpPr>
        <p:spPr/>
        <p:txBody>
          <a:bodyPr/>
          <a:lstStyle/>
          <a:p>
            <a:r>
              <a:rPr lang="en-US" dirty="0" smtClean="0"/>
              <a:t>Succession Planning &amp; Knowledge Management</a:t>
            </a:r>
            <a:endParaRPr lang="en-US" dirty="0"/>
          </a:p>
        </p:txBody>
      </p:sp>
    </p:spTree>
    <p:extLst>
      <p:ext uri="{BB962C8B-B14F-4D97-AF65-F5344CB8AC3E}">
        <p14:creationId xmlns:p14="http://schemas.microsoft.com/office/powerpoint/2010/main" val="2423662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A130CC6-AF16-4E75-B386-B0184CCD31FF}" type="slidenum">
              <a:rPr lang="en-US" smtClean="0"/>
              <a:pPr/>
              <a:t>19</a:t>
            </a:fld>
            <a:endParaRPr lang="en-US"/>
          </a:p>
        </p:txBody>
      </p:sp>
      <p:sp>
        <p:nvSpPr>
          <p:cNvPr id="7" name="Title 6"/>
          <p:cNvSpPr>
            <a:spLocks noGrp="1"/>
          </p:cNvSpPr>
          <p:nvPr>
            <p:ph type="ctrTitle"/>
          </p:nvPr>
        </p:nvSpPr>
        <p:spPr/>
        <p:txBody>
          <a:bodyPr/>
          <a:lstStyle/>
          <a:p>
            <a:r>
              <a:rPr lang="en-US" dirty="0" smtClean="0"/>
              <a:t>Phased Retirement</a:t>
            </a:r>
            <a:endParaRPr lang="en-US" dirty="0"/>
          </a:p>
        </p:txBody>
      </p:sp>
      <p:sp>
        <p:nvSpPr>
          <p:cNvPr id="3" name="Date Placeholder 2"/>
          <p:cNvSpPr>
            <a:spLocks noGrp="1"/>
          </p:cNvSpPr>
          <p:nvPr>
            <p:ph type="dt" sz="half" idx="2"/>
          </p:nvPr>
        </p:nvSpPr>
        <p:spPr/>
        <p:txBody>
          <a:bodyPr/>
          <a:lstStyle/>
          <a:p>
            <a:fld id="{18CC5F56-1721-4C3A-91B6-9E6FF587119A}" type="datetime1">
              <a:rPr lang="en-US" smtClean="0"/>
              <a:pPr/>
              <a:t>10/22/2019</a:t>
            </a:fld>
            <a:endParaRPr lang="en-US" dirty="0"/>
          </a:p>
        </p:txBody>
      </p:sp>
    </p:spTree>
    <p:extLst>
      <p:ext uri="{BB962C8B-B14F-4D97-AF65-F5344CB8AC3E}">
        <p14:creationId xmlns:p14="http://schemas.microsoft.com/office/powerpoint/2010/main" val="1134218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A130CC6-AF16-4E75-B386-B0184CCD31FF}" type="slidenum">
              <a:rPr lang="en-US" smtClean="0"/>
              <a:pPr/>
              <a:t>2</a:t>
            </a:fld>
            <a:endParaRPr lang="en-US"/>
          </a:p>
        </p:txBody>
      </p:sp>
      <p:sp>
        <p:nvSpPr>
          <p:cNvPr id="7" name="Title 6"/>
          <p:cNvSpPr>
            <a:spLocks noGrp="1"/>
          </p:cNvSpPr>
          <p:nvPr>
            <p:ph type="ctrTitle"/>
          </p:nvPr>
        </p:nvSpPr>
        <p:spPr/>
        <p:txBody>
          <a:bodyPr/>
          <a:lstStyle/>
          <a:p>
            <a:r>
              <a:rPr lang="en-US" dirty="0" smtClean="0"/>
              <a:t>Federal Workforce</a:t>
            </a:r>
            <a:br>
              <a:rPr lang="en-US" dirty="0" smtClean="0"/>
            </a:br>
            <a:r>
              <a:rPr lang="en-US" dirty="0" smtClean="0"/>
              <a:t>Retirement and Age Demographics</a:t>
            </a:r>
            <a:endParaRPr lang="en-US" dirty="0"/>
          </a:p>
        </p:txBody>
      </p:sp>
      <p:sp>
        <p:nvSpPr>
          <p:cNvPr id="3" name="Date Placeholder 2"/>
          <p:cNvSpPr>
            <a:spLocks noGrp="1"/>
          </p:cNvSpPr>
          <p:nvPr>
            <p:ph type="dt" sz="half" idx="2"/>
          </p:nvPr>
        </p:nvSpPr>
        <p:spPr/>
        <p:txBody>
          <a:bodyPr/>
          <a:lstStyle/>
          <a:p>
            <a:fld id="{18CC5F56-1721-4C3A-91B6-9E6FF587119A}" type="datetime1">
              <a:rPr lang="en-US" smtClean="0"/>
              <a:pPr/>
              <a:t>10/22/2019</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20</a:t>
            </a:fld>
            <a:endParaRPr lang="en-US" dirty="0"/>
          </a:p>
        </p:txBody>
      </p:sp>
      <p:sp>
        <p:nvSpPr>
          <p:cNvPr id="6" name="Title 5"/>
          <p:cNvSpPr>
            <a:spLocks noGrp="1"/>
          </p:cNvSpPr>
          <p:nvPr>
            <p:ph type="ctrTitle"/>
          </p:nvPr>
        </p:nvSpPr>
        <p:spPr/>
        <p:txBody>
          <a:bodyPr/>
          <a:lstStyle/>
          <a:p>
            <a:r>
              <a:rPr lang="en-US" dirty="0" smtClean="0"/>
              <a:t>Phased Retirement</a:t>
            </a:r>
            <a:endParaRPr lang="en-US" dirty="0"/>
          </a:p>
        </p:txBody>
      </p:sp>
      <p:pic>
        <p:nvPicPr>
          <p:cNvPr id="9" name="Content Placeholder 8" descr="Half-time retired, half-time working&#10;" title="Half-time">
            <a:extLst>
              <a:ext uri="{FF2B5EF4-FFF2-40B4-BE49-F238E27FC236}">
                <a16:creationId xmlns:a16="http://schemas.microsoft.com/office/drawing/2014/main" xmlns="" id="{53B36F35-EF3A-4F1C-8745-FD810E3C2A5A}"/>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846687" y="1721035"/>
            <a:ext cx="5316113" cy="513696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28800"/>
            <a:ext cx="8229600" cy="4648200"/>
          </a:xfrm>
        </p:spPr>
        <p:txBody>
          <a:bodyPr/>
          <a:lstStyle/>
          <a:p>
            <a:r>
              <a:rPr lang="en-US" dirty="0" smtClean="0"/>
              <a:t>Workforce planning tool to assist agencies with knowledge transfer – not employee entitlement</a:t>
            </a:r>
          </a:p>
          <a:p>
            <a:r>
              <a:rPr lang="en-US" dirty="0" smtClean="0"/>
              <a:t>Phased Retirement was designed for people who are transitioning into retirement after a full career of service</a:t>
            </a:r>
          </a:p>
          <a:p>
            <a:r>
              <a:rPr lang="en-US" dirty="0" smtClean="0"/>
              <a:t>Allows employees to work part-time (50 percent) and receive approximately half of their annuity</a:t>
            </a:r>
            <a:endParaRPr lang="en-US"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21</a:t>
            </a:fld>
            <a:endParaRPr lang="en-US" dirty="0"/>
          </a:p>
        </p:txBody>
      </p:sp>
      <p:sp>
        <p:nvSpPr>
          <p:cNvPr id="5" name="Title 4"/>
          <p:cNvSpPr>
            <a:spLocks noGrp="1"/>
          </p:cNvSpPr>
          <p:nvPr>
            <p:ph type="ctrTitle"/>
          </p:nvPr>
        </p:nvSpPr>
        <p:spPr/>
        <p:txBody>
          <a:bodyPr/>
          <a:lstStyle/>
          <a:p>
            <a:r>
              <a:rPr lang="en-US" dirty="0" smtClean="0"/>
              <a:t>What is Phased Retirement (PR)</a:t>
            </a:r>
            <a:endParaRPr lang="en-US" dirty="0"/>
          </a:p>
        </p:txBody>
      </p:sp>
    </p:spTree>
    <p:extLst>
      <p:ext uri="{BB962C8B-B14F-4D97-AF65-F5344CB8AC3E}">
        <p14:creationId xmlns:p14="http://schemas.microsoft.com/office/powerpoint/2010/main" val="1880409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2057400"/>
            <a:ext cx="8153400" cy="4038600"/>
          </a:xfrm>
        </p:spPr>
        <p:txBody>
          <a:bodyPr/>
          <a:lstStyle/>
          <a:p>
            <a:r>
              <a:rPr lang="en-US" dirty="0"/>
              <a:t>Mutual  Agreement between the employing agency and the employee</a:t>
            </a:r>
          </a:p>
          <a:p>
            <a:r>
              <a:rPr lang="en-US" dirty="0" smtClean="0"/>
              <a:t>Mentoring </a:t>
            </a:r>
            <a:r>
              <a:rPr lang="en-US" dirty="0"/>
              <a:t>component is required</a:t>
            </a:r>
          </a:p>
          <a:p>
            <a:pPr marL="457200" lvl="1" indent="0">
              <a:buNone/>
            </a:pPr>
            <a:r>
              <a:rPr lang="en-US" sz="3200" dirty="0" smtClean="0"/>
              <a:t>At </a:t>
            </a:r>
            <a:r>
              <a:rPr lang="en-US" sz="3200" dirty="0"/>
              <a:t>least 20 percent of time must be spent in mentoring </a:t>
            </a:r>
            <a:r>
              <a:rPr lang="en-US" sz="3200" dirty="0" smtClean="0"/>
              <a:t>activities </a:t>
            </a:r>
            <a:r>
              <a:rPr lang="en-US" sz="3200" dirty="0"/>
              <a:t>(e.g., mentoring new or current employees, </a:t>
            </a:r>
            <a:r>
              <a:rPr lang="en-US" sz="3200" dirty="0" smtClean="0"/>
              <a:t>creating </a:t>
            </a:r>
            <a:r>
              <a:rPr lang="en-US" sz="3200" dirty="0"/>
              <a:t>and writing resource materials, training, etc.)</a:t>
            </a:r>
          </a:p>
          <a:p>
            <a:pPr marL="0" indent="0">
              <a:buNone/>
            </a:pPr>
            <a:endParaRPr lang="en-US"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22</a:t>
            </a:fld>
            <a:endParaRPr lang="en-US" dirty="0"/>
          </a:p>
        </p:txBody>
      </p:sp>
      <p:sp>
        <p:nvSpPr>
          <p:cNvPr id="5" name="Title 4"/>
          <p:cNvSpPr>
            <a:spLocks noGrp="1"/>
          </p:cNvSpPr>
          <p:nvPr>
            <p:ph type="ctrTitle"/>
          </p:nvPr>
        </p:nvSpPr>
        <p:spPr/>
        <p:txBody>
          <a:bodyPr/>
          <a:lstStyle/>
          <a:p>
            <a:r>
              <a:rPr lang="en-US" dirty="0" smtClean="0"/>
              <a:t>What is Phased Retirement (PR)</a:t>
            </a:r>
            <a:endParaRPr lang="en-US" dirty="0"/>
          </a:p>
        </p:txBody>
      </p:sp>
    </p:spTree>
    <p:extLst>
      <p:ext uri="{BB962C8B-B14F-4D97-AF65-F5344CB8AC3E}">
        <p14:creationId xmlns:p14="http://schemas.microsoft.com/office/powerpoint/2010/main" val="524090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905000"/>
            <a:ext cx="8229600" cy="4572000"/>
          </a:xfrm>
        </p:spPr>
        <p:txBody>
          <a:bodyPr/>
          <a:lstStyle/>
          <a:p>
            <a:r>
              <a:rPr lang="en-US" b="1" dirty="0" smtClean="0"/>
              <a:t>Phased </a:t>
            </a:r>
            <a:r>
              <a:rPr lang="en-US" b="1" dirty="0"/>
              <a:t>employment </a:t>
            </a:r>
            <a:r>
              <a:rPr lang="en-US" dirty="0"/>
              <a:t>is the ½ time schedule worked by a phased retiree</a:t>
            </a:r>
          </a:p>
          <a:p>
            <a:r>
              <a:rPr lang="en-US" b="1" dirty="0" smtClean="0"/>
              <a:t>Phased </a:t>
            </a:r>
            <a:r>
              <a:rPr lang="en-US" b="1" dirty="0"/>
              <a:t>retiree </a:t>
            </a:r>
            <a:r>
              <a:rPr lang="en-US" dirty="0"/>
              <a:t>is any retirement eligible employee who has entered into </a:t>
            </a:r>
            <a:r>
              <a:rPr lang="en-US" b="1" dirty="0"/>
              <a:t>PR </a:t>
            </a:r>
            <a:r>
              <a:rPr lang="en-US" dirty="0"/>
              <a:t>status, but has not fully retired</a:t>
            </a:r>
            <a:r>
              <a:rPr lang="en-US" dirty="0" smtClean="0"/>
              <a:t>.</a:t>
            </a:r>
          </a:p>
          <a:p>
            <a:r>
              <a:rPr lang="en-US" b="1" dirty="0"/>
              <a:t>Composite Retirement Annuity </a:t>
            </a:r>
            <a:r>
              <a:rPr lang="en-US" dirty="0"/>
              <a:t>is the retirement annuity that the phased retiree is eligible for at the commencing date of full retirement</a:t>
            </a:r>
          </a:p>
          <a:p>
            <a:endParaRPr lang="en-US" dirty="0"/>
          </a:p>
          <a:p>
            <a:endParaRPr lang="en-US"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23</a:t>
            </a:fld>
            <a:endParaRPr lang="en-US" dirty="0"/>
          </a:p>
        </p:txBody>
      </p:sp>
      <p:sp>
        <p:nvSpPr>
          <p:cNvPr id="5" name="Title 4"/>
          <p:cNvSpPr>
            <a:spLocks noGrp="1"/>
          </p:cNvSpPr>
          <p:nvPr>
            <p:ph type="ctr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179349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1000" y="1905000"/>
            <a:ext cx="8305800" cy="4495800"/>
          </a:xfrm>
        </p:spPr>
        <p:txBody>
          <a:bodyPr/>
          <a:lstStyle/>
          <a:p>
            <a:r>
              <a:rPr lang="en-US" sz="3000" b="1" dirty="0"/>
              <a:t>Phased Retirement Period </a:t>
            </a:r>
            <a:r>
              <a:rPr lang="en-US" sz="3000" dirty="0"/>
              <a:t>is the period beginning on the date the employee begins work on a half-time basis as a phased retiree (and becomes entitled to receive a PR annuity) until it ends on the date that the individual separates from phased retirement.</a:t>
            </a:r>
          </a:p>
          <a:p>
            <a:r>
              <a:rPr lang="en-US" sz="3000" b="1" dirty="0" smtClean="0"/>
              <a:t>Retirement-Eligible </a:t>
            </a:r>
            <a:r>
              <a:rPr lang="en-US" sz="3000" b="1" dirty="0"/>
              <a:t>Employee </a:t>
            </a:r>
            <a:r>
              <a:rPr lang="en-US" sz="3000" dirty="0"/>
              <a:t>is an employee that HAS met the basic age/service requirements as outlined in the federal regulations.</a:t>
            </a:r>
          </a:p>
          <a:p>
            <a:endParaRPr lang="en-US"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24</a:t>
            </a:fld>
            <a:endParaRPr lang="en-US" dirty="0"/>
          </a:p>
        </p:txBody>
      </p:sp>
      <p:sp>
        <p:nvSpPr>
          <p:cNvPr id="5" name="Title 4"/>
          <p:cNvSpPr>
            <a:spLocks noGrp="1"/>
          </p:cNvSpPr>
          <p:nvPr>
            <p:ph type="ctr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2558441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1000" y="1905000"/>
            <a:ext cx="8305800" cy="4495800"/>
          </a:xfrm>
        </p:spPr>
        <p:txBody>
          <a:bodyPr/>
          <a:lstStyle/>
          <a:p>
            <a:r>
              <a:rPr lang="en-US" dirty="0"/>
              <a:t>Business </a:t>
            </a:r>
            <a:r>
              <a:rPr lang="en-US" dirty="0" smtClean="0"/>
              <a:t>need</a:t>
            </a:r>
          </a:p>
          <a:p>
            <a:r>
              <a:rPr lang="en-US" dirty="0" smtClean="0"/>
              <a:t>Budget availability</a:t>
            </a:r>
          </a:p>
          <a:p>
            <a:r>
              <a:rPr lang="en-US" dirty="0" smtClean="0"/>
              <a:t>Definition </a:t>
            </a:r>
            <a:r>
              <a:rPr lang="en-US" dirty="0"/>
              <a:t>of eligible </a:t>
            </a:r>
            <a:r>
              <a:rPr lang="en-US" dirty="0" smtClean="0"/>
              <a:t>position</a:t>
            </a:r>
          </a:p>
          <a:p>
            <a:r>
              <a:rPr lang="en-US" dirty="0" smtClean="0"/>
              <a:t>Number </a:t>
            </a:r>
            <a:r>
              <a:rPr lang="en-US" dirty="0"/>
              <a:t>of employees in Phased Retirement at one </a:t>
            </a:r>
            <a:r>
              <a:rPr lang="en-US" dirty="0" smtClean="0"/>
              <a:t>time</a:t>
            </a:r>
          </a:p>
          <a:p>
            <a:r>
              <a:rPr lang="en-US" dirty="0" smtClean="0"/>
              <a:t>Work </a:t>
            </a:r>
            <a:r>
              <a:rPr lang="en-US" dirty="0"/>
              <a:t>Schedule </a:t>
            </a:r>
            <a:r>
              <a:rPr lang="en-US" dirty="0" smtClean="0"/>
              <a:t>requirements</a:t>
            </a:r>
          </a:p>
          <a:p>
            <a:r>
              <a:rPr lang="en-US" dirty="0" smtClean="0"/>
              <a:t>Issues </a:t>
            </a:r>
            <a:r>
              <a:rPr lang="en-US" dirty="0"/>
              <a:t>to anticipate based on selection of position/employee</a:t>
            </a:r>
          </a:p>
          <a:p>
            <a:endParaRPr lang="en-US"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25</a:t>
            </a:fld>
            <a:endParaRPr lang="en-US" dirty="0"/>
          </a:p>
        </p:txBody>
      </p:sp>
      <p:sp>
        <p:nvSpPr>
          <p:cNvPr id="5" name="Title 4"/>
          <p:cNvSpPr>
            <a:spLocks noGrp="1"/>
          </p:cNvSpPr>
          <p:nvPr>
            <p:ph type="ctrTitle"/>
          </p:nvPr>
        </p:nvSpPr>
        <p:spPr/>
        <p:txBody>
          <a:bodyPr/>
          <a:lstStyle/>
          <a:p>
            <a:r>
              <a:rPr lang="en-US" dirty="0" smtClean="0"/>
              <a:t>Strategic Criteria to Consider</a:t>
            </a:r>
            <a:endParaRPr lang="en-US" dirty="0"/>
          </a:p>
        </p:txBody>
      </p:sp>
    </p:spTree>
    <p:extLst>
      <p:ext uri="{BB962C8B-B14F-4D97-AF65-F5344CB8AC3E}">
        <p14:creationId xmlns:p14="http://schemas.microsoft.com/office/powerpoint/2010/main" val="34268608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5" name="Content Placeholder 24"/>
          <p:cNvGraphicFramePr>
            <a:graphicFrameLocks noGrp="1"/>
          </p:cNvGraphicFramePr>
          <p:nvPr>
            <p:ph sz="quarter" idx="13"/>
            <p:extLst>
              <p:ext uri="{D42A27DB-BD31-4B8C-83A1-F6EECF244321}">
                <p14:modId xmlns:p14="http://schemas.microsoft.com/office/powerpoint/2010/main" val="526709644"/>
              </p:ext>
            </p:extLst>
          </p:nvPr>
        </p:nvGraphicFramePr>
        <p:xfrm>
          <a:off x="609600" y="1828800"/>
          <a:ext cx="80772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26</a:t>
            </a:fld>
            <a:endParaRPr lang="en-US" dirty="0"/>
          </a:p>
        </p:txBody>
      </p:sp>
      <p:sp>
        <p:nvSpPr>
          <p:cNvPr id="5" name="Title 4"/>
          <p:cNvSpPr>
            <a:spLocks noGrp="1"/>
          </p:cNvSpPr>
          <p:nvPr>
            <p:ph type="ctrTitle"/>
          </p:nvPr>
        </p:nvSpPr>
        <p:spPr/>
        <p:txBody>
          <a:bodyPr/>
          <a:lstStyle/>
          <a:p>
            <a:r>
              <a:rPr lang="en-US" dirty="0" smtClean="0"/>
              <a:t>Phased/Composite Retirement Stats</a:t>
            </a:r>
            <a:endParaRPr lang="en-US" dirty="0"/>
          </a:p>
        </p:txBody>
      </p:sp>
      <p:sp>
        <p:nvSpPr>
          <p:cNvPr id="26" name="TextBox 25"/>
          <p:cNvSpPr txBox="1"/>
          <p:nvPr/>
        </p:nvSpPr>
        <p:spPr>
          <a:xfrm>
            <a:off x="1905000" y="5791200"/>
            <a:ext cx="5334000" cy="646331"/>
          </a:xfrm>
          <a:prstGeom prst="rect">
            <a:avLst/>
          </a:prstGeom>
          <a:noFill/>
        </p:spPr>
        <p:txBody>
          <a:bodyPr wrap="square" rtlCol="0">
            <a:spAutoFit/>
          </a:bodyPr>
          <a:lstStyle/>
          <a:p>
            <a:r>
              <a:rPr lang="en-US" dirty="0" smtClean="0"/>
              <a:t>CSRS Phased	226	FERS Phased	332</a:t>
            </a:r>
          </a:p>
          <a:p>
            <a:r>
              <a:rPr lang="en-US" dirty="0" smtClean="0"/>
              <a:t>CSRS Composite	157	FERS Composite	219</a:t>
            </a:r>
            <a:endParaRPr lang="en-US" dirty="0"/>
          </a:p>
        </p:txBody>
      </p:sp>
    </p:spTree>
    <p:extLst>
      <p:ext uri="{BB962C8B-B14F-4D97-AF65-F5344CB8AC3E}">
        <p14:creationId xmlns:p14="http://schemas.microsoft.com/office/powerpoint/2010/main" val="40671558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0D538448-5F61-4F0C-9E44-17ED6D091BA2}" type="datetime1">
              <a:rPr lang="en-US" smtClean="0"/>
              <a:pPr/>
              <a:t>10/22/2019</a:t>
            </a:fld>
            <a:endParaRPr lang="en-US" dirty="0"/>
          </a:p>
        </p:txBody>
      </p:sp>
      <p:sp>
        <p:nvSpPr>
          <p:cNvPr id="3" name="Slide Number Placeholder 2"/>
          <p:cNvSpPr>
            <a:spLocks noGrp="1"/>
          </p:cNvSpPr>
          <p:nvPr>
            <p:ph type="sldNum" sz="quarter" idx="4"/>
          </p:nvPr>
        </p:nvSpPr>
        <p:spPr/>
        <p:txBody>
          <a:bodyPr/>
          <a:lstStyle/>
          <a:p>
            <a:fld id="{9A130CC6-AF16-4E75-B386-B0184CCD31FF}" type="slidenum">
              <a:rPr lang="en-US" smtClean="0"/>
              <a:pPr/>
              <a:t>27</a:t>
            </a:fld>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329669921"/>
              </p:ext>
            </p:extLst>
          </p:nvPr>
        </p:nvGraphicFramePr>
        <p:xfrm>
          <a:off x="571500" y="2188574"/>
          <a:ext cx="3733800" cy="4373918"/>
        </p:xfrm>
        <a:graphic>
          <a:graphicData uri="http://schemas.openxmlformats.org/drawingml/2006/table">
            <a:tbl>
              <a:tblPr>
                <a:tableStyleId>{5C22544A-7EE6-4342-B048-85BDC9FD1C3A}</a:tableStyleId>
              </a:tblPr>
              <a:tblGrid>
                <a:gridCol w="1687199"/>
                <a:gridCol w="638939"/>
                <a:gridCol w="768723"/>
                <a:gridCol w="638939"/>
              </a:tblGrid>
              <a:tr h="163570">
                <a:tc gridSpan="3">
                  <a:txBody>
                    <a:bodyPr/>
                    <a:lstStyle/>
                    <a:p>
                      <a:pPr algn="l" fontAlgn="b"/>
                      <a:r>
                        <a:rPr lang="en-US" sz="800" u="none" strike="noStrike" dirty="0">
                          <a:effectLst/>
                          <a:latin typeface="+mn-lt"/>
                        </a:rPr>
                        <a:t>Total Phased Retirements </a:t>
                      </a:r>
                      <a:endParaRPr lang="en-US" sz="800" b="1" i="0" u="none" strike="noStrike" dirty="0">
                        <a:solidFill>
                          <a:srgbClr val="548235"/>
                        </a:solidFill>
                        <a:effectLst/>
                        <a:latin typeface="+mn-lt"/>
                      </a:endParaRPr>
                    </a:p>
                  </a:txBody>
                  <a:tcPr marL="6771" marR="6771" marT="6771"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558</a:t>
                      </a:r>
                      <a:endParaRPr lang="en-US" sz="800" b="1" i="0" u="none" strike="noStrike">
                        <a:solidFill>
                          <a:srgbClr val="548235"/>
                        </a:solidFill>
                        <a:effectLst/>
                        <a:latin typeface="+mn-lt"/>
                      </a:endParaRPr>
                    </a:p>
                  </a:txBody>
                  <a:tcPr marL="6771" marR="6771" marT="6771" marB="0" anchor="b"/>
                </a:tc>
              </a:tr>
              <a:tr h="153812">
                <a:tc>
                  <a:txBody>
                    <a:bodyPr/>
                    <a:lstStyle/>
                    <a:p>
                      <a:pPr algn="l" fontAlgn="b"/>
                      <a:r>
                        <a:rPr lang="en-US" sz="800" u="none" strike="noStrike">
                          <a:effectLst/>
                          <a:latin typeface="+mn-lt"/>
                        </a:rPr>
                        <a:t> </a:t>
                      </a:r>
                      <a:endParaRPr lang="en-US" sz="800" b="1" i="0" u="none" strike="noStrike">
                        <a:solidFill>
                          <a:srgbClr val="C00000"/>
                        </a:solidFill>
                        <a:effectLst/>
                        <a:latin typeface="+mn-lt"/>
                      </a:endParaRPr>
                    </a:p>
                  </a:txBody>
                  <a:tcPr marL="6771" marR="6771" marT="6771" marB="0" anchor="b"/>
                </a:tc>
                <a:tc>
                  <a:txBody>
                    <a:bodyPr/>
                    <a:lstStyle/>
                    <a:p>
                      <a:pPr algn="l" fontAlgn="b"/>
                      <a:r>
                        <a:rPr lang="en-US" sz="800" u="none" strike="noStrike">
                          <a:effectLst/>
                          <a:latin typeface="+mn-lt"/>
                        </a:rPr>
                        <a:t> </a:t>
                      </a:r>
                      <a:endParaRPr lang="en-US" sz="800" b="0" i="0" u="none" strike="noStrike">
                        <a:solidFill>
                          <a:srgbClr val="C00000"/>
                        </a:solidFill>
                        <a:effectLst/>
                        <a:latin typeface="+mn-lt"/>
                      </a:endParaRPr>
                    </a:p>
                  </a:txBody>
                  <a:tcPr marL="6771" marR="6771" marT="6771" marB="0" anchor="b"/>
                </a:tc>
                <a:tc>
                  <a:txBody>
                    <a:bodyPr/>
                    <a:lstStyle/>
                    <a:p>
                      <a:pPr algn="l" fontAlgn="b"/>
                      <a:r>
                        <a:rPr lang="en-US" sz="800" u="none" strike="noStrike">
                          <a:effectLst/>
                          <a:latin typeface="+mn-lt"/>
                        </a:rPr>
                        <a:t> </a:t>
                      </a:r>
                      <a:endParaRPr lang="en-US" sz="800" b="0" i="0" u="none" strike="noStrike">
                        <a:solidFill>
                          <a:srgbClr val="C00000"/>
                        </a:solidFill>
                        <a:effectLst/>
                        <a:latin typeface="+mn-lt"/>
                      </a:endParaRPr>
                    </a:p>
                  </a:txBody>
                  <a:tcPr marL="6771" marR="6771" marT="6771" marB="0" anchor="b"/>
                </a:tc>
                <a:tc>
                  <a:txBody>
                    <a:bodyPr/>
                    <a:lstStyle/>
                    <a:p>
                      <a:pPr algn="ctr" fontAlgn="b"/>
                      <a:r>
                        <a:rPr lang="en-US" sz="800" u="none" strike="noStrike">
                          <a:effectLst/>
                          <a:latin typeface="+mn-lt"/>
                        </a:rPr>
                        <a:t> </a:t>
                      </a:r>
                      <a:endParaRPr lang="en-US" sz="800" b="1" i="0" u="none" strike="noStrike">
                        <a:solidFill>
                          <a:srgbClr val="ED7D31"/>
                        </a:solidFill>
                        <a:effectLst/>
                        <a:latin typeface="+mn-lt"/>
                      </a:endParaRPr>
                    </a:p>
                  </a:txBody>
                  <a:tcPr marL="6771" marR="6771" marT="6771" marB="0" anchor="b"/>
                </a:tc>
              </a:tr>
              <a:tr h="163570">
                <a:tc>
                  <a:txBody>
                    <a:bodyPr/>
                    <a:lstStyle/>
                    <a:p>
                      <a:pPr algn="l" fontAlgn="b"/>
                      <a:r>
                        <a:rPr lang="en-US" sz="800" u="sng" strike="noStrike">
                          <a:effectLst/>
                          <a:latin typeface="+mn-lt"/>
                        </a:rPr>
                        <a:t>NFC </a:t>
                      </a:r>
                      <a:endParaRPr lang="en-US" sz="800" b="1" i="0" u="sng"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sng" strike="noStrike">
                          <a:effectLst/>
                          <a:latin typeface="+mn-lt"/>
                        </a:rPr>
                        <a:t>224</a:t>
                      </a:r>
                      <a:endParaRPr lang="en-US" sz="800" b="1" i="0" u="sng" strike="noStrike">
                        <a:solidFill>
                          <a:srgbClr val="000000"/>
                        </a:solidFill>
                        <a:effectLst/>
                        <a:latin typeface="+mn-lt"/>
                      </a:endParaRPr>
                    </a:p>
                  </a:txBody>
                  <a:tcPr marL="6771" marR="6771" marT="6771" marB="0" anchor="b"/>
                </a:tc>
              </a:tr>
              <a:tr h="130856">
                <a:tc>
                  <a:txBody>
                    <a:bodyPr/>
                    <a:lstStyle/>
                    <a:p>
                      <a:pPr algn="l" fontAlgn="b"/>
                      <a:r>
                        <a:rPr lang="en-US" sz="800" u="none" strike="noStrike">
                          <a:effectLst/>
                          <a:latin typeface="+mn-lt"/>
                        </a:rPr>
                        <a:t>Library Of Congress </a:t>
                      </a:r>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dirty="0">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29</a:t>
                      </a:r>
                      <a:endParaRPr lang="en-US" sz="800" b="0" i="0" u="none" strike="noStrike">
                        <a:solidFill>
                          <a:srgbClr val="000000"/>
                        </a:solidFill>
                        <a:effectLst/>
                        <a:latin typeface="+mn-lt"/>
                      </a:endParaRPr>
                    </a:p>
                  </a:txBody>
                  <a:tcPr marL="6771" marR="6771" marT="6771" marB="0" anchor="b"/>
                </a:tc>
              </a:tr>
              <a:tr h="130856">
                <a:tc gridSpan="2">
                  <a:txBody>
                    <a:bodyPr/>
                    <a:lstStyle/>
                    <a:p>
                      <a:pPr algn="l" fontAlgn="b"/>
                      <a:r>
                        <a:rPr lang="en-US" sz="800" u="none" strike="noStrike" dirty="0">
                          <a:effectLst/>
                          <a:latin typeface="+mn-lt"/>
                        </a:rPr>
                        <a:t>Smithsonian </a:t>
                      </a:r>
                      <a:endParaRPr lang="en-US" sz="800" b="0" i="0" u="none" strike="noStrike" dirty="0">
                        <a:solidFill>
                          <a:srgbClr val="000000"/>
                        </a:solidFill>
                        <a:effectLst/>
                        <a:latin typeface="+mn-lt"/>
                      </a:endParaRPr>
                    </a:p>
                  </a:txBody>
                  <a:tcPr marL="6771" marR="6771" marT="6771" marB="0" anchor="b"/>
                </a:tc>
                <a:tc hMerge="1">
                  <a:txBody>
                    <a:bodyPr/>
                    <a:lstStyle/>
                    <a:p>
                      <a:endParaRPr lang="en-US"/>
                    </a:p>
                  </a:txBody>
                  <a:tcPr/>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30</a:t>
                      </a:r>
                      <a:endParaRPr lang="en-US" sz="800" b="0" i="0" u="none" strike="noStrike">
                        <a:solidFill>
                          <a:srgbClr val="000000"/>
                        </a:solidFill>
                        <a:effectLst/>
                        <a:latin typeface="+mn-lt"/>
                      </a:endParaRPr>
                    </a:p>
                  </a:txBody>
                  <a:tcPr marL="6771" marR="6771" marT="6771" marB="0" anchor="b"/>
                </a:tc>
              </a:tr>
              <a:tr h="130856">
                <a:tc>
                  <a:txBody>
                    <a:bodyPr/>
                    <a:lstStyle/>
                    <a:p>
                      <a:pPr algn="l" fontAlgn="b"/>
                      <a:r>
                        <a:rPr lang="en-US" sz="800" u="none" strike="noStrike">
                          <a:effectLst/>
                          <a:latin typeface="+mn-lt"/>
                        </a:rPr>
                        <a:t>Department of Justice </a:t>
                      </a:r>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22</a:t>
                      </a:r>
                      <a:endParaRPr lang="en-US" sz="800" b="0" i="0" u="none" strike="noStrike">
                        <a:solidFill>
                          <a:srgbClr val="000000"/>
                        </a:solidFill>
                        <a:effectLst/>
                        <a:latin typeface="+mn-lt"/>
                      </a:endParaRPr>
                    </a:p>
                  </a:txBody>
                  <a:tcPr marL="6771" marR="6771" marT="6771" marB="0" anchor="b"/>
                </a:tc>
              </a:tr>
              <a:tr h="130856">
                <a:tc>
                  <a:txBody>
                    <a:bodyPr/>
                    <a:lstStyle/>
                    <a:p>
                      <a:pPr algn="l" fontAlgn="b"/>
                      <a:r>
                        <a:rPr lang="en-US" sz="800" u="none" strike="noStrike">
                          <a:effectLst/>
                          <a:latin typeface="+mn-lt"/>
                        </a:rPr>
                        <a:t>Department of Labor </a:t>
                      </a:r>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9</a:t>
                      </a:r>
                      <a:endParaRPr lang="en-US" sz="800" b="0" i="0" u="none" strike="noStrike">
                        <a:solidFill>
                          <a:srgbClr val="000000"/>
                        </a:solidFill>
                        <a:effectLst/>
                        <a:latin typeface="+mn-lt"/>
                      </a:endParaRPr>
                    </a:p>
                  </a:txBody>
                  <a:tcPr marL="6771" marR="6771" marT="6771" marB="0" anchor="b"/>
                </a:tc>
              </a:tr>
              <a:tr h="130856">
                <a:tc gridSpan="2">
                  <a:txBody>
                    <a:bodyPr/>
                    <a:lstStyle/>
                    <a:p>
                      <a:pPr algn="l" fontAlgn="b"/>
                      <a:r>
                        <a:rPr lang="en-US" sz="800" u="none" strike="noStrike">
                          <a:effectLst/>
                          <a:latin typeface="+mn-lt"/>
                        </a:rPr>
                        <a:t>Department of Agriculture </a:t>
                      </a:r>
                      <a:endParaRPr lang="en-US" sz="800" b="0" i="0" u="none" strike="noStrike">
                        <a:solidFill>
                          <a:srgbClr val="000000"/>
                        </a:solidFill>
                        <a:effectLst/>
                        <a:latin typeface="+mn-lt"/>
                      </a:endParaRPr>
                    </a:p>
                  </a:txBody>
                  <a:tcPr marL="6771" marR="6771" marT="6771" marB="0" anchor="b"/>
                </a:tc>
                <a:tc hMerge="1">
                  <a:txBody>
                    <a:bodyPr/>
                    <a:lstStyle/>
                    <a:p>
                      <a:endParaRPr lang="en-US"/>
                    </a:p>
                  </a:txBody>
                  <a:tcPr/>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40</a:t>
                      </a:r>
                      <a:endParaRPr lang="en-US" sz="800" b="0" i="0" u="none" strike="noStrike">
                        <a:solidFill>
                          <a:srgbClr val="000000"/>
                        </a:solidFill>
                        <a:effectLst/>
                        <a:latin typeface="+mn-lt"/>
                      </a:endParaRPr>
                    </a:p>
                  </a:txBody>
                  <a:tcPr marL="6771" marR="6771" marT="6771" marB="0" anchor="b"/>
                </a:tc>
              </a:tr>
              <a:tr h="130856">
                <a:tc>
                  <a:txBody>
                    <a:bodyPr/>
                    <a:lstStyle/>
                    <a:p>
                      <a:pPr algn="l" fontAlgn="b"/>
                      <a:r>
                        <a:rPr lang="en-US" sz="800" u="none" strike="noStrike">
                          <a:effectLst/>
                          <a:latin typeface="+mn-lt"/>
                        </a:rPr>
                        <a:t>Department of Commerce </a:t>
                      </a:r>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54</a:t>
                      </a:r>
                      <a:endParaRPr lang="en-US" sz="800" b="0" i="0" u="none" strike="noStrike">
                        <a:solidFill>
                          <a:srgbClr val="000000"/>
                        </a:solidFill>
                        <a:effectLst/>
                        <a:latin typeface="+mn-lt"/>
                      </a:endParaRPr>
                    </a:p>
                  </a:txBody>
                  <a:tcPr marL="6771" marR="6771" marT="6771" marB="0" anchor="b"/>
                </a:tc>
              </a:tr>
              <a:tr h="130856">
                <a:tc gridSpan="3">
                  <a:txBody>
                    <a:bodyPr/>
                    <a:lstStyle/>
                    <a:p>
                      <a:pPr algn="l" fontAlgn="b"/>
                      <a:r>
                        <a:rPr lang="en-US" sz="800" u="none" strike="noStrike">
                          <a:effectLst/>
                          <a:latin typeface="+mn-lt"/>
                        </a:rPr>
                        <a:t>Department of Housing and Urban Development </a:t>
                      </a:r>
                      <a:endParaRPr lang="en-US" sz="800" b="0" i="0" u="none" strike="noStrike">
                        <a:solidFill>
                          <a:srgbClr val="000000"/>
                        </a:solidFill>
                        <a:effectLst/>
                        <a:latin typeface="+mn-lt"/>
                      </a:endParaRPr>
                    </a:p>
                  </a:txBody>
                  <a:tcPr marL="6771" marR="6771" marT="6771"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16</a:t>
                      </a:r>
                      <a:endParaRPr lang="en-US" sz="800" b="0" i="0" u="none" strike="noStrike">
                        <a:solidFill>
                          <a:srgbClr val="000000"/>
                        </a:solidFill>
                        <a:effectLst/>
                        <a:latin typeface="+mn-lt"/>
                      </a:endParaRPr>
                    </a:p>
                  </a:txBody>
                  <a:tcPr marL="6771" marR="6771" marT="6771" marB="0" anchor="b"/>
                </a:tc>
              </a:tr>
              <a:tr h="130856">
                <a:tc>
                  <a:txBody>
                    <a:bodyPr/>
                    <a:lstStyle/>
                    <a:p>
                      <a:pPr algn="l" fontAlgn="b"/>
                      <a:r>
                        <a:rPr lang="en-US" sz="800" u="none" strike="noStrike">
                          <a:effectLst/>
                          <a:latin typeface="+mn-lt"/>
                        </a:rPr>
                        <a:t>Internal Revenue Service </a:t>
                      </a:r>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21</a:t>
                      </a:r>
                      <a:endParaRPr lang="en-US" sz="800" b="0" i="0" u="none" strike="noStrike">
                        <a:solidFill>
                          <a:srgbClr val="000000"/>
                        </a:solidFill>
                        <a:effectLst/>
                        <a:latin typeface="+mn-lt"/>
                      </a:endParaRPr>
                    </a:p>
                  </a:txBody>
                  <a:tcPr marL="6771" marR="6771" marT="6771" marB="0" anchor="b"/>
                </a:tc>
              </a:tr>
              <a:tr h="130856">
                <a:tc gridSpan="3">
                  <a:txBody>
                    <a:bodyPr/>
                    <a:lstStyle/>
                    <a:p>
                      <a:pPr algn="l" fontAlgn="b"/>
                      <a:r>
                        <a:rPr lang="en-US" sz="800" u="none" strike="noStrike">
                          <a:effectLst/>
                          <a:latin typeface="+mn-lt"/>
                        </a:rPr>
                        <a:t>Federal Communications Commission </a:t>
                      </a:r>
                      <a:endParaRPr lang="en-US" sz="800" b="0" i="0" u="none" strike="noStrike">
                        <a:solidFill>
                          <a:srgbClr val="000000"/>
                        </a:solidFill>
                        <a:effectLst/>
                        <a:latin typeface="+mn-lt"/>
                      </a:endParaRPr>
                    </a:p>
                  </a:txBody>
                  <a:tcPr marL="6771" marR="6771" marT="6771"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3</a:t>
                      </a:r>
                      <a:endParaRPr lang="en-US" sz="800" b="0" i="0" u="none" strike="noStrike">
                        <a:solidFill>
                          <a:srgbClr val="000000"/>
                        </a:solidFill>
                        <a:effectLst/>
                        <a:latin typeface="+mn-lt"/>
                      </a:endParaRPr>
                    </a:p>
                  </a:txBody>
                  <a:tcPr marL="6771" marR="6771" marT="6771" marB="0" anchor="b"/>
                </a:tc>
              </a:tr>
              <a:tr h="130856">
                <a:tc>
                  <a:txBody>
                    <a:bodyPr/>
                    <a:lstStyle/>
                    <a:p>
                      <a:pPr algn="l"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 </a:t>
                      </a:r>
                      <a:endParaRPr lang="en-US" sz="800" b="0" i="0" u="none" strike="noStrike">
                        <a:solidFill>
                          <a:srgbClr val="000000"/>
                        </a:solidFill>
                        <a:effectLst/>
                        <a:latin typeface="+mn-lt"/>
                      </a:endParaRPr>
                    </a:p>
                  </a:txBody>
                  <a:tcPr marL="6771" marR="6771" marT="6771" marB="0" anchor="b"/>
                </a:tc>
              </a:tr>
              <a:tr h="163570">
                <a:tc>
                  <a:txBody>
                    <a:bodyPr/>
                    <a:lstStyle/>
                    <a:p>
                      <a:pPr algn="l" fontAlgn="b"/>
                      <a:r>
                        <a:rPr lang="en-US" sz="800" u="sng" strike="noStrike">
                          <a:effectLst/>
                          <a:latin typeface="+mn-lt"/>
                        </a:rPr>
                        <a:t>IBC </a:t>
                      </a:r>
                      <a:endParaRPr lang="en-US" sz="800" b="1" i="0" u="sng"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sng" strike="noStrike">
                          <a:effectLst/>
                          <a:latin typeface="+mn-lt"/>
                        </a:rPr>
                        <a:t>225</a:t>
                      </a:r>
                      <a:endParaRPr lang="en-US" sz="800" b="1" i="0" u="sng" strike="noStrike">
                        <a:solidFill>
                          <a:srgbClr val="000000"/>
                        </a:solidFill>
                        <a:effectLst/>
                        <a:latin typeface="+mn-lt"/>
                      </a:endParaRPr>
                    </a:p>
                  </a:txBody>
                  <a:tcPr marL="6771" marR="6771" marT="6771" marB="0" anchor="b"/>
                </a:tc>
              </a:tr>
              <a:tr h="130856">
                <a:tc>
                  <a:txBody>
                    <a:bodyPr/>
                    <a:lstStyle/>
                    <a:p>
                      <a:pPr algn="l" fontAlgn="b"/>
                      <a:r>
                        <a:rPr lang="en-US" sz="800" u="none" strike="noStrike">
                          <a:effectLst/>
                          <a:latin typeface="+mn-lt"/>
                        </a:rPr>
                        <a:t>NASA </a:t>
                      </a:r>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95</a:t>
                      </a:r>
                      <a:endParaRPr lang="en-US" sz="800" b="0" i="0" u="none" strike="noStrike">
                        <a:solidFill>
                          <a:srgbClr val="000000"/>
                        </a:solidFill>
                        <a:effectLst/>
                        <a:latin typeface="+mn-lt"/>
                      </a:endParaRPr>
                    </a:p>
                  </a:txBody>
                  <a:tcPr marL="6771" marR="6771" marT="6771" marB="0" anchor="b"/>
                </a:tc>
              </a:tr>
              <a:tr h="130856">
                <a:tc gridSpan="3">
                  <a:txBody>
                    <a:bodyPr/>
                    <a:lstStyle/>
                    <a:p>
                      <a:pPr algn="l" fontAlgn="b"/>
                      <a:r>
                        <a:rPr lang="en-US" sz="800" u="none" strike="noStrike">
                          <a:effectLst/>
                          <a:latin typeface="+mn-lt"/>
                        </a:rPr>
                        <a:t>Nuclear Regulatory Commission </a:t>
                      </a:r>
                      <a:endParaRPr lang="en-US" sz="800" b="0" i="0" u="none" strike="noStrike">
                        <a:solidFill>
                          <a:srgbClr val="000000"/>
                        </a:solidFill>
                        <a:effectLst/>
                        <a:latin typeface="+mn-lt"/>
                      </a:endParaRPr>
                    </a:p>
                  </a:txBody>
                  <a:tcPr marL="6771" marR="6771" marT="6771"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6</a:t>
                      </a:r>
                      <a:endParaRPr lang="en-US" sz="800" b="0" i="0" u="none" strike="noStrike">
                        <a:solidFill>
                          <a:srgbClr val="000000"/>
                        </a:solidFill>
                        <a:effectLst/>
                        <a:latin typeface="+mn-lt"/>
                      </a:endParaRPr>
                    </a:p>
                  </a:txBody>
                  <a:tcPr marL="6771" marR="6771" marT="6771" marB="0" anchor="b"/>
                </a:tc>
              </a:tr>
              <a:tr h="130856">
                <a:tc gridSpan="3">
                  <a:txBody>
                    <a:bodyPr/>
                    <a:lstStyle/>
                    <a:p>
                      <a:pPr algn="l" fontAlgn="b"/>
                      <a:r>
                        <a:rPr lang="en-US" sz="800" u="none" strike="noStrike">
                          <a:effectLst/>
                          <a:latin typeface="+mn-lt"/>
                        </a:rPr>
                        <a:t>US Environmental Protection Agency </a:t>
                      </a:r>
                      <a:endParaRPr lang="en-US" sz="800" b="0" i="0" u="none" strike="noStrike">
                        <a:solidFill>
                          <a:srgbClr val="000000"/>
                        </a:solidFill>
                        <a:effectLst/>
                        <a:latin typeface="+mn-lt"/>
                      </a:endParaRPr>
                    </a:p>
                  </a:txBody>
                  <a:tcPr marL="6771" marR="6771" marT="6771"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59</a:t>
                      </a:r>
                      <a:endParaRPr lang="en-US" sz="800" b="0" i="0" u="none" strike="noStrike">
                        <a:solidFill>
                          <a:srgbClr val="000000"/>
                        </a:solidFill>
                        <a:effectLst/>
                        <a:latin typeface="+mn-lt"/>
                      </a:endParaRPr>
                    </a:p>
                  </a:txBody>
                  <a:tcPr marL="6771" marR="6771" marT="6771" marB="0" anchor="b"/>
                </a:tc>
              </a:tr>
              <a:tr h="130856">
                <a:tc gridSpan="3">
                  <a:txBody>
                    <a:bodyPr/>
                    <a:lstStyle/>
                    <a:p>
                      <a:pPr algn="l" fontAlgn="b"/>
                      <a:r>
                        <a:rPr lang="en-US" sz="800" u="none" strike="noStrike">
                          <a:effectLst/>
                          <a:latin typeface="+mn-lt"/>
                        </a:rPr>
                        <a:t>National Archives &amp; Records Administration </a:t>
                      </a:r>
                      <a:endParaRPr lang="en-US" sz="800" b="0" i="0" u="none" strike="noStrike">
                        <a:solidFill>
                          <a:srgbClr val="000000"/>
                        </a:solidFill>
                        <a:effectLst/>
                        <a:latin typeface="+mn-lt"/>
                      </a:endParaRPr>
                    </a:p>
                  </a:txBody>
                  <a:tcPr marL="6771" marR="6771" marT="6771"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6</a:t>
                      </a:r>
                      <a:endParaRPr lang="en-US" sz="800" b="0" i="0" u="none" strike="noStrike">
                        <a:solidFill>
                          <a:srgbClr val="000000"/>
                        </a:solidFill>
                        <a:effectLst/>
                        <a:latin typeface="+mn-lt"/>
                      </a:endParaRPr>
                    </a:p>
                  </a:txBody>
                  <a:tcPr marL="6771" marR="6771" marT="6771" marB="0" anchor="b"/>
                </a:tc>
              </a:tr>
              <a:tr h="130856">
                <a:tc>
                  <a:txBody>
                    <a:bodyPr/>
                    <a:lstStyle/>
                    <a:p>
                      <a:pPr algn="l" fontAlgn="b"/>
                      <a:r>
                        <a:rPr lang="en-US" sz="800" u="none" strike="noStrike">
                          <a:effectLst/>
                          <a:latin typeface="+mn-lt"/>
                        </a:rPr>
                        <a:t>Dept of the Interior </a:t>
                      </a:r>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54</a:t>
                      </a:r>
                      <a:endParaRPr lang="en-US" sz="800" b="0" i="0" u="none" strike="noStrike">
                        <a:solidFill>
                          <a:srgbClr val="000000"/>
                        </a:solidFill>
                        <a:effectLst/>
                        <a:latin typeface="+mn-lt"/>
                      </a:endParaRPr>
                    </a:p>
                  </a:txBody>
                  <a:tcPr marL="6771" marR="6771" marT="6771" marB="0" anchor="b"/>
                </a:tc>
              </a:tr>
              <a:tr h="130856">
                <a:tc gridSpan="2">
                  <a:txBody>
                    <a:bodyPr/>
                    <a:lstStyle/>
                    <a:p>
                      <a:pPr algn="l" fontAlgn="b"/>
                      <a:r>
                        <a:rPr lang="en-US" sz="800" u="none" strike="noStrike">
                          <a:effectLst/>
                          <a:latin typeface="+mn-lt"/>
                        </a:rPr>
                        <a:t>National Science Foundation </a:t>
                      </a:r>
                      <a:endParaRPr lang="en-US" sz="800" b="0" i="0" u="none" strike="noStrike">
                        <a:solidFill>
                          <a:srgbClr val="000000"/>
                        </a:solidFill>
                        <a:effectLst/>
                        <a:latin typeface="+mn-lt"/>
                      </a:endParaRPr>
                    </a:p>
                  </a:txBody>
                  <a:tcPr marL="6771" marR="6771" marT="6771" marB="0" anchor="b"/>
                </a:tc>
                <a:tc hMerge="1">
                  <a:txBody>
                    <a:bodyPr/>
                    <a:lstStyle/>
                    <a:p>
                      <a:endParaRPr lang="en-US"/>
                    </a:p>
                  </a:txBody>
                  <a:tcPr/>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3</a:t>
                      </a:r>
                      <a:endParaRPr lang="en-US" sz="800" b="0" i="0" u="none" strike="noStrike">
                        <a:solidFill>
                          <a:srgbClr val="000000"/>
                        </a:solidFill>
                        <a:effectLst/>
                        <a:latin typeface="+mn-lt"/>
                      </a:endParaRPr>
                    </a:p>
                  </a:txBody>
                  <a:tcPr marL="6771" marR="6771" marT="6771" marB="0" anchor="b"/>
                </a:tc>
              </a:tr>
              <a:tr h="130856">
                <a:tc>
                  <a:txBody>
                    <a:bodyPr/>
                    <a:lstStyle/>
                    <a:p>
                      <a:pPr algn="l" fontAlgn="b"/>
                      <a:r>
                        <a:rPr lang="en-US" sz="800" u="none" strike="noStrike">
                          <a:effectLst/>
                          <a:latin typeface="+mn-lt"/>
                        </a:rPr>
                        <a:t>Dept of Transportation</a:t>
                      </a:r>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1</a:t>
                      </a:r>
                      <a:endParaRPr lang="en-US" sz="800" b="0" i="0" u="none" strike="noStrike">
                        <a:solidFill>
                          <a:srgbClr val="000000"/>
                        </a:solidFill>
                        <a:effectLst/>
                        <a:latin typeface="+mn-lt"/>
                      </a:endParaRPr>
                    </a:p>
                  </a:txBody>
                  <a:tcPr marL="6771" marR="6771" marT="6771" marB="0" anchor="b"/>
                </a:tc>
              </a:tr>
              <a:tr h="130856">
                <a:tc gridSpan="2">
                  <a:txBody>
                    <a:bodyPr/>
                    <a:lstStyle/>
                    <a:p>
                      <a:pPr algn="l" fontAlgn="b"/>
                      <a:r>
                        <a:rPr lang="en-US" sz="800" u="none" strike="noStrike">
                          <a:effectLst/>
                          <a:latin typeface="+mn-lt"/>
                        </a:rPr>
                        <a:t>National Labor Relations Board </a:t>
                      </a:r>
                      <a:endParaRPr lang="en-US" sz="800" b="0" i="0" u="none" strike="noStrike">
                        <a:solidFill>
                          <a:srgbClr val="000000"/>
                        </a:solidFill>
                        <a:effectLst/>
                        <a:latin typeface="+mn-lt"/>
                      </a:endParaRPr>
                    </a:p>
                  </a:txBody>
                  <a:tcPr marL="6771" marR="6771" marT="6771" marB="0" anchor="b"/>
                </a:tc>
                <a:tc hMerge="1">
                  <a:txBody>
                    <a:bodyPr/>
                    <a:lstStyle/>
                    <a:p>
                      <a:endParaRPr lang="en-US"/>
                    </a:p>
                  </a:txBody>
                  <a:tcPr/>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1</a:t>
                      </a:r>
                      <a:endParaRPr lang="en-US" sz="800" b="0" i="0" u="none" strike="noStrike">
                        <a:solidFill>
                          <a:srgbClr val="000000"/>
                        </a:solidFill>
                        <a:effectLst/>
                        <a:latin typeface="+mn-lt"/>
                      </a:endParaRPr>
                    </a:p>
                  </a:txBody>
                  <a:tcPr marL="6771" marR="6771" marT="6771" marB="0" anchor="b"/>
                </a:tc>
              </a:tr>
              <a:tr h="130856">
                <a:tc>
                  <a:txBody>
                    <a:bodyPr/>
                    <a:lstStyle/>
                    <a:p>
                      <a:pPr algn="l"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 </a:t>
                      </a:r>
                      <a:endParaRPr lang="en-US" sz="800" b="0" i="0" u="none" strike="noStrike">
                        <a:solidFill>
                          <a:srgbClr val="000000"/>
                        </a:solidFill>
                        <a:effectLst/>
                        <a:latin typeface="+mn-lt"/>
                      </a:endParaRPr>
                    </a:p>
                  </a:txBody>
                  <a:tcPr marL="6771" marR="6771" marT="6771" marB="0" anchor="b"/>
                </a:tc>
              </a:tr>
              <a:tr h="163570">
                <a:tc>
                  <a:txBody>
                    <a:bodyPr/>
                    <a:lstStyle/>
                    <a:p>
                      <a:pPr algn="l" fontAlgn="b"/>
                      <a:r>
                        <a:rPr lang="en-US" sz="800" u="sng" strike="noStrike">
                          <a:effectLst/>
                          <a:latin typeface="+mn-lt"/>
                        </a:rPr>
                        <a:t>DFAS </a:t>
                      </a:r>
                      <a:endParaRPr lang="en-US" sz="800" b="1" i="0" u="sng"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sng" strike="noStrike">
                          <a:effectLst/>
                          <a:latin typeface="+mn-lt"/>
                        </a:rPr>
                        <a:t>91</a:t>
                      </a:r>
                      <a:endParaRPr lang="en-US" sz="800" b="1" i="0" u="sng" strike="noStrike">
                        <a:solidFill>
                          <a:srgbClr val="000000"/>
                        </a:solidFill>
                        <a:effectLst/>
                        <a:latin typeface="+mn-lt"/>
                      </a:endParaRPr>
                    </a:p>
                  </a:txBody>
                  <a:tcPr marL="6771" marR="6771" marT="6771" marB="0" anchor="b"/>
                </a:tc>
              </a:tr>
              <a:tr h="130856">
                <a:tc gridSpan="3">
                  <a:txBody>
                    <a:bodyPr/>
                    <a:lstStyle/>
                    <a:p>
                      <a:pPr algn="l" fontAlgn="b"/>
                      <a:r>
                        <a:rPr lang="en-US" sz="800" u="none" strike="noStrike">
                          <a:effectLst/>
                          <a:latin typeface="+mn-lt"/>
                        </a:rPr>
                        <a:t>Broadcasting Board of Governors </a:t>
                      </a:r>
                      <a:endParaRPr lang="en-US" sz="800" b="0" i="0" u="none" strike="noStrike">
                        <a:solidFill>
                          <a:srgbClr val="000000"/>
                        </a:solidFill>
                        <a:effectLst/>
                        <a:latin typeface="+mn-lt"/>
                      </a:endParaRPr>
                    </a:p>
                  </a:txBody>
                  <a:tcPr marL="6771" marR="6771" marT="6771"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3</a:t>
                      </a:r>
                      <a:endParaRPr lang="en-US" sz="800" b="0" i="0" u="none" strike="noStrike">
                        <a:solidFill>
                          <a:srgbClr val="000000"/>
                        </a:solidFill>
                        <a:effectLst/>
                        <a:latin typeface="+mn-lt"/>
                      </a:endParaRPr>
                    </a:p>
                  </a:txBody>
                  <a:tcPr marL="6771" marR="6771" marT="6771" marB="0" anchor="b"/>
                </a:tc>
              </a:tr>
              <a:tr h="130856">
                <a:tc gridSpan="3">
                  <a:txBody>
                    <a:bodyPr/>
                    <a:lstStyle/>
                    <a:p>
                      <a:pPr algn="l" fontAlgn="b"/>
                      <a:r>
                        <a:rPr lang="en-US" sz="800" u="none" strike="noStrike">
                          <a:effectLst/>
                          <a:latin typeface="+mn-lt"/>
                        </a:rPr>
                        <a:t>Dept of Energy </a:t>
                      </a:r>
                      <a:endParaRPr lang="en-US" sz="800" b="0" i="0" u="none" strike="noStrike">
                        <a:solidFill>
                          <a:srgbClr val="000000"/>
                        </a:solidFill>
                        <a:effectLst/>
                        <a:latin typeface="+mn-lt"/>
                      </a:endParaRPr>
                    </a:p>
                  </a:txBody>
                  <a:tcPr marL="6771" marR="6771" marT="6771"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28</a:t>
                      </a:r>
                      <a:endParaRPr lang="en-US" sz="800" b="0" i="0" u="none" strike="noStrike">
                        <a:solidFill>
                          <a:srgbClr val="000000"/>
                        </a:solidFill>
                        <a:effectLst/>
                        <a:latin typeface="+mn-lt"/>
                      </a:endParaRPr>
                    </a:p>
                  </a:txBody>
                  <a:tcPr marL="6771" marR="6771" marT="6771" marB="0" anchor="b"/>
                </a:tc>
              </a:tr>
              <a:tr h="130856">
                <a:tc>
                  <a:txBody>
                    <a:bodyPr/>
                    <a:lstStyle/>
                    <a:p>
                      <a:pPr algn="l" fontAlgn="b"/>
                      <a:r>
                        <a:rPr lang="en-US" sz="800" u="none" strike="noStrike">
                          <a:effectLst/>
                          <a:latin typeface="+mn-lt"/>
                        </a:rPr>
                        <a:t>Department of Defense </a:t>
                      </a:r>
                      <a:endParaRPr lang="en-US" sz="800" b="0" i="0" u="none" strike="noStrike">
                        <a:solidFill>
                          <a:srgbClr val="000000"/>
                        </a:solidFill>
                        <a:effectLst/>
                        <a:latin typeface="+mn-lt"/>
                      </a:endParaRPr>
                    </a:p>
                  </a:txBody>
                  <a:tcPr marL="6771" marR="6771" marT="6771" marB="0" anchor="b"/>
                </a:tc>
                <a:tc>
                  <a:txBody>
                    <a:bodyPr/>
                    <a:lstStyle/>
                    <a:p>
                      <a:pPr algn="l" fontAlgn="b"/>
                      <a:endParaRPr lang="en-US" sz="800" b="0" i="0" u="none" strike="noStrike">
                        <a:solidFill>
                          <a:srgbClr val="000000"/>
                        </a:solidFill>
                        <a:effectLst/>
                        <a:latin typeface="+mn-lt"/>
                      </a:endParaRPr>
                    </a:p>
                  </a:txBody>
                  <a:tcPr marL="6771" marR="6771" marT="6771" marB="0" anchor="b"/>
                </a:tc>
                <a:tc>
                  <a:txBody>
                    <a:bodyPr/>
                    <a:lstStyle/>
                    <a:p>
                      <a:pPr algn="l"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32</a:t>
                      </a:r>
                      <a:endParaRPr lang="en-US" sz="800" b="0" i="0" u="none" strike="noStrike">
                        <a:solidFill>
                          <a:srgbClr val="000000"/>
                        </a:solidFill>
                        <a:effectLst/>
                        <a:latin typeface="+mn-lt"/>
                      </a:endParaRPr>
                    </a:p>
                  </a:txBody>
                  <a:tcPr marL="6771" marR="6771" marT="6771" marB="0" anchor="b"/>
                </a:tc>
              </a:tr>
              <a:tr h="130856">
                <a:tc>
                  <a:txBody>
                    <a:bodyPr/>
                    <a:lstStyle/>
                    <a:p>
                      <a:pPr algn="l" fontAlgn="b"/>
                      <a:r>
                        <a:rPr lang="en-US" sz="800" u="none" strike="noStrike">
                          <a:effectLst/>
                          <a:latin typeface="+mn-lt"/>
                        </a:rPr>
                        <a:t>Veterans Affairs </a:t>
                      </a:r>
                      <a:endParaRPr lang="en-US" sz="800" b="0" i="0" u="none" strike="noStrike">
                        <a:solidFill>
                          <a:srgbClr val="000000"/>
                        </a:solidFill>
                        <a:effectLst/>
                        <a:latin typeface="+mn-lt"/>
                      </a:endParaRPr>
                    </a:p>
                  </a:txBody>
                  <a:tcPr marL="6771" marR="6771" marT="6771" marB="0" anchor="b"/>
                </a:tc>
                <a:tc>
                  <a:txBody>
                    <a:bodyPr/>
                    <a:lstStyle/>
                    <a:p>
                      <a:pPr algn="l" fontAlgn="b"/>
                      <a:endParaRPr lang="en-US" sz="800" b="0" i="0" u="none" strike="noStrike">
                        <a:solidFill>
                          <a:srgbClr val="000000"/>
                        </a:solidFill>
                        <a:effectLst/>
                        <a:latin typeface="+mn-lt"/>
                      </a:endParaRPr>
                    </a:p>
                  </a:txBody>
                  <a:tcPr marL="6771" marR="6771" marT="6771" marB="0" anchor="b"/>
                </a:tc>
                <a:tc>
                  <a:txBody>
                    <a:bodyPr/>
                    <a:lstStyle/>
                    <a:p>
                      <a:pPr algn="l"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28</a:t>
                      </a:r>
                      <a:endParaRPr lang="en-US" sz="800" b="0" i="0" u="none" strike="noStrike">
                        <a:solidFill>
                          <a:srgbClr val="000000"/>
                        </a:solidFill>
                        <a:effectLst/>
                        <a:latin typeface="+mn-lt"/>
                      </a:endParaRPr>
                    </a:p>
                  </a:txBody>
                  <a:tcPr marL="6771" marR="6771" marT="6771" marB="0" anchor="b"/>
                </a:tc>
              </a:tr>
              <a:tr h="130856">
                <a:tc>
                  <a:txBody>
                    <a:bodyPr/>
                    <a:lstStyle/>
                    <a:p>
                      <a:pPr algn="l"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 </a:t>
                      </a:r>
                      <a:endParaRPr lang="en-US" sz="800" b="0" i="0" u="none" strike="noStrike">
                        <a:solidFill>
                          <a:srgbClr val="000000"/>
                        </a:solidFill>
                        <a:effectLst/>
                        <a:latin typeface="+mn-lt"/>
                      </a:endParaRPr>
                    </a:p>
                  </a:txBody>
                  <a:tcPr marL="6771" marR="6771" marT="6771" marB="0" anchor="b"/>
                </a:tc>
              </a:tr>
              <a:tr h="163570">
                <a:tc gridSpan="3">
                  <a:txBody>
                    <a:bodyPr/>
                    <a:lstStyle/>
                    <a:p>
                      <a:pPr algn="l" fontAlgn="b"/>
                      <a:r>
                        <a:rPr lang="en-US" sz="800" u="sng" strike="noStrike">
                          <a:effectLst/>
                          <a:latin typeface="+mn-lt"/>
                        </a:rPr>
                        <a:t>Other - Manually Processed </a:t>
                      </a:r>
                      <a:endParaRPr lang="en-US" sz="800" b="1" i="0" u="sng" strike="noStrike">
                        <a:solidFill>
                          <a:srgbClr val="000000"/>
                        </a:solidFill>
                        <a:effectLst/>
                        <a:latin typeface="+mn-lt"/>
                      </a:endParaRPr>
                    </a:p>
                  </a:txBody>
                  <a:tcPr marL="6771" marR="6771" marT="6771" marB="0" anchor="b"/>
                </a:tc>
                <a:tc hMerge="1">
                  <a:txBody>
                    <a:bodyPr/>
                    <a:lstStyle/>
                    <a:p>
                      <a:endParaRPr lang="en-US"/>
                    </a:p>
                  </a:txBody>
                  <a:tcPr/>
                </a:tc>
                <a:tc hMerge="1">
                  <a:txBody>
                    <a:bodyPr/>
                    <a:lstStyle/>
                    <a:p>
                      <a:endParaRPr lang="en-US"/>
                    </a:p>
                  </a:txBody>
                  <a:tcPr/>
                </a:tc>
                <a:tc>
                  <a:txBody>
                    <a:bodyPr/>
                    <a:lstStyle/>
                    <a:p>
                      <a:pPr algn="ctr" fontAlgn="b"/>
                      <a:r>
                        <a:rPr lang="en-US" sz="800" u="sng" strike="noStrike">
                          <a:effectLst/>
                          <a:latin typeface="+mn-lt"/>
                        </a:rPr>
                        <a:t>18</a:t>
                      </a:r>
                      <a:endParaRPr lang="en-US" sz="800" b="1" i="0" u="sng" strike="noStrike">
                        <a:solidFill>
                          <a:srgbClr val="000000"/>
                        </a:solidFill>
                        <a:effectLst/>
                        <a:latin typeface="+mn-lt"/>
                      </a:endParaRPr>
                    </a:p>
                  </a:txBody>
                  <a:tcPr marL="6771" marR="6771" marT="6771" marB="0" anchor="b"/>
                </a:tc>
              </a:tr>
              <a:tr h="130856">
                <a:tc>
                  <a:txBody>
                    <a:bodyPr/>
                    <a:lstStyle/>
                    <a:p>
                      <a:pPr algn="l" fontAlgn="b"/>
                      <a:r>
                        <a:rPr lang="en-US" sz="800" u="none" strike="noStrike">
                          <a:effectLst/>
                          <a:latin typeface="+mn-lt"/>
                        </a:rPr>
                        <a:t>Admin Office U.S. Courts </a:t>
                      </a:r>
                      <a:endParaRPr lang="en-US" sz="800" b="0" i="0" u="none" strike="noStrike">
                        <a:solidFill>
                          <a:srgbClr val="000000"/>
                        </a:solidFill>
                        <a:effectLst/>
                        <a:latin typeface="+mn-lt"/>
                      </a:endParaRPr>
                    </a:p>
                  </a:txBody>
                  <a:tcPr marL="6771" marR="6771" marT="6771" marB="0" anchor="b"/>
                </a:tc>
                <a:tc>
                  <a:txBody>
                    <a:bodyPr/>
                    <a:lstStyle/>
                    <a:p>
                      <a:pPr algn="l" fontAlgn="b"/>
                      <a:endParaRPr lang="en-US" sz="800" b="0" i="0" u="none" strike="noStrike">
                        <a:solidFill>
                          <a:srgbClr val="000000"/>
                        </a:solidFill>
                        <a:effectLst/>
                        <a:latin typeface="+mn-lt"/>
                      </a:endParaRPr>
                    </a:p>
                  </a:txBody>
                  <a:tcPr marL="6771" marR="6771" marT="6771" marB="0" anchor="b"/>
                </a:tc>
                <a:tc>
                  <a:txBody>
                    <a:bodyPr/>
                    <a:lstStyle/>
                    <a:p>
                      <a:pPr algn="l" fontAlgn="b"/>
                      <a:endParaRPr lang="en-US" sz="800" b="0" i="0" u="none" strike="noStrike">
                        <a:solidFill>
                          <a:srgbClr val="000000"/>
                        </a:solidFill>
                        <a:effectLst/>
                        <a:latin typeface="+mn-lt"/>
                      </a:endParaRPr>
                    </a:p>
                  </a:txBody>
                  <a:tcPr marL="6771" marR="6771" marT="6771" marB="0" anchor="b"/>
                </a:tc>
                <a:tc>
                  <a:txBody>
                    <a:bodyPr/>
                    <a:lstStyle/>
                    <a:p>
                      <a:pPr algn="ctr" fontAlgn="b"/>
                      <a:r>
                        <a:rPr lang="en-US" sz="800" u="none" strike="noStrike">
                          <a:effectLst/>
                          <a:latin typeface="+mn-lt"/>
                        </a:rPr>
                        <a:t>15</a:t>
                      </a:r>
                      <a:endParaRPr lang="en-US" sz="800" b="0" i="0" u="none" strike="noStrike">
                        <a:solidFill>
                          <a:srgbClr val="000000"/>
                        </a:solidFill>
                        <a:effectLst/>
                        <a:latin typeface="+mn-lt"/>
                      </a:endParaRPr>
                    </a:p>
                  </a:txBody>
                  <a:tcPr marL="6771" marR="6771" marT="6771" marB="0" anchor="b"/>
                </a:tc>
              </a:tr>
              <a:tr h="130856">
                <a:tc gridSpan="3">
                  <a:txBody>
                    <a:bodyPr/>
                    <a:lstStyle/>
                    <a:p>
                      <a:pPr algn="l" fontAlgn="b"/>
                      <a:r>
                        <a:rPr lang="en-US" sz="800" u="none" strike="noStrike" dirty="0">
                          <a:effectLst/>
                          <a:latin typeface="+mn-lt"/>
                        </a:rPr>
                        <a:t>Bonneville Power Administration (DOE) </a:t>
                      </a:r>
                      <a:endParaRPr lang="en-US" sz="800" b="0" i="0" u="none" strike="noStrike" dirty="0">
                        <a:solidFill>
                          <a:srgbClr val="000000"/>
                        </a:solidFill>
                        <a:effectLst/>
                        <a:latin typeface="+mn-lt"/>
                      </a:endParaRPr>
                    </a:p>
                  </a:txBody>
                  <a:tcPr marL="6771" marR="6771" marT="6771"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dirty="0">
                          <a:effectLst/>
                          <a:latin typeface="+mn-lt"/>
                        </a:rPr>
                        <a:t>3</a:t>
                      </a:r>
                      <a:endParaRPr lang="en-US" sz="800" b="0" i="0" u="none" strike="noStrike" dirty="0">
                        <a:solidFill>
                          <a:srgbClr val="000000"/>
                        </a:solidFill>
                        <a:effectLst/>
                        <a:latin typeface="+mn-lt"/>
                      </a:endParaRPr>
                    </a:p>
                  </a:txBody>
                  <a:tcPr marL="6771" marR="6771" marT="6771" marB="0" anchor="b"/>
                </a:tc>
              </a:tr>
            </a:tbl>
          </a:graphicData>
        </a:graphic>
      </p:graphicFrame>
      <p:graphicFrame>
        <p:nvGraphicFramePr>
          <p:cNvPr id="8" name="Content Placeholder 7"/>
          <p:cNvGraphicFramePr>
            <a:graphicFrameLocks noGrp="1"/>
          </p:cNvGraphicFramePr>
          <p:nvPr>
            <p:ph sz="half" idx="10"/>
            <p:extLst>
              <p:ext uri="{D42A27DB-BD31-4B8C-83A1-F6EECF244321}">
                <p14:modId xmlns:p14="http://schemas.microsoft.com/office/powerpoint/2010/main" val="2130365363"/>
              </p:ext>
            </p:extLst>
          </p:nvPr>
        </p:nvGraphicFramePr>
        <p:xfrm>
          <a:off x="4648201" y="2205225"/>
          <a:ext cx="3809998" cy="4394329"/>
        </p:xfrm>
        <a:graphic>
          <a:graphicData uri="http://schemas.openxmlformats.org/drawingml/2006/table">
            <a:tbl>
              <a:tblPr>
                <a:tableStyleId>{5C22544A-7EE6-4342-B048-85BDC9FD1C3A}</a:tableStyleId>
              </a:tblPr>
              <a:tblGrid>
                <a:gridCol w="1721631"/>
                <a:gridCol w="651978"/>
                <a:gridCol w="784411"/>
                <a:gridCol w="651978"/>
              </a:tblGrid>
              <a:tr h="174078">
                <a:tc gridSpan="3">
                  <a:txBody>
                    <a:bodyPr/>
                    <a:lstStyle/>
                    <a:p>
                      <a:pPr algn="l" fontAlgn="b"/>
                      <a:r>
                        <a:rPr lang="en-US" sz="800" u="none" strike="noStrike" dirty="0">
                          <a:effectLst/>
                          <a:latin typeface="+mn-lt"/>
                        </a:rPr>
                        <a:t>Total Composite Retirements </a:t>
                      </a:r>
                      <a:endParaRPr lang="en-US" sz="800" b="1" i="0" u="none" strike="noStrike" dirty="0">
                        <a:solidFill>
                          <a:srgbClr val="0070C0"/>
                        </a:solidFill>
                        <a:effectLst/>
                        <a:latin typeface="+mn-lt"/>
                      </a:endParaRPr>
                    </a:p>
                  </a:txBody>
                  <a:tcPr marL="7202" marR="7202" marT="7202"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376</a:t>
                      </a:r>
                      <a:endParaRPr lang="en-US" sz="800" b="1" i="0" u="none" strike="noStrike">
                        <a:solidFill>
                          <a:srgbClr val="0070C0"/>
                        </a:solidFill>
                        <a:effectLst/>
                        <a:latin typeface="+mn-lt"/>
                      </a:endParaRPr>
                    </a:p>
                  </a:txBody>
                  <a:tcPr marL="7202" marR="7202" marT="7202" marB="0" anchor="b"/>
                </a:tc>
              </a:tr>
              <a:tr h="174078">
                <a:tc>
                  <a:txBody>
                    <a:bodyPr/>
                    <a:lstStyle/>
                    <a:p>
                      <a:pPr algn="l" fontAlgn="b"/>
                      <a:r>
                        <a:rPr lang="en-US" sz="800" u="none" strike="noStrike">
                          <a:effectLst/>
                          <a:latin typeface="+mn-lt"/>
                        </a:rPr>
                        <a:t> </a:t>
                      </a:r>
                      <a:endParaRPr lang="en-US" sz="800" b="1" i="0" u="none" strike="noStrike">
                        <a:solidFill>
                          <a:srgbClr val="C00000"/>
                        </a:solidFill>
                        <a:effectLst/>
                        <a:latin typeface="+mn-lt"/>
                      </a:endParaRPr>
                    </a:p>
                  </a:txBody>
                  <a:tcPr marL="7202" marR="7202" marT="7202" marB="0" anchor="b"/>
                </a:tc>
                <a:tc>
                  <a:txBody>
                    <a:bodyPr/>
                    <a:lstStyle/>
                    <a:p>
                      <a:pPr algn="ctr" fontAlgn="b"/>
                      <a:r>
                        <a:rPr lang="en-US" sz="800" u="none" strike="noStrike" dirty="0">
                          <a:effectLst/>
                          <a:latin typeface="+mn-lt"/>
                        </a:rPr>
                        <a:t> </a:t>
                      </a:r>
                      <a:endParaRPr lang="en-US" sz="800" b="0" i="0" u="none" strike="noStrike" dirty="0">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 </a:t>
                      </a:r>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 </a:t>
                      </a:r>
                      <a:endParaRPr lang="en-US" sz="800" b="1" i="0" u="none" strike="noStrike">
                        <a:solidFill>
                          <a:srgbClr val="ED7D31"/>
                        </a:solidFill>
                        <a:effectLst/>
                        <a:latin typeface="+mn-lt"/>
                      </a:endParaRPr>
                    </a:p>
                  </a:txBody>
                  <a:tcPr marL="7202" marR="7202" marT="7202" marB="0" anchor="b"/>
                </a:tc>
              </a:tr>
              <a:tr h="174078">
                <a:tc>
                  <a:txBody>
                    <a:bodyPr/>
                    <a:lstStyle/>
                    <a:p>
                      <a:pPr algn="l" fontAlgn="b"/>
                      <a:r>
                        <a:rPr lang="en-US" sz="800" u="sng" strike="noStrike" dirty="0">
                          <a:effectLst/>
                          <a:latin typeface="+mn-lt"/>
                        </a:rPr>
                        <a:t>NFC </a:t>
                      </a:r>
                      <a:endParaRPr lang="en-US" sz="800" b="1" i="0" u="sng" strike="noStrike" dirty="0">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sng" strike="noStrike">
                          <a:effectLst/>
                          <a:latin typeface="+mn-lt"/>
                        </a:rPr>
                        <a:t>160</a:t>
                      </a:r>
                      <a:endParaRPr lang="en-US" sz="800" b="1" i="0" u="sng" strike="noStrike">
                        <a:solidFill>
                          <a:srgbClr val="000000"/>
                        </a:solidFill>
                        <a:effectLst/>
                        <a:latin typeface="+mn-lt"/>
                      </a:endParaRPr>
                    </a:p>
                  </a:txBody>
                  <a:tcPr marL="7202" marR="7202" marT="7202" marB="0" anchor="b"/>
                </a:tc>
              </a:tr>
              <a:tr h="136230">
                <a:tc>
                  <a:txBody>
                    <a:bodyPr/>
                    <a:lstStyle/>
                    <a:p>
                      <a:pPr algn="l" fontAlgn="b"/>
                      <a:r>
                        <a:rPr lang="en-US" sz="800" u="none" strike="noStrike">
                          <a:effectLst/>
                          <a:latin typeface="+mn-lt"/>
                        </a:rPr>
                        <a:t>Library Of Congress </a:t>
                      </a:r>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25</a:t>
                      </a:r>
                      <a:endParaRPr lang="en-US" sz="800" b="0" i="0" u="none" strike="noStrike">
                        <a:solidFill>
                          <a:srgbClr val="000000"/>
                        </a:solidFill>
                        <a:effectLst/>
                        <a:latin typeface="+mn-lt"/>
                      </a:endParaRPr>
                    </a:p>
                  </a:txBody>
                  <a:tcPr marL="7202" marR="7202" marT="7202" marB="0" anchor="b"/>
                </a:tc>
              </a:tr>
              <a:tr h="105819">
                <a:tc>
                  <a:txBody>
                    <a:bodyPr/>
                    <a:lstStyle/>
                    <a:p>
                      <a:pPr algn="l" fontAlgn="b"/>
                      <a:r>
                        <a:rPr lang="en-US" sz="800" u="none" strike="noStrike">
                          <a:effectLst/>
                          <a:latin typeface="+mn-lt"/>
                        </a:rPr>
                        <a:t>Smithsonian </a:t>
                      </a:r>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23</a:t>
                      </a:r>
                      <a:endParaRPr lang="en-US" sz="800" b="0" i="0" u="none" strike="noStrike">
                        <a:solidFill>
                          <a:srgbClr val="000000"/>
                        </a:solidFill>
                        <a:effectLst/>
                        <a:latin typeface="+mn-lt"/>
                      </a:endParaRPr>
                    </a:p>
                  </a:txBody>
                  <a:tcPr marL="7202" marR="7202" marT="7202" marB="0" anchor="b"/>
                </a:tc>
              </a:tr>
              <a:tr h="161434">
                <a:tc>
                  <a:txBody>
                    <a:bodyPr/>
                    <a:lstStyle/>
                    <a:p>
                      <a:pPr algn="l" fontAlgn="b"/>
                      <a:r>
                        <a:rPr lang="en-US" sz="800" u="none" strike="noStrike">
                          <a:effectLst/>
                          <a:latin typeface="+mn-lt"/>
                        </a:rPr>
                        <a:t>Department of Justice </a:t>
                      </a:r>
                      <a:endParaRPr lang="en-US" sz="800" b="0" i="0" u="none" strike="noStrike">
                        <a:solidFill>
                          <a:srgbClr val="000000"/>
                        </a:solidFill>
                        <a:effectLst/>
                        <a:latin typeface="+mn-lt"/>
                      </a:endParaRPr>
                    </a:p>
                  </a:txBody>
                  <a:tcPr marL="7202" marR="7202" marT="7202" marB="0" anchor="b"/>
                </a:tc>
                <a:tc>
                  <a:txBody>
                    <a:bodyPr/>
                    <a:lstStyle/>
                    <a:p>
                      <a:pPr algn="l"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11</a:t>
                      </a:r>
                      <a:endParaRPr lang="en-US" sz="800" b="0" i="0" u="none" strike="noStrike">
                        <a:solidFill>
                          <a:srgbClr val="000000"/>
                        </a:solidFill>
                        <a:effectLst/>
                        <a:latin typeface="+mn-lt"/>
                      </a:endParaRPr>
                    </a:p>
                  </a:txBody>
                  <a:tcPr marL="7202" marR="7202" marT="7202" marB="0" anchor="b"/>
                </a:tc>
              </a:tr>
              <a:tr h="136230">
                <a:tc>
                  <a:txBody>
                    <a:bodyPr/>
                    <a:lstStyle/>
                    <a:p>
                      <a:pPr algn="l" fontAlgn="b"/>
                      <a:r>
                        <a:rPr lang="en-US" sz="800" u="none" strike="noStrike">
                          <a:effectLst/>
                          <a:latin typeface="+mn-lt"/>
                        </a:rPr>
                        <a:t>Department of Labor </a:t>
                      </a:r>
                      <a:endParaRPr lang="en-US" sz="800" b="0" i="0" u="none" strike="noStrike">
                        <a:solidFill>
                          <a:srgbClr val="000000"/>
                        </a:solidFill>
                        <a:effectLst/>
                        <a:latin typeface="+mn-lt"/>
                      </a:endParaRPr>
                    </a:p>
                  </a:txBody>
                  <a:tcPr marL="7202" marR="7202" marT="7202" marB="0" anchor="b"/>
                </a:tc>
                <a:tc>
                  <a:txBody>
                    <a:bodyPr/>
                    <a:lstStyle/>
                    <a:p>
                      <a:pPr algn="l" fontAlgn="b"/>
                      <a:endParaRPr lang="en-US" sz="800" b="0" i="0" u="none" strike="noStrike" dirty="0">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5</a:t>
                      </a:r>
                      <a:endParaRPr lang="en-US" sz="800" b="0" i="0" u="none" strike="noStrike">
                        <a:solidFill>
                          <a:srgbClr val="000000"/>
                        </a:solidFill>
                        <a:effectLst/>
                        <a:latin typeface="+mn-lt"/>
                      </a:endParaRPr>
                    </a:p>
                  </a:txBody>
                  <a:tcPr marL="7202" marR="7202" marT="7202" marB="0" anchor="b"/>
                </a:tc>
              </a:tr>
              <a:tr h="136230">
                <a:tc gridSpan="2">
                  <a:txBody>
                    <a:bodyPr/>
                    <a:lstStyle/>
                    <a:p>
                      <a:pPr algn="l" fontAlgn="b"/>
                      <a:r>
                        <a:rPr lang="en-US" sz="800" u="none" strike="noStrike">
                          <a:effectLst/>
                          <a:latin typeface="+mn-lt"/>
                        </a:rPr>
                        <a:t>Department of Agriculture </a:t>
                      </a:r>
                      <a:endParaRPr lang="en-US" sz="800" b="0" i="0" u="none" strike="noStrike">
                        <a:solidFill>
                          <a:srgbClr val="000000"/>
                        </a:solidFill>
                        <a:effectLst/>
                        <a:latin typeface="+mn-lt"/>
                      </a:endParaRPr>
                    </a:p>
                  </a:txBody>
                  <a:tcPr marL="7202" marR="7202" marT="7202" marB="0" anchor="b"/>
                </a:tc>
                <a:tc hMerge="1">
                  <a:txBody>
                    <a:bodyPr/>
                    <a:lstStyle/>
                    <a:p>
                      <a:endParaRPr lang="en-US"/>
                    </a:p>
                  </a:txBody>
                  <a:tcPr/>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36</a:t>
                      </a:r>
                      <a:endParaRPr lang="en-US" sz="800" b="0" i="0" u="none" strike="noStrike">
                        <a:solidFill>
                          <a:srgbClr val="000000"/>
                        </a:solidFill>
                        <a:effectLst/>
                        <a:latin typeface="+mn-lt"/>
                      </a:endParaRPr>
                    </a:p>
                  </a:txBody>
                  <a:tcPr marL="7202" marR="7202" marT="7202" marB="0" anchor="b"/>
                </a:tc>
              </a:tr>
              <a:tr h="136230">
                <a:tc>
                  <a:txBody>
                    <a:bodyPr/>
                    <a:lstStyle/>
                    <a:p>
                      <a:pPr algn="l" fontAlgn="b"/>
                      <a:r>
                        <a:rPr lang="en-US" sz="800" u="none" strike="noStrike">
                          <a:effectLst/>
                          <a:latin typeface="+mn-lt"/>
                        </a:rPr>
                        <a:t>Department of Commerce </a:t>
                      </a:r>
                      <a:endParaRPr lang="en-US" sz="800" b="0" i="0" u="none" strike="noStrike">
                        <a:solidFill>
                          <a:srgbClr val="000000"/>
                        </a:solidFill>
                        <a:effectLst/>
                        <a:latin typeface="+mn-lt"/>
                      </a:endParaRPr>
                    </a:p>
                  </a:txBody>
                  <a:tcPr marL="7202" marR="7202" marT="7202" marB="0" anchor="b"/>
                </a:tc>
                <a:tc>
                  <a:txBody>
                    <a:bodyPr/>
                    <a:lstStyle/>
                    <a:p>
                      <a:pPr algn="l"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38</a:t>
                      </a:r>
                      <a:endParaRPr lang="en-US" sz="800" b="0" i="0" u="none" strike="noStrike">
                        <a:solidFill>
                          <a:srgbClr val="000000"/>
                        </a:solidFill>
                        <a:effectLst/>
                        <a:latin typeface="+mn-lt"/>
                      </a:endParaRPr>
                    </a:p>
                  </a:txBody>
                  <a:tcPr marL="7202" marR="7202" marT="7202" marB="0" anchor="b"/>
                </a:tc>
              </a:tr>
              <a:tr h="136230">
                <a:tc gridSpan="3">
                  <a:txBody>
                    <a:bodyPr/>
                    <a:lstStyle/>
                    <a:p>
                      <a:pPr algn="l" fontAlgn="b"/>
                      <a:r>
                        <a:rPr lang="en-US" sz="800" u="none" strike="noStrike">
                          <a:effectLst/>
                          <a:latin typeface="+mn-lt"/>
                        </a:rPr>
                        <a:t>Department of Housing and Urban Development </a:t>
                      </a:r>
                      <a:endParaRPr lang="en-US" sz="800" b="0" i="0" u="none" strike="noStrike">
                        <a:solidFill>
                          <a:srgbClr val="000000"/>
                        </a:solidFill>
                        <a:effectLst/>
                        <a:latin typeface="+mn-lt"/>
                      </a:endParaRPr>
                    </a:p>
                  </a:txBody>
                  <a:tcPr marL="7202" marR="7202" marT="7202"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10</a:t>
                      </a:r>
                      <a:endParaRPr lang="en-US" sz="800" b="0" i="0" u="none" strike="noStrike">
                        <a:solidFill>
                          <a:srgbClr val="000000"/>
                        </a:solidFill>
                        <a:effectLst/>
                        <a:latin typeface="+mn-lt"/>
                      </a:endParaRPr>
                    </a:p>
                  </a:txBody>
                  <a:tcPr marL="7202" marR="7202" marT="7202" marB="0" anchor="b"/>
                </a:tc>
              </a:tr>
              <a:tr h="136230">
                <a:tc>
                  <a:txBody>
                    <a:bodyPr/>
                    <a:lstStyle/>
                    <a:p>
                      <a:pPr algn="l" fontAlgn="b"/>
                      <a:r>
                        <a:rPr lang="en-US" sz="800" u="none" strike="noStrike">
                          <a:effectLst/>
                          <a:latin typeface="+mn-lt"/>
                        </a:rPr>
                        <a:t>Internal Revenue Service</a:t>
                      </a:r>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10</a:t>
                      </a:r>
                      <a:endParaRPr lang="en-US" sz="800" b="0" i="0" u="none" strike="noStrike">
                        <a:solidFill>
                          <a:srgbClr val="000000"/>
                        </a:solidFill>
                        <a:effectLst/>
                        <a:latin typeface="+mn-lt"/>
                      </a:endParaRPr>
                    </a:p>
                  </a:txBody>
                  <a:tcPr marL="7202" marR="7202" marT="7202" marB="0" anchor="b"/>
                </a:tc>
              </a:tr>
              <a:tr h="136230">
                <a:tc gridSpan="3">
                  <a:txBody>
                    <a:bodyPr/>
                    <a:lstStyle/>
                    <a:p>
                      <a:pPr algn="l" fontAlgn="b"/>
                      <a:r>
                        <a:rPr lang="en-US" sz="800" u="none" strike="noStrike">
                          <a:effectLst/>
                          <a:latin typeface="+mn-lt"/>
                        </a:rPr>
                        <a:t>Federal Communications Commission </a:t>
                      </a:r>
                      <a:endParaRPr lang="en-US" sz="800" b="0" i="0" u="none" strike="noStrike">
                        <a:solidFill>
                          <a:srgbClr val="000000"/>
                        </a:solidFill>
                        <a:effectLst/>
                        <a:latin typeface="+mn-lt"/>
                      </a:endParaRPr>
                    </a:p>
                  </a:txBody>
                  <a:tcPr marL="7202" marR="7202" marT="7202"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2</a:t>
                      </a:r>
                      <a:endParaRPr lang="en-US" sz="800" b="0" i="0" u="none" strike="noStrike">
                        <a:solidFill>
                          <a:srgbClr val="000000"/>
                        </a:solidFill>
                        <a:effectLst/>
                        <a:latin typeface="+mn-lt"/>
                      </a:endParaRPr>
                    </a:p>
                  </a:txBody>
                  <a:tcPr marL="7202" marR="7202" marT="7202" marB="0" anchor="b"/>
                </a:tc>
              </a:tr>
              <a:tr h="136230">
                <a:tc>
                  <a:txBody>
                    <a:bodyPr/>
                    <a:lstStyle/>
                    <a:p>
                      <a:pPr algn="l"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 </a:t>
                      </a:r>
                      <a:endParaRPr lang="en-US" sz="800" b="0" i="0" u="none" strike="noStrike">
                        <a:solidFill>
                          <a:srgbClr val="000000"/>
                        </a:solidFill>
                        <a:effectLst/>
                        <a:latin typeface="+mn-lt"/>
                      </a:endParaRPr>
                    </a:p>
                  </a:txBody>
                  <a:tcPr marL="7202" marR="7202" marT="7202" marB="0" anchor="b"/>
                </a:tc>
              </a:tr>
              <a:tr h="174078">
                <a:tc>
                  <a:txBody>
                    <a:bodyPr/>
                    <a:lstStyle/>
                    <a:p>
                      <a:pPr algn="l" fontAlgn="b"/>
                      <a:r>
                        <a:rPr lang="en-US" sz="800" u="sng" strike="noStrike">
                          <a:effectLst/>
                          <a:latin typeface="+mn-lt"/>
                        </a:rPr>
                        <a:t>IBC </a:t>
                      </a:r>
                      <a:endParaRPr lang="en-US" sz="800" b="1" i="0" u="sng" strike="noStrike">
                        <a:solidFill>
                          <a:srgbClr val="000000"/>
                        </a:solidFill>
                        <a:effectLst/>
                        <a:latin typeface="+mn-lt"/>
                      </a:endParaRPr>
                    </a:p>
                  </a:txBody>
                  <a:tcPr marL="7202" marR="7202" marT="7202" marB="0" anchor="b"/>
                </a:tc>
                <a:tc>
                  <a:txBody>
                    <a:bodyPr/>
                    <a:lstStyle/>
                    <a:p>
                      <a:pPr algn="l"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sng" strike="noStrike">
                          <a:effectLst/>
                          <a:latin typeface="+mn-lt"/>
                        </a:rPr>
                        <a:t>142</a:t>
                      </a:r>
                      <a:endParaRPr lang="en-US" sz="800" b="1" i="0" u="sng" strike="noStrike">
                        <a:solidFill>
                          <a:srgbClr val="000000"/>
                        </a:solidFill>
                        <a:effectLst/>
                        <a:latin typeface="+mn-lt"/>
                      </a:endParaRPr>
                    </a:p>
                  </a:txBody>
                  <a:tcPr marL="7202" marR="7202" marT="7202" marB="0" anchor="b"/>
                </a:tc>
              </a:tr>
              <a:tr h="198475">
                <a:tc>
                  <a:txBody>
                    <a:bodyPr/>
                    <a:lstStyle/>
                    <a:p>
                      <a:pPr algn="l" fontAlgn="b"/>
                      <a:r>
                        <a:rPr lang="en-US" sz="800" u="none" strike="noStrike">
                          <a:effectLst/>
                          <a:latin typeface="+mn-lt"/>
                        </a:rPr>
                        <a:t>NASA </a:t>
                      </a:r>
                      <a:endParaRPr lang="en-US" sz="800" b="0" i="0" u="none" strike="noStrike">
                        <a:solidFill>
                          <a:srgbClr val="000000"/>
                        </a:solidFill>
                        <a:effectLst/>
                        <a:latin typeface="+mn-lt"/>
                      </a:endParaRPr>
                    </a:p>
                  </a:txBody>
                  <a:tcPr marL="7202" marR="7202" marT="7202" marB="0" anchor="b"/>
                </a:tc>
                <a:tc>
                  <a:txBody>
                    <a:bodyPr/>
                    <a:lstStyle/>
                    <a:p>
                      <a:pPr algn="l"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57</a:t>
                      </a:r>
                      <a:endParaRPr lang="en-US" sz="800" b="0" i="0" u="none" strike="noStrike">
                        <a:solidFill>
                          <a:srgbClr val="000000"/>
                        </a:solidFill>
                        <a:effectLst/>
                        <a:latin typeface="+mn-lt"/>
                      </a:endParaRPr>
                    </a:p>
                  </a:txBody>
                  <a:tcPr marL="7202" marR="7202" marT="7202" marB="0" anchor="b"/>
                </a:tc>
              </a:tr>
              <a:tr h="136230">
                <a:tc gridSpan="3">
                  <a:txBody>
                    <a:bodyPr/>
                    <a:lstStyle/>
                    <a:p>
                      <a:pPr algn="l" fontAlgn="b"/>
                      <a:r>
                        <a:rPr lang="en-US" sz="800" u="none" strike="noStrike">
                          <a:effectLst/>
                          <a:latin typeface="+mn-lt"/>
                        </a:rPr>
                        <a:t>Nuclear Regulatory Commission </a:t>
                      </a:r>
                      <a:endParaRPr lang="en-US" sz="800" b="0" i="0" u="none" strike="noStrike">
                        <a:solidFill>
                          <a:srgbClr val="000000"/>
                        </a:solidFill>
                        <a:effectLst/>
                        <a:latin typeface="+mn-lt"/>
                      </a:endParaRPr>
                    </a:p>
                  </a:txBody>
                  <a:tcPr marL="7202" marR="7202" marT="7202"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3</a:t>
                      </a:r>
                      <a:endParaRPr lang="en-US" sz="800" b="0" i="0" u="none" strike="noStrike">
                        <a:solidFill>
                          <a:srgbClr val="000000"/>
                        </a:solidFill>
                        <a:effectLst/>
                        <a:latin typeface="+mn-lt"/>
                      </a:endParaRPr>
                    </a:p>
                  </a:txBody>
                  <a:tcPr marL="7202" marR="7202" marT="7202" marB="0" anchor="b"/>
                </a:tc>
              </a:tr>
              <a:tr h="136230">
                <a:tc gridSpan="3">
                  <a:txBody>
                    <a:bodyPr/>
                    <a:lstStyle/>
                    <a:p>
                      <a:pPr algn="l" fontAlgn="b"/>
                      <a:r>
                        <a:rPr lang="en-US" sz="800" u="none" strike="noStrike">
                          <a:effectLst/>
                          <a:latin typeface="+mn-lt"/>
                        </a:rPr>
                        <a:t>US Environmental Protection Agency </a:t>
                      </a:r>
                      <a:endParaRPr lang="en-US" sz="800" b="0" i="0" u="none" strike="noStrike">
                        <a:solidFill>
                          <a:srgbClr val="000000"/>
                        </a:solidFill>
                        <a:effectLst/>
                        <a:latin typeface="+mn-lt"/>
                      </a:endParaRPr>
                    </a:p>
                  </a:txBody>
                  <a:tcPr marL="7202" marR="7202" marT="7202"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43</a:t>
                      </a:r>
                      <a:endParaRPr lang="en-US" sz="800" b="0" i="0" u="none" strike="noStrike">
                        <a:solidFill>
                          <a:srgbClr val="000000"/>
                        </a:solidFill>
                        <a:effectLst/>
                        <a:latin typeface="+mn-lt"/>
                      </a:endParaRPr>
                    </a:p>
                  </a:txBody>
                  <a:tcPr marL="7202" marR="7202" marT="7202" marB="0" anchor="b"/>
                </a:tc>
              </a:tr>
              <a:tr h="136230">
                <a:tc gridSpan="3">
                  <a:txBody>
                    <a:bodyPr/>
                    <a:lstStyle/>
                    <a:p>
                      <a:pPr algn="l" fontAlgn="b"/>
                      <a:r>
                        <a:rPr lang="en-US" sz="800" u="none" strike="noStrike">
                          <a:effectLst/>
                          <a:latin typeface="+mn-lt"/>
                        </a:rPr>
                        <a:t>National Archives &amp; Records Administration </a:t>
                      </a:r>
                      <a:endParaRPr lang="en-US" sz="800" b="0" i="0" u="none" strike="noStrike">
                        <a:solidFill>
                          <a:srgbClr val="000000"/>
                        </a:solidFill>
                        <a:effectLst/>
                        <a:latin typeface="+mn-lt"/>
                      </a:endParaRPr>
                    </a:p>
                  </a:txBody>
                  <a:tcPr marL="7202" marR="7202" marT="7202" marB="0" anchor="b"/>
                </a:tc>
                <a:tc hMerge="1">
                  <a:txBody>
                    <a:bodyPr/>
                    <a:lstStyle/>
                    <a:p>
                      <a:endParaRPr lang="en-US"/>
                    </a:p>
                  </a:txBody>
                  <a:tcPr/>
                </a:tc>
                <a:tc hMerge="1">
                  <a:txBody>
                    <a:bodyPr/>
                    <a:lstStyle/>
                    <a:p>
                      <a:endParaRPr lang="en-US"/>
                    </a:p>
                  </a:txBody>
                  <a:tcPr/>
                </a:tc>
                <a:tc>
                  <a:txBody>
                    <a:bodyPr/>
                    <a:lstStyle/>
                    <a:p>
                      <a:pPr algn="ctr" fontAlgn="b"/>
                      <a:r>
                        <a:rPr lang="en-US" sz="800" u="none" strike="noStrike">
                          <a:effectLst/>
                          <a:latin typeface="+mn-lt"/>
                        </a:rPr>
                        <a:t>5</a:t>
                      </a:r>
                      <a:endParaRPr lang="en-US" sz="800" b="0" i="0" u="none" strike="noStrike">
                        <a:solidFill>
                          <a:srgbClr val="000000"/>
                        </a:solidFill>
                        <a:effectLst/>
                        <a:latin typeface="+mn-lt"/>
                      </a:endParaRPr>
                    </a:p>
                  </a:txBody>
                  <a:tcPr marL="7202" marR="7202" marT="7202" marB="0" anchor="b"/>
                </a:tc>
              </a:tr>
              <a:tr h="136230">
                <a:tc>
                  <a:txBody>
                    <a:bodyPr/>
                    <a:lstStyle/>
                    <a:p>
                      <a:pPr algn="l" fontAlgn="b"/>
                      <a:r>
                        <a:rPr lang="en-US" sz="800" u="none" strike="noStrike">
                          <a:effectLst/>
                          <a:latin typeface="+mn-lt"/>
                        </a:rPr>
                        <a:t>Dept of the Interior </a:t>
                      </a:r>
                      <a:endParaRPr lang="en-US" sz="800" b="0" i="0" u="none" strike="noStrike">
                        <a:solidFill>
                          <a:srgbClr val="000000"/>
                        </a:solidFill>
                        <a:effectLst/>
                        <a:latin typeface="+mn-lt"/>
                      </a:endParaRPr>
                    </a:p>
                  </a:txBody>
                  <a:tcPr marL="7202" marR="7202" marT="7202" marB="0" anchor="b"/>
                </a:tc>
                <a:tc>
                  <a:txBody>
                    <a:bodyPr/>
                    <a:lstStyle/>
                    <a:p>
                      <a:pPr algn="l"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32</a:t>
                      </a:r>
                      <a:endParaRPr lang="en-US" sz="800" b="0" i="0" u="none" strike="noStrike">
                        <a:solidFill>
                          <a:srgbClr val="000000"/>
                        </a:solidFill>
                        <a:effectLst/>
                        <a:latin typeface="+mn-lt"/>
                      </a:endParaRPr>
                    </a:p>
                  </a:txBody>
                  <a:tcPr marL="7202" marR="7202" marT="7202" marB="0" anchor="b"/>
                </a:tc>
              </a:tr>
              <a:tr h="136230">
                <a:tc gridSpan="2">
                  <a:txBody>
                    <a:bodyPr/>
                    <a:lstStyle/>
                    <a:p>
                      <a:pPr algn="l" fontAlgn="b"/>
                      <a:r>
                        <a:rPr lang="en-US" sz="800" u="none" strike="noStrike">
                          <a:effectLst/>
                          <a:latin typeface="+mn-lt"/>
                        </a:rPr>
                        <a:t>National Science Foundation </a:t>
                      </a:r>
                      <a:endParaRPr lang="en-US" sz="800" b="0" i="0" u="none" strike="noStrike">
                        <a:solidFill>
                          <a:srgbClr val="000000"/>
                        </a:solidFill>
                        <a:effectLst/>
                        <a:latin typeface="+mn-lt"/>
                      </a:endParaRPr>
                    </a:p>
                  </a:txBody>
                  <a:tcPr marL="7202" marR="7202" marT="7202" marB="0" anchor="b"/>
                </a:tc>
                <a:tc hMerge="1">
                  <a:txBody>
                    <a:bodyPr/>
                    <a:lstStyle/>
                    <a:p>
                      <a:endParaRPr lang="en-US"/>
                    </a:p>
                  </a:txBody>
                  <a:tcPr/>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2</a:t>
                      </a:r>
                      <a:endParaRPr lang="en-US" sz="800" b="0" i="0" u="none" strike="noStrike">
                        <a:solidFill>
                          <a:srgbClr val="000000"/>
                        </a:solidFill>
                        <a:effectLst/>
                        <a:latin typeface="+mn-lt"/>
                      </a:endParaRPr>
                    </a:p>
                  </a:txBody>
                  <a:tcPr marL="7202" marR="7202" marT="7202" marB="0" anchor="b"/>
                </a:tc>
              </a:tr>
              <a:tr h="136230">
                <a:tc gridSpan="2">
                  <a:txBody>
                    <a:bodyPr/>
                    <a:lstStyle/>
                    <a:p>
                      <a:pPr algn="l" fontAlgn="b"/>
                      <a:r>
                        <a:rPr lang="en-US" sz="800" u="none" strike="noStrike">
                          <a:effectLst/>
                          <a:latin typeface="+mn-lt"/>
                        </a:rPr>
                        <a:t>National Labor Relations Borad </a:t>
                      </a:r>
                      <a:endParaRPr lang="en-US" sz="800" b="0" i="0" u="none" strike="noStrike">
                        <a:solidFill>
                          <a:srgbClr val="000000"/>
                        </a:solidFill>
                        <a:effectLst/>
                        <a:latin typeface="+mn-lt"/>
                      </a:endParaRPr>
                    </a:p>
                  </a:txBody>
                  <a:tcPr marL="7202" marR="7202" marT="7202" marB="0" anchor="b"/>
                </a:tc>
                <a:tc hMerge="1">
                  <a:txBody>
                    <a:bodyPr/>
                    <a:lstStyle/>
                    <a:p>
                      <a:endParaRPr lang="en-US"/>
                    </a:p>
                  </a:txBody>
                  <a:tcPr/>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 </a:t>
                      </a:r>
                      <a:endParaRPr lang="en-US" sz="800" b="0" i="0" u="none" strike="noStrike">
                        <a:solidFill>
                          <a:srgbClr val="000000"/>
                        </a:solidFill>
                        <a:effectLst/>
                        <a:latin typeface="+mn-lt"/>
                      </a:endParaRPr>
                    </a:p>
                  </a:txBody>
                  <a:tcPr marL="7202" marR="7202" marT="7202" marB="0" anchor="b"/>
                </a:tc>
              </a:tr>
              <a:tr h="136230">
                <a:tc>
                  <a:txBody>
                    <a:bodyPr/>
                    <a:lstStyle/>
                    <a:p>
                      <a:pPr algn="l" fontAlgn="b"/>
                      <a:endParaRPr lang="en-US" sz="800" b="0" i="0" u="none" strike="noStrike">
                        <a:solidFill>
                          <a:srgbClr val="000000"/>
                        </a:solidFill>
                        <a:effectLst/>
                        <a:latin typeface="+mn-lt"/>
                      </a:endParaRPr>
                    </a:p>
                  </a:txBody>
                  <a:tcPr marL="7202" marR="7202" marT="7202" marB="0" anchor="b"/>
                </a:tc>
                <a:tc>
                  <a:txBody>
                    <a:bodyPr/>
                    <a:lstStyle/>
                    <a:p>
                      <a:pPr algn="l"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 </a:t>
                      </a:r>
                      <a:endParaRPr lang="en-US" sz="800" b="0" i="0" u="none" strike="noStrike">
                        <a:solidFill>
                          <a:srgbClr val="000000"/>
                        </a:solidFill>
                        <a:effectLst/>
                        <a:latin typeface="+mn-lt"/>
                      </a:endParaRPr>
                    </a:p>
                  </a:txBody>
                  <a:tcPr marL="7202" marR="7202" marT="7202" marB="0" anchor="b"/>
                </a:tc>
              </a:tr>
              <a:tr h="174078">
                <a:tc>
                  <a:txBody>
                    <a:bodyPr/>
                    <a:lstStyle/>
                    <a:p>
                      <a:pPr algn="l" fontAlgn="b"/>
                      <a:r>
                        <a:rPr lang="en-US" sz="800" u="sng" strike="noStrike">
                          <a:effectLst/>
                          <a:latin typeface="+mn-lt"/>
                        </a:rPr>
                        <a:t>DFAS </a:t>
                      </a:r>
                      <a:endParaRPr lang="en-US" sz="800" b="1" i="0" u="sng"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sng" strike="noStrike">
                          <a:effectLst/>
                          <a:latin typeface="+mn-lt"/>
                        </a:rPr>
                        <a:t>61</a:t>
                      </a:r>
                      <a:endParaRPr lang="en-US" sz="800" b="1" i="0" u="sng" strike="noStrike">
                        <a:solidFill>
                          <a:srgbClr val="000000"/>
                        </a:solidFill>
                        <a:effectLst/>
                        <a:latin typeface="+mn-lt"/>
                      </a:endParaRPr>
                    </a:p>
                  </a:txBody>
                  <a:tcPr marL="7202" marR="7202" marT="7202" marB="0" anchor="b"/>
                </a:tc>
              </a:tr>
              <a:tr h="136230">
                <a:tc gridSpan="2">
                  <a:txBody>
                    <a:bodyPr/>
                    <a:lstStyle/>
                    <a:p>
                      <a:pPr algn="l" fontAlgn="b"/>
                      <a:r>
                        <a:rPr lang="en-US" sz="800" u="none" strike="noStrike">
                          <a:effectLst/>
                          <a:latin typeface="+mn-lt"/>
                        </a:rPr>
                        <a:t>Broadcasting Board of Governors </a:t>
                      </a:r>
                      <a:endParaRPr lang="en-US" sz="800" b="0" i="0" u="none" strike="noStrike">
                        <a:solidFill>
                          <a:srgbClr val="000000"/>
                        </a:solidFill>
                        <a:effectLst/>
                        <a:latin typeface="+mn-lt"/>
                      </a:endParaRPr>
                    </a:p>
                  </a:txBody>
                  <a:tcPr marL="7202" marR="7202" marT="7202" marB="0" anchor="b"/>
                </a:tc>
                <a:tc hMerge="1">
                  <a:txBody>
                    <a:bodyPr/>
                    <a:lstStyle/>
                    <a:p>
                      <a:endParaRPr lang="en-US"/>
                    </a:p>
                  </a:txBody>
                  <a:tcPr/>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2</a:t>
                      </a:r>
                      <a:endParaRPr lang="en-US" sz="800" b="0" i="0" u="none" strike="noStrike">
                        <a:solidFill>
                          <a:srgbClr val="000000"/>
                        </a:solidFill>
                        <a:effectLst/>
                        <a:latin typeface="+mn-lt"/>
                      </a:endParaRPr>
                    </a:p>
                  </a:txBody>
                  <a:tcPr marL="7202" marR="7202" marT="7202" marB="0" anchor="b"/>
                </a:tc>
              </a:tr>
              <a:tr h="136230">
                <a:tc gridSpan="2">
                  <a:txBody>
                    <a:bodyPr/>
                    <a:lstStyle/>
                    <a:p>
                      <a:pPr algn="l" fontAlgn="b"/>
                      <a:r>
                        <a:rPr lang="en-US" sz="800" u="none" strike="noStrike">
                          <a:effectLst/>
                          <a:latin typeface="+mn-lt"/>
                        </a:rPr>
                        <a:t>Dept of Energy </a:t>
                      </a:r>
                      <a:endParaRPr lang="en-US" sz="800" b="0" i="0" u="none" strike="noStrike">
                        <a:solidFill>
                          <a:srgbClr val="000000"/>
                        </a:solidFill>
                        <a:effectLst/>
                        <a:latin typeface="+mn-lt"/>
                      </a:endParaRPr>
                    </a:p>
                  </a:txBody>
                  <a:tcPr marL="7202" marR="7202" marT="7202" marB="0" anchor="b"/>
                </a:tc>
                <a:tc hMerge="1">
                  <a:txBody>
                    <a:bodyPr/>
                    <a:lstStyle/>
                    <a:p>
                      <a:endParaRPr lang="en-US"/>
                    </a:p>
                  </a:txBody>
                  <a:tcPr/>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20</a:t>
                      </a:r>
                      <a:endParaRPr lang="en-US" sz="800" b="0" i="0" u="none" strike="noStrike">
                        <a:solidFill>
                          <a:srgbClr val="000000"/>
                        </a:solidFill>
                        <a:effectLst/>
                        <a:latin typeface="+mn-lt"/>
                      </a:endParaRPr>
                    </a:p>
                  </a:txBody>
                  <a:tcPr marL="7202" marR="7202" marT="7202" marB="0" anchor="b"/>
                </a:tc>
              </a:tr>
              <a:tr h="136230">
                <a:tc>
                  <a:txBody>
                    <a:bodyPr/>
                    <a:lstStyle/>
                    <a:p>
                      <a:pPr algn="l" fontAlgn="b"/>
                      <a:r>
                        <a:rPr lang="en-US" sz="800" u="none" strike="noStrike">
                          <a:effectLst/>
                          <a:latin typeface="+mn-lt"/>
                        </a:rPr>
                        <a:t>Department of Defense </a:t>
                      </a:r>
                      <a:endParaRPr lang="en-US" sz="800" b="0" i="0" u="none" strike="noStrike">
                        <a:solidFill>
                          <a:srgbClr val="000000"/>
                        </a:solidFill>
                        <a:effectLst/>
                        <a:latin typeface="+mn-lt"/>
                      </a:endParaRPr>
                    </a:p>
                  </a:txBody>
                  <a:tcPr marL="7202" marR="7202" marT="7202" marB="0" anchor="b"/>
                </a:tc>
                <a:tc>
                  <a:txBody>
                    <a:bodyPr/>
                    <a:lstStyle/>
                    <a:p>
                      <a:pPr algn="l"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18</a:t>
                      </a:r>
                      <a:endParaRPr lang="en-US" sz="800" b="0" i="0" u="none" strike="noStrike">
                        <a:solidFill>
                          <a:srgbClr val="000000"/>
                        </a:solidFill>
                        <a:effectLst/>
                        <a:latin typeface="+mn-lt"/>
                      </a:endParaRPr>
                    </a:p>
                  </a:txBody>
                  <a:tcPr marL="7202" marR="7202" marT="7202" marB="0" anchor="b"/>
                </a:tc>
              </a:tr>
              <a:tr h="136230">
                <a:tc>
                  <a:txBody>
                    <a:bodyPr/>
                    <a:lstStyle/>
                    <a:p>
                      <a:pPr algn="l" fontAlgn="b"/>
                      <a:r>
                        <a:rPr lang="en-US" sz="800" u="none" strike="noStrike">
                          <a:effectLst/>
                          <a:latin typeface="+mn-lt"/>
                        </a:rPr>
                        <a:t>Veterans Affairs </a:t>
                      </a:r>
                      <a:endParaRPr lang="en-US" sz="800" b="0" i="0" u="none" strike="noStrike">
                        <a:solidFill>
                          <a:srgbClr val="000000"/>
                        </a:solidFill>
                        <a:effectLst/>
                        <a:latin typeface="+mn-lt"/>
                      </a:endParaRPr>
                    </a:p>
                  </a:txBody>
                  <a:tcPr marL="7202" marR="7202" marT="7202" marB="0" anchor="b"/>
                </a:tc>
                <a:tc>
                  <a:txBody>
                    <a:bodyPr/>
                    <a:lstStyle/>
                    <a:p>
                      <a:pPr algn="l"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21</a:t>
                      </a:r>
                      <a:endParaRPr lang="en-US" sz="800" b="0" i="0" u="none" strike="noStrike">
                        <a:solidFill>
                          <a:srgbClr val="000000"/>
                        </a:solidFill>
                        <a:effectLst/>
                        <a:latin typeface="+mn-lt"/>
                      </a:endParaRPr>
                    </a:p>
                  </a:txBody>
                  <a:tcPr marL="7202" marR="7202" marT="7202" marB="0" anchor="b"/>
                </a:tc>
              </a:tr>
              <a:tr h="136230">
                <a:tc>
                  <a:txBody>
                    <a:bodyPr/>
                    <a:lstStyle/>
                    <a:p>
                      <a:pPr algn="l"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a:effectLst/>
                          <a:latin typeface="+mn-lt"/>
                        </a:rPr>
                        <a:t> </a:t>
                      </a:r>
                      <a:endParaRPr lang="en-US" sz="800" b="0" i="0" u="none" strike="noStrike">
                        <a:solidFill>
                          <a:srgbClr val="000000"/>
                        </a:solidFill>
                        <a:effectLst/>
                        <a:latin typeface="+mn-lt"/>
                      </a:endParaRPr>
                    </a:p>
                  </a:txBody>
                  <a:tcPr marL="7202" marR="7202" marT="7202" marB="0" anchor="b"/>
                </a:tc>
              </a:tr>
              <a:tr h="174078">
                <a:tc gridSpan="2">
                  <a:txBody>
                    <a:bodyPr/>
                    <a:lstStyle/>
                    <a:p>
                      <a:pPr algn="l" fontAlgn="b"/>
                      <a:r>
                        <a:rPr lang="en-US" sz="800" u="sng" strike="noStrike">
                          <a:effectLst/>
                          <a:latin typeface="+mn-lt"/>
                        </a:rPr>
                        <a:t>Other - Manually Processed </a:t>
                      </a:r>
                      <a:endParaRPr lang="en-US" sz="800" b="1" i="0" u="sng" strike="noStrike">
                        <a:solidFill>
                          <a:srgbClr val="000000"/>
                        </a:solidFill>
                        <a:effectLst/>
                        <a:latin typeface="+mn-lt"/>
                      </a:endParaRPr>
                    </a:p>
                  </a:txBody>
                  <a:tcPr marL="7202" marR="7202" marT="7202" marB="0" anchor="b"/>
                </a:tc>
                <a:tc hMerge="1">
                  <a:txBody>
                    <a:bodyPr/>
                    <a:lstStyle/>
                    <a:p>
                      <a:endParaRPr lang="en-US"/>
                    </a:p>
                  </a:txBody>
                  <a:tcPr/>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sng" strike="noStrike">
                          <a:effectLst/>
                          <a:latin typeface="+mn-lt"/>
                        </a:rPr>
                        <a:t>13</a:t>
                      </a:r>
                      <a:endParaRPr lang="en-US" sz="800" b="1" i="0" u="sng" strike="noStrike">
                        <a:solidFill>
                          <a:srgbClr val="000000"/>
                        </a:solidFill>
                        <a:effectLst/>
                        <a:latin typeface="+mn-lt"/>
                      </a:endParaRPr>
                    </a:p>
                  </a:txBody>
                  <a:tcPr marL="7202" marR="7202" marT="7202" marB="0" anchor="b"/>
                </a:tc>
              </a:tr>
              <a:tr h="136230">
                <a:tc>
                  <a:txBody>
                    <a:bodyPr/>
                    <a:lstStyle/>
                    <a:p>
                      <a:pPr algn="l" fontAlgn="b"/>
                      <a:r>
                        <a:rPr lang="en-US" sz="800" u="none" strike="noStrike">
                          <a:effectLst/>
                          <a:latin typeface="+mn-lt"/>
                        </a:rPr>
                        <a:t>Admin Office U.S. Courts </a:t>
                      </a:r>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endParaRPr lang="en-US" sz="800" b="0" i="0" u="none" strike="noStrike">
                        <a:solidFill>
                          <a:srgbClr val="000000"/>
                        </a:solidFill>
                        <a:effectLst/>
                        <a:latin typeface="+mn-lt"/>
                      </a:endParaRPr>
                    </a:p>
                  </a:txBody>
                  <a:tcPr marL="7202" marR="7202" marT="7202" marB="0" anchor="b"/>
                </a:tc>
                <a:tc>
                  <a:txBody>
                    <a:bodyPr/>
                    <a:lstStyle/>
                    <a:p>
                      <a:pPr algn="ctr" fontAlgn="b"/>
                      <a:r>
                        <a:rPr lang="en-US" sz="800" u="none" strike="noStrike" dirty="0">
                          <a:effectLst/>
                          <a:latin typeface="+mn-lt"/>
                        </a:rPr>
                        <a:t>13</a:t>
                      </a:r>
                      <a:endParaRPr lang="en-US" sz="800" b="0" i="0" u="none" strike="noStrike" dirty="0">
                        <a:solidFill>
                          <a:srgbClr val="000000"/>
                        </a:solidFill>
                        <a:effectLst/>
                        <a:latin typeface="+mn-lt"/>
                      </a:endParaRPr>
                    </a:p>
                  </a:txBody>
                  <a:tcPr marL="7202" marR="7202" marT="7202" marB="0" anchor="b"/>
                </a:tc>
              </a:tr>
            </a:tbl>
          </a:graphicData>
        </a:graphic>
      </p:graphicFrame>
      <p:sp>
        <p:nvSpPr>
          <p:cNvPr id="6" name="Title 5"/>
          <p:cNvSpPr>
            <a:spLocks noGrp="1"/>
          </p:cNvSpPr>
          <p:nvPr>
            <p:ph type="ctrTitle"/>
          </p:nvPr>
        </p:nvSpPr>
        <p:spPr/>
        <p:txBody>
          <a:bodyPr/>
          <a:lstStyle/>
          <a:p>
            <a:r>
              <a:rPr lang="en-US" dirty="0" smtClean="0"/>
              <a:t>Phased/Composite </a:t>
            </a:r>
            <a:br>
              <a:rPr lang="en-US" dirty="0" smtClean="0"/>
            </a:br>
            <a:r>
              <a:rPr lang="en-US" dirty="0" smtClean="0"/>
              <a:t>Retirement Breakdown </a:t>
            </a:r>
            <a:endParaRPr lang="en-US" dirty="0"/>
          </a:p>
        </p:txBody>
      </p:sp>
      <p:sp>
        <p:nvSpPr>
          <p:cNvPr id="9" name="TextBox 8"/>
          <p:cNvSpPr txBox="1"/>
          <p:nvPr/>
        </p:nvSpPr>
        <p:spPr>
          <a:xfrm>
            <a:off x="1066800" y="1591056"/>
            <a:ext cx="2667000" cy="523220"/>
          </a:xfrm>
          <a:prstGeom prst="rect">
            <a:avLst/>
          </a:prstGeom>
          <a:noFill/>
        </p:spPr>
        <p:txBody>
          <a:bodyPr wrap="square" rtlCol="0">
            <a:spAutoFit/>
          </a:bodyPr>
          <a:lstStyle/>
          <a:p>
            <a:r>
              <a:rPr lang="en-US" sz="1400" b="1" dirty="0" smtClean="0"/>
              <a:t>CSRS Phased	226</a:t>
            </a:r>
          </a:p>
          <a:p>
            <a:r>
              <a:rPr lang="en-US" sz="1400" b="1" dirty="0" smtClean="0"/>
              <a:t>FERS Phased	332</a:t>
            </a:r>
            <a:endParaRPr lang="en-US" sz="1400" b="1" dirty="0"/>
          </a:p>
        </p:txBody>
      </p:sp>
      <p:sp>
        <p:nvSpPr>
          <p:cNvPr id="10" name="TextBox 9"/>
          <p:cNvSpPr txBox="1"/>
          <p:nvPr/>
        </p:nvSpPr>
        <p:spPr>
          <a:xfrm>
            <a:off x="5181600" y="1591056"/>
            <a:ext cx="2590800" cy="523220"/>
          </a:xfrm>
          <a:prstGeom prst="rect">
            <a:avLst/>
          </a:prstGeom>
          <a:noFill/>
        </p:spPr>
        <p:txBody>
          <a:bodyPr wrap="square" rtlCol="0">
            <a:spAutoFit/>
          </a:bodyPr>
          <a:lstStyle/>
          <a:p>
            <a:r>
              <a:rPr lang="en-US" sz="1400" b="1" dirty="0" smtClean="0"/>
              <a:t>CSRS Composite	157</a:t>
            </a:r>
          </a:p>
          <a:p>
            <a:r>
              <a:rPr lang="en-US" sz="1400" b="1" dirty="0" smtClean="0"/>
              <a:t>FERS Composite	219</a:t>
            </a:r>
            <a:endParaRPr lang="en-US" sz="1400" b="1" dirty="0"/>
          </a:p>
        </p:txBody>
      </p:sp>
    </p:spTree>
    <p:extLst>
      <p:ext uri="{BB962C8B-B14F-4D97-AF65-F5344CB8AC3E}">
        <p14:creationId xmlns:p14="http://schemas.microsoft.com/office/powerpoint/2010/main" val="36245482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81000" y="2362200"/>
            <a:ext cx="8340131" cy="3250329"/>
          </a:xfrm>
        </p:spPr>
      </p:pic>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28</a:t>
            </a:fld>
            <a:endParaRPr lang="en-US" dirty="0"/>
          </a:p>
        </p:txBody>
      </p:sp>
      <p:sp>
        <p:nvSpPr>
          <p:cNvPr id="5" name="Title 4"/>
          <p:cNvSpPr>
            <a:spLocks noGrp="1"/>
          </p:cNvSpPr>
          <p:nvPr>
            <p:ph type="ctrTitle"/>
          </p:nvPr>
        </p:nvSpPr>
        <p:spPr/>
        <p:txBody>
          <a:bodyPr/>
          <a:lstStyle/>
          <a:p>
            <a:r>
              <a:rPr lang="en-US" dirty="0" smtClean="0"/>
              <a:t>Knowledge Transfer Strategies for Consideration</a:t>
            </a:r>
            <a:endParaRPr lang="en-US" dirty="0"/>
          </a:p>
        </p:txBody>
      </p:sp>
    </p:spTree>
    <p:extLst>
      <p:ext uri="{BB962C8B-B14F-4D97-AF65-F5344CB8AC3E}">
        <p14:creationId xmlns:p14="http://schemas.microsoft.com/office/powerpoint/2010/main" val="21612598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28800"/>
            <a:ext cx="8229600" cy="4724400"/>
          </a:xfrm>
        </p:spPr>
        <p:txBody>
          <a:bodyPr/>
          <a:lstStyle/>
          <a:p>
            <a:r>
              <a:rPr lang="en-US" dirty="0"/>
              <a:t>Decide whether or not Phased Retirement will be available</a:t>
            </a:r>
          </a:p>
          <a:p>
            <a:r>
              <a:rPr lang="en-US" dirty="0" smtClean="0"/>
              <a:t>Identify </a:t>
            </a:r>
            <a:r>
              <a:rPr lang="en-US" dirty="0"/>
              <a:t>employees currently eligible for phased </a:t>
            </a:r>
            <a:r>
              <a:rPr lang="en-US" dirty="0" smtClean="0"/>
              <a:t>retirement</a:t>
            </a:r>
          </a:p>
          <a:p>
            <a:r>
              <a:rPr lang="en-US" dirty="0" smtClean="0"/>
              <a:t>Establish </a:t>
            </a:r>
            <a:r>
              <a:rPr lang="en-US" dirty="0"/>
              <a:t>written criteria to explain the basis for approving or denying a request for phased </a:t>
            </a:r>
            <a:r>
              <a:rPr lang="en-US" dirty="0" smtClean="0"/>
              <a:t>retirement</a:t>
            </a:r>
          </a:p>
          <a:p>
            <a:r>
              <a:rPr lang="en-US" dirty="0" smtClean="0"/>
              <a:t>Determine </a:t>
            </a:r>
            <a:r>
              <a:rPr lang="en-US" dirty="0"/>
              <a:t>the duration of the phased retirement</a:t>
            </a:r>
          </a:p>
          <a:p>
            <a:endParaRPr lang="en-US"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29</a:t>
            </a:fld>
            <a:endParaRPr lang="en-US" dirty="0"/>
          </a:p>
        </p:txBody>
      </p:sp>
      <p:sp>
        <p:nvSpPr>
          <p:cNvPr id="5" name="Title 4"/>
          <p:cNvSpPr>
            <a:spLocks noGrp="1"/>
          </p:cNvSpPr>
          <p:nvPr>
            <p:ph type="ctrTitle"/>
          </p:nvPr>
        </p:nvSpPr>
        <p:spPr/>
        <p:txBody>
          <a:bodyPr/>
          <a:lstStyle/>
          <a:p>
            <a:r>
              <a:rPr lang="en-US" dirty="0" smtClean="0"/>
              <a:t>Agency Responsibilities</a:t>
            </a:r>
            <a:endParaRPr lang="en-US" dirty="0"/>
          </a:p>
        </p:txBody>
      </p:sp>
    </p:spTree>
    <p:extLst>
      <p:ext uri="{BB962C8B-B14F-4D97-AF65-F5344CB8AC3E}">
        <p14:creationId xmlns:p14="http://schemas.microsoft.com/office/powerpoint/2010/main" val="1810265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Retirement and age demographics</a:t>
            </a:r>
            <a:endParaRPr lang="en-US" dirty="0"/>
          </a:p>
        </p:txBody>
      </p:sp>
      <p:sp>
        <p:nvSpPr>
          <p:cNvPr id="12" name="Date Placeholder 11"/>
          <p:cNvSpPr>
            <a:spLocks noGrp="1"/>
          </p:cNvSpPr>
          <p:nvPr>
            <p:ph type="dt" sz="half" idx="2"/>
          </p:nvPr>
        </p:nvSpPr>
        <p:spPr/>
        <p:txBody>
          <a:bodyPr/>
          <a:lstStyle/>
          <a:p>
            <a:fld id="{CF0A0A52-C5ED-4FC2-B394-E08031DF0437}" type="datetime1">
              <a:rPr lang="en-US" smtClean="0"/>
              <a:pPr/>
              <a:t>10/22/2019</a:t>
            </a:fld>
            <a:endParaRPr lang="en-US" dirty="0"/>
          </a:p>
        </p:txBody>
      </p:sp>
      <p:sp>
        <p:nvSpPr>
          <p:cNvPr id="13" name="Slide Number Placeholder 12"/>
          <p:cNvSpPr>
            <a:spLocks noGrp="1"/>
          </p:cNvSpPr>
          <p:nvPr>
            <p:ph type="sldNum" sz="quarter" idx="4"/>
          </p:nvPr>
        </p:nvSpPr>
        <p:spPr/>
        <p:txBody>
          <a:bodyPr/>
          <a:lstStyle/>
          <a:p>
            <a:fld id="{9A130CC6-AF16-4E75-B386-B0184CCD31FF}" type="slidenum">
              <a:rPr lang="en-US" smtClean="0"/>
              <a:pPr/>
              <a:t>3</a:t>
            </a:fld>
            <a:endParaRPr lang="en-US" dirty="0"/>
          </a:p>
        </p:txBody>
      </p:sp>
      <p:graphicFrame>
        <p:nvGraphicFramePr>
          <p:cNvPr id="8" name="Chart 7"/>
          <p:cNvGraphicFramePr/>
          <p:nvPr>
            <p:extLst>
              <p:ext uri="{D42A27DB-BD31-4B8C-83A1-F6EECF244321}">
                <p14:modId xmlns:p14="http://schemas.microsoft.com/office/powerpoint/2010/main" val="1169858603"/>
              </p:ext>
            </p:extLst>
          </p:nvPr>
        </p:nvGraphicFramePr>
        <p:xfrm>
          <a:off x="1066800" y="1795959"/>
          <a:ext cx="6477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5486400" y="6029236"/>
            <a:ext cx="3657600" cy="430887"/>
          </a:xfrm>
          <a:prstGeom prst="rect">
            <a:avLst/>
          </a:prstGeom>
          <a:noFill/>
        </p:spPr>
        <p:txBody>
          <a:bodyPr wrap="square" rtlCol="0">
            <a:spAutoFit/>
          </a:bodyPr>
          <a:lstStyle/>
          <a:p>
            <a:r>
              <a:rPr lang="en-US" sz="1100" dirty="0" smtClean="0"/>
              <a:t>* Based </a:t>
            </a:r>
            <a:r>
              <a:rPr lang="en-US" sz="1100" dirty="0"/>
              <a:t>on NSFTP </a:t>
            </a:r>
            <a:r>
              <a:rPr lang="en-US" sz="1100" dirty="0" smtClean="0"/>
              <a:t>employees and includes only employees eligible to retire with full annuity as of 10/1/2017</a:t>
            </a:r>
            <a:endParaRPr lang="en-US" sz="1100" dirty="0"/>
          </a:p>
        </p:txBody>
      </p:sp>
    </p:spTree>
    <p:extLst>
      <p:ext uri="{BB962C8B-B14F-4D97-AF65-F5344CB8AC3E}">
        <p14:creationId xmlns:p14="http://schemas.microsoft.com/office/powerpoint/2010/main" val="312235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30</a:t>
            </a:fld>
            <a:endParaRPr lang="en-US" dirty="0"/>
          </a:p>
        </p:txBody>
      </p:sp>
      <p:sp>
        <p:nvSpPr>
          <p:cNvPr id="5" name="Title 4"/>
          <p:cNvSpPr>
            <a:spLocks noGrp="1"/>
          </p:cNvSpPr>
          <p:nvPr>
            <p:ph type="ctrTitle"/>
          </p:nvPr>
        </p:nvSpPr>
        <p:spPr/>
        <p:txBody>
          <a:bodyPr/>
          <a:lstStyle/>
          <a:p>
            <a:r>
              <a:rPr lang="en-US" dirty="0" smtClean="0"/>
              <a:t>What Employees Need to Know</a:t>
            </a:r>
            <a:endParaRPr lang="en-US" dirty="0"/>
          </a:p>
        </p:txBody>
      </p:sp>
      <p:pic>
        <p:nvPicPr>
          <p:cNvPr id="6" name="Content Placeholder 5" descr="Retirement Clock" title="Retirement Clock">
            <a:extLst>
              <a:ext uri="{FF2B5EF4-FFF2-40B4-BE49-F238E27FC236}">
                <a16:creationId xmlns:a16="http://schemas.microsoft.com/office/drawing/2014/main" xmlns="" id="{7C47CA31-DC4C-479C-A912-5B9FB2080B81}"/>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88278" y="1676400"/>
            <a:ext cx="7636396" cy="4915930"/>
          </a:xfrm>
          <a:prstGeom prst="rect">
            <a:avLst/>
          </a:prstGeom>
        </p:spPr>
      </p:pic>
    </p:spTree>
    <p:extLst>
      <p:ext uri="{BB962C8B-B14F-4D97-AF65-F5344CB8AC3E}">
        <p14:creationId xmlns:p14="http://schemas.microsoft.com/office/powerpoint/2010/main" val="19753666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52600"/>
            <a:ext cx="8229600" cy="4876800"/>
          </a:xfrm>
        </p:spPr>
        <p:txBody>
          <a:bodyPr/>
          <a:lstStyle/>
          <a:p>
            <a:pPr lvl="0" eaLnBrk="0" fontAlgn="base" hangingPunct="0"/>
            <a:r>
              <a:rPr lang="en-US" sz="2800" dirty="0"/>
              <a:t>Participant must have been full-time employee for at least 3 years prior to entry in Phased Retirement</a:t>
            </a:r>
          </a:p>
          <a:p>
            <a:pPr lvl="0" eaLnBrk="0" fontAlgn="base" hangingPunct="0"/>
            <a:r>
              <a:rPr lang="en-US" sz="2800" dirty="0"/>
              <a:t>Participant must be eligible for immediate retirement under specific provisions:</a:t>
            </a:r>
          </a:p>
          <a:p>
            <a:pPr lvl="1" eaLnBrk="0" fontAlgn="base" hangingPunct="0"/>
            <a:r>
              <a:rPr lang="en-US" sz="2400" dirty="0"/>
              <a:t>CSRS: 30 or more </a:t>
            </a:r>
            <a:r>
              <a:rPr lang="en-US" sz="2400" dirty="0" err="1"/>
              <a:t>yrs</a:t>
            </a:r>
            <a:r>
              <a:rPr lang="en-US" sz="2400" dirty="0"/>
              <a:t> of svc/at least age 55; or 20 or more </a:t>
            </a:r>
            <a:r>
              <a:rPr lang="en-US" sz="2400" dirty="0" err="1"/>
              <a:t>yrs</a:t>
            </a:r>
            <a:r>
              <a:rPr lang="en-US" sz="2400" dirty="0"/>
              <a:t> of svc/at least age 60 </a:t>
            </a:r>
          </a:p>
          <a:p>
            <a:pPr lvl="1" eaLnBrk="0" fontAlgn="base" hangingPunct="0"/>
            <a:r>
              <a:rPr lang="en-US" sz="2400" dirty="0"/>
              <a:t>FERS: 30 or more </a:t>
            </a:r>
            <a:r>
              <a:rPr lang="en-US" sz="2400" dirty="0" err="1"/>
              <a:t>yrs</a:t>
            </a:r>
            <a:r>
              <a:rPr lang="en-US" sz="2400" dirty="0"/>
              <a:t> of svc/at least MRA, or  20 or more </a:t>
            </a:r>
            <a:r>
              <a:rPr lang="en-US" sz="2400" dirty="0" err="1"/>
              <a:t>yrs</a:t>
            </a:r>
            <a:r>
              <a:rPr lang="en-US" sz="2400" dirty="0"/>
              <a:t> of svc/at least age 60</a:t>
            </a:r>
          </a:p>
          <a:p>
            <a:pPr lvl="0" eaLnBrk="0" fontAlgn="base" hangingPunct="0"/>
            <a:r>
              <a:rPr lang="en-US" sz="2800" dirty="0"/>
              <a:t>Phased Retirement excludes anyone eligible for an immediate annuity under the 5 years and age 62 provisions</a:t>
            </a:r>
          </a:p>
          <a:p>
            <a:endParaRPr lang="en-US"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31</a:t>
            </a:fld>
            <a:endParaRPr lang="en-US" dirty="0"/>
          </a:p>
        </p:txBody>
      </p:sp>
      <p:sp>
        <p:nvSpPr>
          <p:cNvPr id="5" name="Title 4"/>
          <p:cNvSpPr>
            <a:spLocks noGrp="1"/>
          </p:cNvSpPr>
          <p:nvPr>
            <p:ph type="ctrTitle"/>
          </p:nvPr>
        </p:nvSpPr>
        <p:spPr/>
        <p:txBody>
          <a:bodyPr/>
          <a:lstStyle/>
          <a:p>
            <a:r>
              <a:rPr lang="en-US" dirty="0" smtClean="0"/>
              <a:t>Pre-requisites to Participate</a:t>
            </a:r>
            <a:endParaRPr lang="en-US" dirty="0"/>
          </a:p>
        </p:txBody>
      </p:sp>
    </p:spTree>
    <p:extLst>
      <p:ext uri="{BB962C8B-B14F-4D97-AF65-F5344CB8AC3E}">
        <p14:creationId xmlns:p14="http://schemas.microsoft.com/office/powerpoint/2010/main" val="6354398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2057400"/>
            <a:ext cx="8153400" cy="4114800"/>
          </a:xfrm>
        </p:spPr>
        <p:txBody>
          <a:bodyPr/>
          <a:lstStyle/>
          <a:p>
            <a:pPr>
              <a:spcBef>
                <a:spcPts val="0"/>
              </a:spcBef>
            </a:pPr>
            <a:r>
              <a:rPr lang="en-US" sz="2800" dirty="0"/>
              <a:t>Participation in Phased Retirement is </a:t>
            </a:r>
            <a:r>
              <a:rPr lang="en-US" sz="2800" u="sng" dirty="0"/>
              <a:t>voluntary</a:t>
            </a:r>
            <a:r>
              <a:rPr lang="en-US" sz="2800" dirty="0"/>
              <a:t> and requires the </a:t>
            </a:r>
            <a:r>
              <a:rPr lang="en-US" sz="2800" u="sng" dirty="0"/>
              <a:t>mutual consent </a:t>
            </a:r>
            <a:r>
              <a:rPr lang="en-US" sz="2800" dirty="0"/>
              <a:t>of both the employee and agency</a:t>
            </a:r>
          </a:p>
          <a:p>
            <a:pPr>
              <a:spcBef>
                <a:spcPts val="0"/>
              </a:spcBef>
            </a:pPr>
            <a:r>
              <a:rPr lang="en-US" sz="2800" dirty="0" smtClean="0"/>
              <a:t>A </a:t>
            </a:r>
            <a:r>
              <a:rPr lang="en-US" sz="2800" dirty="0"/>
              <a:t>mentoring plan will be </a:t>
            </a:r>
            <a:r>
              <a:rPr lang="en-US" sz="2800" dirty="0" smtClean="0"/>
              <a:t>developed</a:t>
            </a:r>
          </a:p>
          <a:p>
            <a:pPr>
              <a:spcBef>
                <a:spcPts val="0"/>
              </a:spcBef>
            </a:pPr>
            <a:r>
              <a:rPr lang="en-US" sz="2800" dirty="0"/>
              <a:t>Human Resources provides counseling and </a:t>
            </a:r>
            <a:r>
              <a:rPr lang="en-US" sz="2800" dirty="0" smtClean="0"/>
              <a:t>estimates</a:t>
            </a:r>
          </a:p>
          <a:p>
            <a:pPr>
              <a:spcBef>
                <a:spcPts val="0"/>
              </a:spcBef>
            </a:pPr>
            <a:r>
              <a:rPr lang="en-US" sz="2800" dirty="0"/>
              <a:t>They may elect to Opt-Out of </a:t>
            </a:r>
            <a:r>
              <a:rPr lang="en-US" sz="2800" dirty="0" smtClean="0"/>
              <a:t>program</a:t>
            </a:r>
          </a:p>
          <a:p>
            <a:pPr>
              <a:spcBef>
                <a:spcPts val="0"/>
              </a:spcBef>
            </a:pPr>
            <a:r>
              <a:rPr lang="en-US" sz="2800" dirty="0"/>
              <a:t>If employee dies while in Phased Retirement, it’s considered a death in service</a:t>
            </a:r>
          </a:p>
          <a:p>
            <a:pPr>
              <a:spcBef>
                <a:spcPts val="0"/>
              </a:spcBef>
            </a:pPr>
            <a:endParaRPr lang="en-US" sz="2800" dirty="0"/>
          </a:p>
          <a:p>
            <a:pPr>
              <a:spcBef>
                <a:spcPts val="0"/>
              </a:spcBef>
            </a:pPr>
            <a:endParaRPr lang="en-US" sz="2800" dirty="0"/>
          </a:p>
          <a:p>
            <a:pPr marL="457200" lvl="1" indent="0">
              <a:spcBef>
                <a:spcPts val="0"/>
              </a:spcBef>
              <a:buNone/>
            </a:pPr>
            <a:endParaRPr lang="en-US"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32</a:t>
            </a:fld>
            <a:endParaRPr lang="en-US" dirty="0"/>
          </a:p>
        </p:txBody>
      </p:sp>
      <p:sp>
        <p:nvSpPr>
          <p:cNvPr id="5" name="Title 4"/>
          <p:cNvSpPr>
            <a:spLocks noGrp="1"/>
          </p:cNvSpPr>
          <p:nvPr>
            <p:ph type="ctrTitle"/>
          </p:nvPr>
        </p:nvSpPr>
        <p:spPr/>
        <p:txBody>
          <a:bodyPr/>
          <a:lstStyle/>
          <a:p>
            <a:r>
              <a:rPr lang="en-US" dirty="0" smtClean="0"/>
              <a:t>What Employees Need to Know</a:t>
            </a:r>
            <a:endParaRPr lang="en-US" dirty="0"/>
          </a:p>
        </p:txBody>
      </p:sp>
    </p:spTree>
    <p:extLst>
      <p:ext uri="{BB962C8B-B14F-4D97-AF65-F5344CB8AC3E}">
        <p14:creationId xmlns:p14="http://schemas.microsoft.com/office/powerpoint/2010/main" val="3315740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r>
              <a:rPr lang="en-US" sz="2400" dirty="0">
                <a:ea typeface="Verdana" pitchFamily="34" charset="0"/>
                <a:cs typeface="Verdana" pitchFamily="34" charset="0"/>
              </a:rPr>
              <a:t>Once the employee enters into Phased Retirement, they can’t just cancel the Phased Retirement agreement</a:t>
            </a:r>
          </a:p>
          <a:p>
            <a:pPr lvl="0"/>
            <a:r>
              <a:rPr lang="en-US" sz="2400" dirty="0" smtClean="0">
                <a:ea typeface="Verdana" pitchFamily="34" charset="0"/>
                <a:cs typeface="Verdana" pitchFamily="34" charset="0"/>
              </a:rPr>
              <a:t>Employees </a:t>
            </a:r>
            <a:r>
              <a:rPr lang="en-US" sz="2400" dirty="0">
                <a:ea typeface="Verdana" pitchFamily="34" charset="0"/>
                <a:cs typeface="Verdana" pitchFamily="34" charset="0"/>
              </a:rPr>
              <a:t>may request to “opt out” and return to work at any time during the Phased Retirement period IF the Agency approves the request</a:t>
            </a:r>
          </a:p>
          <a:p>
            <a:r>
              <a:rPr lang="en-US" sz="2400" dirty="0" smtClean="0">
                <a:ea typeface="Verdana" pitchFamily="34" charset="0"/>
                <a:cs typeface="Verdana" pitchFamily="34" charset="0"/>
              </a:rPr>
              <a:t>Returning </a:t>
            </a:r>
            <a:r>
              <a:rPr lang="en-US" sz="2400" dirty="0">
                <a:ea typeface="Verdana" pitchFamily="34" charset="0"/>
                <a:cs typeface="Verdana" pitchFamily="34" charset="0"/>
              </a:rPr>
              <a:t>to full employment is </a:t>
            </a:r>
            <a:r>
              <a:rPr lang="en-US" sz="2400" u="sng" dirty="0">
                <a:ea typeface="Verdana" pitchFamily="34" charset="0"/>
                <a:cs typeface="Verdana" pitchFamily="34" charset="0"/>
              </a:rPr>
              <a:t>not</a:t>
            </a:r>
            <a:r>
              <a:rPr lang="en-US" sz="2400" dirty="0">
                <a:ea typeface="Verdana" pitchFamily="34" charset="0"/>
                <a:cs typeface="Verdana" pitchFamily="34" charset="0"/>
              </a:rPr>
              <a:t> the employee’s right, it can only be done with the Agency’s permission</a:t>
            </a:r>
          </a:p>
          <a:p>
            <a:r>
              <a:rPr lang="en-US" sz="2400" dirty="0" smtClean="0">
                <a:ea typeface="Verdana" pitchFamily="34" charset="0"/>
                <a:cs typeface="Verdana" pitchFamily="34" charset="0"/>
              </a:rPr>
              <a:t>Employee </a:t>
            </a:r>
            <a:r>
              <a:rPr lang="en-US" sz="2400" dirty="0">
                <a:ea typeface="Verdana" pitchFamily="34" charset="0"/>
                <a:cs typeface="Verdana" pitchFamily="34" charset="0"/>
              </a:rPr>
              <a:t>can fully retire at any time during Phased Retirement</a:t>
            </a:r>
            <a:endParaRPr lang="en-US" sz="2400" b="1" dirty="0">
              <a:solidFill>
                <a:srgbClr val="FF0000"/>
              </a:solidFill>
              <a:ea typeface="Verdana" pitchFamily="34" charset="0"/>
              <a:cs typeface="Verdana" pitchFamily="34" charset="0"/>
            </a:endParaRPr>
          </a:p>
          <a:p>
            <a:endParaRPr lang="en-US"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33</a:t>
            </a:fld>
            <a:endParaRPr lang="en-US" dirty="0"/>
          </a:p>
        </p:txBody>
      </p:sp>
      <p:sp>
        <p:nvSpPr>
          <p:cNvPr id="5" name="Title 4"/>
          <p:cNvSpPr>
            <a:spLocks noGrp="1"/>
          </p:cNvSpPr>
          <p:nvPr>
            <p:ph type="ctrTitle"/>
          </p:nvPr>
        </p:nvSpPr>
        <p:spPr/>
        <p:txBody>
          <a:bodyPr/>
          <a:lstStyle/>
          <a:p>
            <a:r>
              <a:rPr lang="en-US" dirty="0" smtClean="0"/>
              <a:t>Opting Out</a:t>
            </a:r>
            <a:endParaRPr lang="en-US" dirty="0"/>
          </a:p>
        </p:txBody>
      </p:sp>
    </p:spTree>
    <p:extLst>
      <p:ext uri="{BB962C8B-B14F-4D97-AF65-F5344CB8AC3E}">
        <p14:creationId xmlns:p14="http://schemas.microsoft.com/office/powerpoint/2010/main" val="682831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28800"/>
            <a:ext cx="8229600" cy="4724400"/>
          </a:xfrm>
        </p:spPr>
        <p:txBody>
          <a:bodyPr/>
          <a:lstStyle/>
          <a:p>
            <a:pPr>
              <a:buClrTx/>
            </a:pPr>
            <a:r>
              <a:rPr lang="en-US" sz="2400" dirty="0">
                <a:ea typeface="Verdana" pitchFamily="34" charset="0"/>
                <a:cs typeface="Verdana" pitchFamily="34" charset="0"/>
              </a:rPr>
              <a:t>Phased Retirement is considered part-time regular service toward your final retirement annuity</a:t>
            </a:r>
          </a:p>
          <a:p>
            <a:pPr>
              <a:buClrTx/>
            </a:pPr>
            <a:r>
              <a:rPr lang="en-US" sz="2400" dirty="0" smtClean="0">
                <a:ea typeface="Verdana" pitchFamily="34" charset="0"/>
                <a:cs typeface="Verdana" pitchFamily="34" charset="0"/>
              </a:rPr>
              <a:t>Employees </a:t>
            </a:r>
            <a:r>
              <a:rPr lang="en-US" sz="2400" dirty="0">
                <a:ea typeface="Verdana" pitchFamily="34" charset="0"/>
                <a:cs typeface="Verdana" pitchFamily="34" charset="0"/>
              </a:rPr>
              <a:t>do </a:t>
            </a:r>
            <a:r>
              <a:rPr lang="en-US" sz="2400" i="1" dirty="0">
                <a:ea typeface="Verdana" pitchFamily="34" charset="0"/>
                <a:cs typeface="Verdana" pitchFamily="34" charset="0"/>
              </a:rPr>
              <a:t>not</a:t>
            </a:r>
            <a:r>
              <a:rPr lang="en-US" sz="2400" dirty="0">
                <a:ea typeface="Verdana" pitchFamily="34" charset="0"/>
                <a:cs typeface="Verdana" pitchFamily="34" charset="0"/>
              </a:rPr>
              <a:t> have to reimburse OPM for the amount of Phased Retirement annuity you received</a:t>
            </a:r>
          </a:p>
          <a:p>
            <a:pPr>
              <a:buClrTx/>
            </a:pPr>
            <a:r>
              <a:rPr lang="en-US" sz="2400" dirty="0" smtClean="0">
                <a:ea typeface="Verdana" pitchFamily="34" charset="0"/>
                <a:cs typeface="Verdana" pitchFamily="34" charset="0"/>
              </a:rPr>
              <a:t>If </a:t>
            </a:r>
            <a:r>
              <a:rPr lang="en-US" sz="2400" dirty="0">
                <a:ea typeface="Verdana" pitchFamily="34" charset="0"/>
                <a:cs typeface="Verdana" pitchFamily="34" charset="0"/>
              </a:rPr>
              <a:t>employees return to full-time employment, their pay, benefits, leave accrual, retirement coverage, taxes, etc., also return to full-time status</a:t>
            </a:r>
          </a:p>
          <a:p>
            <a:pPr>
              <a:buClrTx/>
            </a:pPr>
            <a:r>
              <a:rPr lang="en-US" sz="2400" dirty="0" smtClean="0">
                <a:ea typeface="Verdana" pitchFamily="34" charset="0"/>
                <a:cs typeface="Verdana" pitchFamily="34" charset="0"/>
              </a:rPr>
              <a:t>An </a:t>
            </a:r>
            <a:r>
              <a:rPr lang="en-US" sz="2400" dirty="0">
                <a:ea typeface="Verdana" pitchFamily="34" charset="0"/>
                <a:cs typeface="Verdana" pitchFamily="34" charset="0"/>
              </a:rPr>
              <a:t>employee may only enter into Phased Retirement once in their career</a:t>
            </a:r>
          </a:p>
          <a:p>
            <a:pPr>
              <a:buClrTx/>
            </a:pPr>
            <a:r>
              <a:rPr lang="en-US" sz="2400" dirty="0" smtClean="0">
                <a:ea typeface="Verdana" pitchFamily="34" charset="0"/>
                <a:cs typeface="Verdana" pitchFamily="34" charset="0"/>
              </a:rPr>
              <a:t>If </a:t>
            </a:r>
            <a:r>
              <a:rPr lang="en-US" sz="2400" dirty="0">
                <a:ea typeface="Verdana" pitchFamily="34" charset="0"/>
                <a:cs typeface="Verdana" pitchFamily="34" charset="0"/>
              </a:rPr>
              <a:t>employee still owes any outstanding deposits/</a:t>
            </a:r>
            <a:r>
              <a:rPr lang="en-US" sz="2400" dirty="0" err="1">
                <a:ea typeface="Verdana" pitchFamily="34" charset="0"/>
                <a:cs typeface="Verdana" pitchFamily="34" charset="0"/>
              </a:rPr>
              <a:t>redeposits</a:t>
            </a:r>
            <a:r>
              <a:rPr lang="en-US" sz="2400" dirty="0">
                <a:ea typeface="Verdana" pitchFamily="34" charset="0"/>
                <a:cs typeface="Verdana" pitchFamily="34" charset="0"/>
              </a:rPr>
              <a:t> for service credit that were not paid before, they are once again eligible to pay them to OPM</a:t>
            </a:r>
          </a:p>
          <a:p>
            <a:endParaRPr lang="en-US" sz="2400"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34</a:t>
            </a:fld>
            <a:endParaRPr lang="en-US" dirty="0"/>
          </a:p>
        </p:txBody>
      </p:sp>
      <p:sp>
        <p:nvSpPr>
          <p:cNvPr id="5" name="Title 4"/>
          <p:cNvSpPr>
            <a:spLocks noGrp="1"/>
          </p:cNvSpPr>
          <p:nvPr>
            <p:ph type="ctrTitle"/>
          </p:nvPr>
        </p:nvSpPr>
        <p:spPr/>
        <p:txBody>
          <a:bodyPr/>
          <a:lstStyle/>
          <a:p>
            <a:r>
              <a:rPr lang="en-US" dirty="0" smtClean="0"/>
              <a:t>Returning to Regular Service</a:t>
            </a:r>
            <a:endParaRPr lang="en-US" dirty="0"/>
          </a:p>
        </p:txBody>
      </p:sp>
    </p:spTree>
    <p:extLst>
      <p:ext uri="{BB962C8B-B14F-4D97-AF65-F5344CB8AC3E}">
        <p14:creationId xmlns:p14="http://schemas.microsoft.com/office/powerpoint/2010/main" val="4105505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Retirement and age demographics</a:t>
            </a:r>
            <a:endParaRPr lang="en-US" dirty="0"/>
          </a:p>
        </p:txBody>
      </p:sp>
      <p:sp>
        <p:nvSpPr>
          <p:cNvPr id="12" name="Date Placeholder 11"/>
          <p:cNvSpPr>
            <a:spLocks noGrp="1"/>
          </p:cNvSpPr>
          <p:nvPr>
            <p:ph type="dt" sz="half" idx="2"/>
          </p:nvPr>
        </p:nvSpPr>
        <p:spPr/>
        <p:txBody>
          <a:bodyPr/>
          <a:lstStyle/>
          <a:p>
            <a:fld id="{CF0A0A52-C5ED-4FC2-B394-E08031DF0437}" type="datetime1">
              <a:rPr lang="en-US" smtClean="0"/>
              <a:pPr/>
              <a:t>10/22/2019</a:t>
            </a:fld>
            <a:endParaRPr lang="en-US" dirty="0"/>
          </a:p>
        </p:txBody>
      </p:sp>
      <p:sp>
        <p:nvSpPr>
          <p:cNvPr id="13" name="Slide Number Placeholder 12"/>
          <p:cNvSpPr>
            <a:spLocks noGrp="1"/>
          </p:cNvSpPr>
          <p:nvPr>
            <p:ph type="sldNum" sz="quarter" idx="4"/>
          </p:nvPr>
        </p:nvSpPr>
        <p:spPr/>
        <p:txBody>
          <a:bodyPr/>
          <a:lstStyle/>
          <a:p>
            <a:fld id="{9A130CC6-AF16-4E75-B386-B0184CCD31FF}" type="slidenum">
              <a:rPr lang="en-US" smtClean="0"/>
              <a:pPr/>
              <a:t>4</a:t>
            </a:fld>
            <a:endParaRPr lang="en-US" dirty="0"/>
          </a:p>
        </p:txBody>
      </p:sp>
      <p:graphicFrame>
        <p:nvGraphicFramePr>
          <p:cNvPr id="8" name="Chart 7"/>
          <p:cNvGraphicFramePr/>
          <p:nvPr>
            <p:extLst>
              <p:ext uri="{D42A27DB-BD31-4B8C-83A1-F6EECF244321}">
                <p14:modId xmlns:p14="http://schemas.microsoft.com/office/powerpoint/2010/main" val="674907327"/>
              </p:ext>
            </p:extLst>
          </p:nvPr>
        </p:nvGraphicFramePr>
        <p:xfrm>
          <a:off x="2009862" y="2049959"/>
          <a:ext cx="5124275"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8770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Retirement and age demographics</a:t>
            </a:r>
            <a:endParaRPr lang="en-US" dirty="0"/>
          </a:p>
        </p:txBody>
      </p:sp>
      <p:sp>
        <p:nvSpPr>
          <p:cNvPr id="12" name="Date Placeholder 11"/>
          <p:cNvSpPr>
            <a:spLocks noGrp="1"/>
          </p:cNvSpPr>
          <p:nvPr>
            <p:ph type="dt" sz="half" idx="2"/>
          </p:nvPr>
        </p:nvSpPr>
        <p:spPr/>
        <p:txBody>
          <a:bodyPr/>
          <a:lstStyle/>
          <a:p>
            <a:fld id="{CF0A0A52-C5ED-4FC2-B394-E08031DF0437}" type="datetime1">
              <a:rPr lang="en-US" smtClean="0"/>
              <a:pPr/>
              <a:t>10/22/2019</a:t>
            </a:fld>
            <a:endParaRPr lang="en-US" dirty="0"/>
          </a:p>
        </p:txBody>
      </p:sp>
      <p:sp>
        <p:nvSpPr>
          <p:cNvPr id="13" name="Slide Number Placeholder 12"/>
          <p:cNvSpPr>
            <a:spLocks noGrp="1"/>
          </p:cNvSpPr>
          <p:nvPr>
            <p:ph type="sldNum" sz="quarter" idx="4"/>
          </p:nvPr>
        </p:nvSpPr>
        <p:spPr/>
        <p:txBody>
          <a:bodyPr/>
          <a:lstStyle/>
          <a:p>
            <a:fld id="{9A130CC6-AF16-4E75-B386-B0184CCD31FF}" type="slidenum">
              <a:rPr lang="en-US" smtClean="0"/>
              <a:pPr/>
              <a:t>5</a:t>
            </a:fld>
            <a:endParaRPr lang="en-US" dirty="0"/>
          </a:p>
        </p:txBody>
      </p:sp>
      <p:sp>
        <p:nvSpPr>
          <p:cNvPr id="2" name="TextBox 1"/>
          <p:cNvSpPr txBox="1"/>
          <p:nvPr/>
        </p:nvSpPr>
        <p:spPr>
          <a:xfrm>
            <a:off x="5943600" y="5579813"/>
            <a:ext cx="2819399" cy="261610"/>
          </a:xfrm>
          <a:prstGeom prst="rect">
            <a:avLst/>
          </a:prstGeom>
          <a:noFill/>
        </p:spPr>
        <p:txBody>
          <a:bodyPr wrap="square" rtlCol="0">
            <a:spAutoFit/>
          </a:bodyPr>
          <a:lstStyle/>
          <a:p>
            <a:r>
              <a:rPr lang="en-US" sz="1100" dirty="0" smtClean="0"/>
              <a:t>* 2018 Federal Employee Viewpoint Survey</a:t>
            </a:r>
            <a:endParaRPr lang="en-US" sz="1100" dirty="0"/>
          </a:p>
        </p:txBody>
      </p:sp>
      <p:graphicFrame>
        <p:nvGraphicFramePr>
          <p:cNvPr id="3" name="Table 2"/>
          <p:cNvGraphicFramePr>
            <a:graphicFrameLocks noGrp="1"/>
          </p:cNvGraphicFramePr>
          <p:nvPr>
            <p:extLst>
              <p:ext uri="{D42A27DB-BD31-4B8C-83A1-F6EECF244321}">
                <p14:modId xmlns:p14="http://schemas.microsoft.com/office/powerpoint/2010/main" val="2065435098"/>
              </p:ext>
            </p:extLst>
          </p:nvPr>
        </p:nvGraphicFramePr>
        <p:xfrm>
          <a:off x="838200" y="1925153"/>
          <a:ext cx="7467600" cy="2825353"/>
        </p:xfrm>
        <a:graphic>
          <a:graphicData uri="http://schemas.openxmlformats.org/drawingml/2006/table">
            <a:tbl>
              <a:tblPr>
                <a:tableStyleId>{5C22544A-7EE6-4342-B048-85BDC9FD1C3A}</a:tableStyleId>
              </a:tblPr>
              <a:tblGrid>
                <a:gridCol w="3124199"/>
                <a:gridCol w="2133600"/>
                <a:gridCol w="2209801"/>
              </a:tblGrid>
              <a:tr h="761999">
                <a:tc gridSpan="3">
                  <a:txBody>
                    <a:bodyPr/>
                    <a:lstStyle/>
                    <a:p>
                      <a:pPr marL="0" marR="0" algn="ctr" eaLnBrk="0" hangingPunct="0">
                        <a:lnSpc>
                          <a:spcPct val="107000"/>
                        </a:lnSpc>
                        <a:spcBef>
                          <a:spcPts val="685"/>
                        </a:spcBef>
                        <a:spcAft>
                          <a:spcPts val="0"/>
                        </a:spcAft>
                      </a:pPr>
                      <a:r>
                        <a:rPr lang="en-US" sz="2400" b="1" dirty="0" smtClean="0">
                          <a:effectLst/>
                          <a:latin typeface="+mn-lt"/>
                          <a:ea typeface="+mn-ea"/>
                          <a:cs typeface="+mn-cs"/>
                        </a:rPr>
                        <a:t>Intention</a:t>
                      </a:r>
                      <a:r>
                        <a:rPr lang="en-US" sz="2400" b="1" baseline="0" dirty="0" smtClean="0">
                          <a:effectLst/>
                          <a:latin typeface="+mn-lt"/>
                          <a:ea typeface="+mn-ea"/>
                          <a:cs typeface="+mn-cs"/>
                        </a:rPr>
                        <a:t> to Retire*</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r>
              <a:tr h="461898">
                <a:tc>
                  <a:txBody>
                    <a:bodyPr/>
                    <a:lstStyle/>
                    <a:p>
                      <a:pPr marL="0" marR="0" algn="ctr" eaLnBrk="0" hangingPunct="0">
                        <a:lnSpc>
                          <a:spcPct val="107000"/>
                        </a:lnSpc>
                        <a:spcBef>
                          <a:spcPts val="13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41300" algn="r" eaLnBrk="0" hangingPunct="0">
                        <a:lnSpc>
                          <a:spcPct val="107000"/>
                        </a:lnSpc>
                        <a:spcBef>
                          <a:spcPts val="13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of Respondents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72415" marR="0" algn="ctr" eaLnBrk="0" hangingPunct="0">
                        <a:lnSpc>
                          <a:spcPct val="107000"/>
                        </a:lnSpc>
                        <a:spcBef>
                          <a:spcPts val="13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of Respondents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432350">
                <a:tc>
                  <a:txBody>
                    <a:bodyPr/>
                    <a:lstStyle/>
                    <a:p>
                      <a:pPr marL="0" marR="0" algn="ctr" eaLnBrk="0" hangingPunct="0">
                        <a:lnSpc>
                          <a:spcPct val="107000"/>
                        </a:lnSpc>
                        <a:spcBef>
                          <a:spcPts val="130"/>
                        </a:spcBef>
                        <a:spcAft>
                          <a:spcPts val="0"/>
                        </a:spcAft>
                      </a:pPr>
                      <a:r>
                        <a:rPr lang="en-US" sz="2000" dirty="0">
                          <a:effectLst/>
                        </a:rPr>
                        <a:t>Within one year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41300" algn="r" eaLnBrk="0" hangingPunct="0">
                        <a:lnSpc>
                          <a:spcPct val="107000"/>
                        </a:lnSpc>
                        <a:spcBef>
                          <a:spcPts val="130"/>
                        </a:spcBef>
                        <a:spcAft>
                          <a:spcPts val="0"/>
                        </a:spcAft>
                      </a:pPr>
                      <a:r>
                        <a:rPr lang="en-US" sz="2000">
                          <a:effectLst/>
                        </a:rPr>
                        <a:t>21,237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72415" marR="0" algn="ctr" eaLnBrk="0" hangingPunct="0">
                        <a:lnSpc>
                          <a:spcPct val="107000"/>
                        </a:lnSpc>
                        <a:spcBef>
                          <a:spcPts val="130"/>
                        </a:spcBef>
                        <a:spcAft>
                          <a:spcPts val="0"/>
                        </a:spcAft>
                      </a:pPr>
                      <a:r>
                        <a:rPr lang="en-US" sz="2000">
                          <a:effectLst/>
                        </a:rPr>
                        <a:t>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409351">
                <a:tc>
                  <a:txBody>
                    <a:bodyPr/>
                    <a:lstStyle/>
                    <a:p>
                      <a:pPr marL="0" marR="0" algn="ctr" eaLnBrk="0" hangingPunct="0">
                        <a:lnSpc>
                          <a:spcPct val="107000"/>
                        </a:lnSpc>
                        <a:spcBef>
                          <a:spcPts val="130"/>
                        </a:spcBef>
                        <a:spcAft>
                          <a:spcPts val="0"/>
                        </a:spcAft>
                      </a:pPr>
                      <a:r>
                        <a:rPr lang="en-US" sz="2000" dirty="0">
                          <a:effectLst/>
                        </a:rPr>
                        <a:t>Between one and three years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41300" algn="r" eaLnBrk="0" hangingPunct="0">
                        <a:lnSpc>
                          <a:spcPct val="107000"/>
                        </a:lnSpc>
                        <a:spcBef>
                          <a:spcPts val="130"/>
                        </a:spcBef>
                        <a:spcAft>
                          <a:spcPts val="0"/>
                        </a:spcAft>
                      </a:pPr>
                      <a:r>
                        <a:rPr lang="en-US" sz="2000" dirty="0">
                          <a:effectLst/>
                        </a:rPr>
                        <a:t>57,515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42570" marR="0" algn="ctr" eaLnBrk="0" hangingPunct="0">
                        <a:lnSpc>
                          <a:spcPct val="107000"/>
                        </a:lnSpc>
                        <a:spcBef>
                          <a:spcPts val="13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409351">
                <a:tc>
                  <a:txBody>
                    <a:bodyPr/>
                    <a:lstStyle/>
                    <a:p>
                      <a:pPr marL="0" marR="0" algn="ctr" eaLnBrk="0" hangingPunct="0">
                        <a:lnSpc>
                          <a:spcPct val="107000"/>
                        </a:lnSpc>
                        <a:spcBef>
                          <a:spcPts val="130"/>
                        </a:spcBef>
                        <a:spcAft>
                          <a:spcPts val="0"/>
                        </a:spcAft>
                      </a:pPr>
                      <a:r>
                        <a:rPr lang="en-US" sz="2000" dirty="0">
                          <a:effectLst/>
                        </a:rPr>
                        <a:t>Between three and five years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41300" algn="r" eaLnBrk="0" hangingPunct="0">
                        <a:lnSpc>
                          <a:spcPct val="107000"/>
                        </a:lnSpc>
                        <a:spcBef>
                          <a:spcPts val="130"/>
                        </a:spcBef>
                        <a:spcAft>
                          <a:spcPts val="0"/>
                        </a:spcAft>
                      </a:pPr>
                      <a:r>
                        <a:rPr lang="en-US" sz="2000" dirty="0">
                          <a:effectLst/>
                        </a:rPr>
                        <a:t>63,707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42570" marR="0" algn="ctr" eaLnBrk="0" hangingPunct="0">
                        <a:lnSpc>
                          <a:spcPct val="107000"/>
                        </a:lnSpc>
                        <a:spcBef>
                          <a:spcPts val="130"/>
                        </a:spcBef>
                        <a:spcAft>
                          <a:spcPts val="0"/>
                        </a:spcAft>
                      </a:pPr>
                      <a:r>
                        <a:rPr lang="en-US" sz="2000" dirty="0">
                          <a:effectLst/>
                        </a:rPr>
                        <a:t>11%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50404">
                <a:tc>
                  <a:txBody>
                    <a:bodyPr/>
                    <a:lstStyle/>
                    <a:p>
                      <a:pPr marL="0" marR="0" algn="ctr" eaLnBrk="0" hangingPunct="0">
                        <a:lnSpc>
                          <a:spcPct val="107000"/>
                        </a:lnSpc>
                        <a:spcBef>
                          <a:spcPts val="130"/>
                        </a:spcBef>
                        <a:spcAft>
                          <a:spcPts val="0"/>
                        </a:spcAft>
                      </a:pPr>
                      <a:r>
                        <a:rPr lang="en-US" sz="2000" dirty="0">
                          <a:effectLst/>
                        </a:rPr>
                        <a:t>Five or more years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41300" algn="r" eaLnBrk="0" hangingPunct="0">
                        <a:lnSpc>
                          <a:spcPct val="107000"/>
                        </a:lnSpc>
                        <a:spcBef>
                          <a:spcPts val="130"/>
                        </a:spcBef>
                        <a:spcAft>
                          <a:spcPts val="0"/>
                        </a:spcAft>
                      </a:pPr>
                      <a:r>
                        <a:rPr lang="en-US" sz="2000" dirty="0">
                          <a:effectLst/>
                        </a:rPr>
                        <a:t>420,975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42570" marR="0" algn="ctr" eaLnBrk="0" hangingPunct="0">
                        <a:lnSpc>
                          <a:spcPct val="107000"/>
                        </a:lnSpc>
                        <a:spcBef>
                          <a:spcPts val="130"/>
                        </a:spcBef>
                        <a:spcAft>
                          <a:spcPts val="0"/>
                        </a:spcAft>
                      </a:pPr>
                      <a:r>
                        <a:rPr lang="en-US" sz="2000" dirty="0">
                          <a:effectLst/>
                        </a:rPr>
                        <a:t>75%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
        <p:nvSpPr>
          <p:cNvPr id="4" name="Rectangle 1"/>
          <p:cNvSpPr>
            <a:spLocks noChangeArrowheads="1"/>
          </p:cNvSpPr>
          <p:nvPr/>
        </p:nvSpPr>
        <p:spPr bwMode="auto">
          <a:xfrm>
            <a:off x="1376363" y="3459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98632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Retirement and age demographics</a:t>
            </a:r>
            <a:endParaRPr lang="en-US" dirty="0"/>
          </a:p>
        </p:txBody>
      </p:sp>
      <p:sp>
        <p:nvSpPr>
          <p:cNvPr id="12" name="Date Placeholder 11"/>
          <p:cNvSpPr>
            <a:spLocks noGrp="1"/>
          </p:cNvSpPr>
          <p:nvPr>
            <p:ph type="dt" sz="half" idx="2"/>
          </p:nvPr>
        </p:nvSpPr>
        <p:spPr/>
        <p:txBody>
          <a:bodyPr/>
          <a:lstStyle/>
          <a:p>
            <a:fld id="{CF0A0A52-C5ED-4FC2-B394-E08031DF0437}" type="datetime1">
              <a:rPr lang="en-US" smtClean="0"/>
              <a:pPr/>
              <a:t>10/22/2019</a:t>
            </a:fld>
            <a:endParaRPr lang="en-US" dirty="0"/>
          </a:p>
        </p:txBody>
      </p:sp>
      <p:sp>
        <p:nvSpPr>
          <p:cNvPr id="13" name="Slide Number Placeholder 12"/>
          <p:cNvSpPr>
            <a:spLocks noGrp="1"/>
          </p:cNvSpPr>
          <p:nvPr>
            <p:ph type="sldNum" sz="quarter" idx="4"/>
          </p:nvPr>
        </p:nvSpPr>
        <p:spPr/>
        <p:txBody>
          <a:bodyPr/>
          <a:lstStyle/>
          <a:p>
            <a:fld id="{9A130CC6-AF16-4E75-B386-B0184CCD31FF}" type="slidenum">
              <a:rPr lang="en-US" smtClean="0"/>
              <a:pPr/>
              <a:t>6</a:t>
            </a:fld>
            <a:endParaRPr lang="en-US" dirty="0"/>
          </a:p>
        </p:txBody>
      </p:sp>
      <p:graphicFrame>
        <p:nvGraphicFramePr>
          <p:cNvPr id="8" name="Chart 7"/>
          <p:cNvGraphicFramePr/>
          <p:nvPr>
            <p:extLst>
              <p:ext uri="{D42A27DB-BD31-4B8C-83A1-F6EECF244321}">
                <p14:modId xmlns:p14="http://schemas.microsoft.com/office/powerpoint/2010/main" val="2963776398"/>
              </p:ext>
            </p:extLst>
          </p:nvPr>
        </p:nvGraphicFramePr>
        <p:xfrm>
          <a:off x="1371600" y="2078228"/>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6185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Retirement and age demographics</a:t>
            </a:r>
            <a:endParaRPr lang="en-US" dirty="0"/>
          </a:p>
        </p:txBody>
      </p:sp>
      <p:sp>
        <p:nvSpPr>
          <p:cNvPr id="12" name="Date Placeholder 11"/>
          <p:cNvSpPr>
            <a:spLocks noGrp="1"/>
          </p:cNvSpPr>
          <p:nvPr>
            <p:ph type="dt" sz="half" idx="2"/>
          </p:nvPr>
        </p:nvSpPr>
        <p:spPr/>
        <p:txBody>
          <a:bodyPr/>
          <a:lstStyle/>
          <a:p>
            <a:fld id="{CF0A0A52-C5ED-4FC2-B394-E08031DF0437}" type="datetime1">
              <a:rPr lang="en-US" smtClean="0"/>
              <a:pPr/>
              <a:t>10/22/2019</a:t>
            </a:fld>
            <a:endParaRPr lang="en-US" dirty="0"/>
          </a:p>
        </p:txBody>
      </p:sp>
      <p:sp>
        <p:nvSpPr>
          <p:cNvPr id="13" name="Slide Number Placeholder 12"/>
          <p:cNvSpPr>
            <a:spLocks noGrp="1"/>
          </p:cNvSpPr>
          <p:nvPr>
            <p:ph type="sldNum" sz="quarter" idx="4"/>
          </p:nvPr>
        </p:nvSpPr>
        <p:spPr/>
        <p:txBody>
          <a:bodyPr/>
          <a:lstStyle/>
          <a:p>
            <a:fld id="{9A130CC6-AF16-4E75-B386-B0184CCD31FF}" type="slidenum">
              <a:rPr lang="en-US" smtClean="0"/>
              <a:pPr/>
              <a:t>7</a:t>
            </a:fld>
            <a:endParaRPr lang="en-US" dirty="0"/>
          </a:p>
        </p:txBody>
      </p:sp>
      <p:graphicFrame>
        <p:nvGraphicFramePr>
          <p:cNvPr id="4" name="Chart 3"/>
          <p:cNvGraphicFramePr/>
          <p:nvPr>
            <p:extLst>
              <p:ext uri="{D42A27DB-BD31-4B8C-83A1-F6EECF244321}">
                <p14:modId xmlns:p14="http://schemas.microsoft.com/office/powerpoint/2010/main" val="3346452605"/>
              </p:ext>
            </p:extLst>
          </p:nvPr>
        </p:nvGraphicFramePr>
        <p:xfrm>
          <a:off x="228600" y="1591056"/>
          <a:ext cx="8763000" cy="5038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647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A130CC6-AF16-4E75-B386-B0184CCD31FF}" type="slidenum">
              <a:rPr lang="en-US" smtClean="0"/>
              <a:pPr/>
              <a:t>8</a:t>
            </a:fld>
            <a:endParaRPr lang="en-US"/>
          </a:p>
        </p:txBody>
      </p:sp>
      <p:sp>
        <p:nvSpPr>
          <p:cNvPr id="7" name="Title 6"/>
          <p:cNvSpPr>
            <a:spLocks noGrp="1"/>
          </p:cNvSpPr>
          <p:nvPr>
            <p:ph type="ctrTitle"/>
          </p:nvPr>
        </p:nvSpPr>
        <p:spPr/>
        <p:txBody>
          <a:bodyPr/>
          <a:lstStyle/>
          <a:p>
            <a:r>
              <a:rPr lang="en-US" dirty="0" smtClean="0"/>
              <a:t>Strategies</a:t>
            </a:r>
            <a:endParaRPr lang="en-US" dirty="0"/>
          </a:p>
        </p:txBody>
      </p:sp>
      <p:sp>
        <p:nvSpPr>
          <p:cNvPr id="3" name="Date Placeholder 2"/>
          <p:cNvSpPr>
            <a:spLocks noGrp="1"/>
          </p:cNvSpPr>
          <p:nvPr>
            <p:ph type="dt" sz="half" idx="2"/>
          </p:nvPr>
        </p:nvSpPr>
        <p:spPr/>
        <p:txBody>
          <a:bodyPr/>
          <a:lstStyle/>
          <a:p>
            <a:fld id="{18CC5F56-1721-4C3A-91B6-9E6FF587119A}" type="datetime1">
              <a:rPr lang="en-US" smtClean="0"/>
              <a:pPr/>
              <a:t>10/22/2019</a:t>
            </a:fld>
            <a:endParaRPr lang="en-US" dirty="0"/>
          </a:p>
        </p:txBody>
      </p:sp>
    </p:spTree>
    <p:extLst>
      <p:ext uri="{BB962C8B-B14F-4D97-AF65-F5344CB8AC3E}">
        <p14:creationId xmlns:p14="http://schemas.microsoft.com/office/powerpoint/2010/main" val="2762923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1000" y="1867662"/>
            <a:ext cx="6553900" cy="4885944"/>
          </a:xfrm>
        </p:spPr>
        <p:txBody>
          <a:bodyPr/>
          <a:lstStyle/>
          <a:p>
            <a:pPr marL="0" indent="0">
              <a:buNone/>
            </a:pPr>
            <a:r>
              <a:rPr lang="en-US" sz="2400" dirty="0" smtClean="0"/>
              <a:t>Identifies </a:t>
            </a:r>
            <a:r>
              <a:rPr lang="en-US" sz="2400" dirty="0"/>
              <a:t>6 </a:t>
            </a:r>
            <a:r>
              <a:rPr lang="en-US" sz="2400" dirty="0" smtClean="0"/>
              <a:t>Governmentwide priority areas:</a:t>
            </a:r>
            <a:endParaRPr lang="en-US" sz="2400" dirty="0"/>
          </a:p>
          <a:p>
            <a:r>
              <a:rPr lang="en-US" sz="2400" dirty="0" smtClean="0"/>
              <a:t>Succession </a:t>
            </a:r>
            <a:r>
              <a:rPr lang="en-US" sz="2400" dirty="0"/>
              <a:t>Planning and Knowledge Transfer</a:t>
            </a:r>
          </a:p>
          <a:p>
            <a:r>
              <a:rPr lang="en-US" sz="2400" dirty="0" smtClean="0"/>
              <a:t>Deploying </a:t>
            </a:r>
            <a:r>
              <a:rPr lang="en-US" sz="2400" dirty="0"/>
              <a:t>Communication Tools</a:t>
            </a:r>
          </a:p>
          <a:p>
            <a:r>
              <a:rPr lang="en-US" sz="2400" dirty="0" smtClean="0"/>
              <a:t>Strengthening </a:t>
            </a:r>
            <a:r>
              <a:rPr lang="en-US" sz="2400" dirty="0"/>
              <a:t>tools and capacity for Human Capital data analytics</a:t>
            </a:r>
          </a:p>
          <a:p>
            <a:r>
              <a:rPr lang="en-US" sz="2400" dirty="0" smtClean="0"/>
              <a:t>Expanding </a:t>
            </a:r>
            <a:r>
              <a:rPr lang="en-US" sz="2400" dirty="0"/>
              <a:t>Employee Development opportunities</a:t>
            </a:r>
          </a:p>
          <a:p>
            <a:r>
              <a:rPr lang="en-US" sz="2400" dirty="0" smtClean="0"/>
              <a:t>Bolstering </a:t>
            </a:r>
            <a:r>
              <a:rPr lang="en-US" sz="2400" dirty="0"/>
              <a:t>Employee Recognition Programs</a:t>
            </a:r>
          </a:p>
          <a:p>
            <a:r>
              <a:rPr lang="en-US" sz="2400" dirty="0" smtClean="0"/>
              <a:t>Enhancing </a:t>
            </a:r>
            <a:r>
              <a:rPr lang="en-US" sz="2400" dirty="0"/>
              <a:t>Productivity through a Focus </a:t>
            </a:r>
            <a:r>
              <a:rPr lang="en-US" sz="2400" dirty="0" smtClean="0"/>
              <a:t>                              on </a:t>
            </a:r>
            <a:r>
              <a:rPr lang="en-US" sz="2400" dirty="0"/>
              <a:t>Employee Health</a:t>
            </a:r>
          </a:p>
          <a:p>
            <a:endParaRPr lang="en-US" dirty="0"/>
          </a:p>
        </p:txBody>
      </p:sp>
      <p:sp>
        <p:nvSpPr>
          <p:cNvPr id="3" name="Date Placeholder 2"/>
          <p:cNvSpPr>
            <a:spLocks noGrp="1"/>
          </p:cNvSpPr>
          <p:nvPr>
            <p:ph type="dt" sz="half" idx="2"/>
          </p:nvPr>
        </p:nvSpPr>
        <p:spPr/>
        <p:txBody>
          <a:bodyPr/>
          <a:lstStyle/>
          <a:p>
            <a:fld id="{42D41BD8-F932-40AA-8DAC-647898DB09A3}" type="datetime1">
              <a:rPr lang="en-US" smtClean="0"/>
              <a:pPr/>
              <a:t>10/22/2019</a:t>
            </a:fld>
            <a:endParaRPr lang="en-US" dirty="0"/>
          </a:p>
        </p:txBody>
      </p:sp>
      <p:sp>
        <p:nvSpPr>
          <p:cNvPr id="4" name="Slide Number Placeholder 3"/>
          <p:cNvSpPr>
            <a:spLocks noGrp="1"/>
          </p:cNvSpPr>
          <p:nvPr>
            <p:ph type="sldNum" sz="quarter" idx="4"/>
          </p:nvPr>
        </p:nvSpPr>
        <p:spPr/>
        <p:txBody>
          <a:bodyPr/>
          <a:lstStyle/>
          <a:p>
            <a:fld id="{9A130CC6-AF16-4E75-B386-B0184CCD31FF}" type="slidenum">
              <a:rPr lang="en-US" smtClean="0"/>
              <a:pPr/>
              <a:t>9</a:t>
            </a:fld>
            <a:endParaRPr lang="en-US" dirty="0"/>
          </a:p>
        </p:txBody>
      </p:sp>
      <p:sp>
        <p:nvSpPr>
          <p:cNvPr id="5" name="Title 4"/>
          <p:cNvSpPr>
            <a:spLocks noGrp="1"/>
          </p:cNvSpPr>
          <p:nvPr>
            <p:ph type="ctrTitle"/>
          </p:nvPr>
        </p:nvSpPr>
        <p:spPr/>
        <p:txBody>
          <a:bodyPr/>
          <a:lstStyle/>
          <a:p>
            <a:r>
              <a:rPr lang="en-US" dirty="0" smtClean="0"/>
              <a:t>Federal Workforce Priorities Report</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900" y="2729768"/>
            <a:ext cx="2132900" cy="2760920"/>
          </a:xfrm>
          <a:prstGeom prst="rect">
            <a:avLst/>
          </a:prstGeom>
          <a:effectLst>
            <a:outerShdw blurRad="50800" dist="38100" dir="2700000" algn="tl" rotWithShape="0">
              <a:prstClr val="black">
                <a:alpha val="40000"/>
              </a:prstClr>
            </a:outerShdw>
          </a:effectLst>
          <a:scene3d>
            <a:camera prst="orthographicFront"/>
            <a:lightRig rig="threePt" dir="t"/>
          </a:scene3d>
          <a:sp3d>
            <a:bevelB w="57150"/>
          </a:sp3d>
        </p:spPr>
      </p:pic>
    </p:spTree>
    <p:extLst>
      <p:ext uri="{BB962C8B-B14F-4D97-AF65-F5344CB8AC3E}">
        <p14:creationId xmlns:p14="http://schemas.microsoft.com/office/powerpoint/2010/main" val="1956459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5299</TotalTime>
  <Words>4162</Words>
  <Application>Microsoft Office PowerPoint</Application>
  <PresentationFormat>On-screen Show (4:3)</PresentationFormat>
  <Paragraphs>883</Paragraphs>
  <Slides>34</Slides>
  <Notes>24</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Title</vt:lpstr>
      <vt:lpstr>Content</vt:lpstr>
      <vt:lpstr>Addressing the Challenges and Opportunities of an Aging Workforce</vt:lpstr>
      <vt:lpstr>Federal Workforce Retirement and Age Demographics</vt:lpstr>
      <vt:lpstr>Retirement and age demographics</vt:lpstr>
      <vt:lpstr>Retirement and age demographics</vt:lpstr>
      <vt:lpstr>Retirement and age demographics</vt:lpstr>
      <vt:lpstr>Retirement and age demographics</vt:lpstr>
      <vt:lpstr>Retirement and age demographics</vt:lpstr>
      <vt:lpstr>Strategies</vt:lpstr>
      <vt:lpstr>Federal Workforce Priorities Report</vt:lpstr>
      <vt:lpstr>Recruitment and Hiring</vt:lpstr>
      <vt:lpstr>Inclusion and Employee Engagement</vt:lpstr>
      <vt:lpstr>Inclusion and Employee Engagement</vt:lpstr>
      <vt:lpstr>Flexible Work Options</vt:lpstr>
      <vt:lpstr>Flexible Work Options</vt:lpstr>
      <vt:lpstr>Flexible Work Options</vt:lpstr>
      <vt:lpstr>Programs for Employee Health and Well-being</vt:lpstr>
      <vt:lpstr>Programs for Employee Health  and Well-being</vt:lpstr>
      <vt:lpstr>Succession Planning &amp; Knowledge Management</vt:lpstr>
      <vt:lpstr>Phased Retirement</vt:lpstr>
      <vt:lpstr>Phased Retirement</vt:lpstr>
      <vt:lpstr>What is Phased Retirement (PR)</vt:lpstr>
      <vt:lpstr>What is Phased Retirement (PR)</vt:lpstr>
      <vt:lpstr>Definitions</vt:lpstr>
      <vt:lpstr>Definitions</vt:lpstr>
      <vt:lpstr>Strategic Criteria to Consider</vt:lpstr>
      <vt:lpstr>Phased/Composite Retirement Stats</vt:lpstr>
      <vt:lpstr>Phased/Composite  Retirement Breakdown </vt:lpstr>
      <vt:lpstr>Knowledge Transfer Strategies for Consideration</vt:lpstr>
      <vt:lpstr>Agency Responsibilities</vt:lpstr>
      <vt:lpstr>What Employees Need to Know</vt:lpstr>
      <vt:lpstr>Pre-requisites to Participate</vt:lpstr>
      <vt:lpstr>What Employees Need to Know</vt:lpstr>
      <vt:lpstr>Opting Out</vt:lpstr>
      <vt:lpstr>Returning to Regular Service</vt:lpstr>
    </vt:vector>
  </TitlesOfParts>
  <Company>United States Office of Personnel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Type or paste the name of your program office here. Do not use an employee name.</dc:creator>
  <dc:description>Our website is opm.gov, and our mission is to recruit, retain and honor a world-class workforce for the American people.</dc:description>
  <cp:lastModifiedBy>maranjian</cp:lastModifiedBy>
  <cp:revision>132</cp:revision>
  <dcterms:created xsi:type="dcterms:W3CDTF">2014-04-25T20:26:28Z</dcterms:created>
  <dcterms:modified xsi:type="dcterms:W3CDTF">2019-10-22T19:17:53Z</dcterms:modified>
</cp:coreProperties>
</file>