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14.xml" ContentType="application/vnd.openxmlformats-officedocument.presentationml.notesSlide+xml"/>
  <Override PartName="/ppt/charts/chart3.xml" ContentType="application/vnd.openxmlformats-officedocument.drawingml.chart+xml"/>
  <Override PartName="/ppt/drawings/drawing2.xml" ContentType="application/vnd.openxmlformats-officedocument.drawingml.chartshapes+xml"/>
  <Override PartName="/ppt/notesSlides/notesSlide15.xml" ContentType="application/vnd.openxmlformats-officedocument.presentationml.notesSlide+xml"/>
  <Override PartName="/ppt/charts/chart4.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4"/>
    <p:sldMasterId id="2147483670" r:id="rId5"/>
    <p:sldMasterId id="2147483672" r:id="rId6"/>
  </p:sldMasterIdLst>
  <p:notesMasterIdLst>
    <p:notesMasterId r:id="rId27"/>
  </p:notesMasterIdLst>
  <p:handoutMasterIdLst>
    <p:handoutMasterId r:id="rId28"/>
  </p:handoutMasterIdLst>
  <p:sldIdLst>
    <p:sldId id="260" r:id="rId7"/>
    <p:sldId id="456" r:id="rId8"/>
    <p:sldId id="262" r:id="rId9"/>
    <p:sldId id="293" r:id="rId10"/>
    <p:sldId id="381" r:id="rId11"/>
    <p:sldId id="452" r:id="rId12"/>
    <p:sldId id="458" r:id="rId13"/>
    <p:sldId id="451" r:id="rId14"/>
    <p:sldId id="457" r:id="rId15"/>
    <p:sldId id="453" r:id="rId16"/>
    <p:sldId id="459" r:id="rId17"/>
    <p:sldId id="463" r:id="rId18"/>
    <p:sldId id="464" r:id="rId19"/>
    <p:sldId id="461" r:id="rId20"/>
    <p:sldId id="462" r:id="rId21"/>
    <p:sldId id="466" r:id="rId22"/>
    <p:sldId id="448" r:id="rId23"/>
    <p:sldId id="449" r:id="rId24"/>
    <p:sldId id="450" r:id="rId25"/>
    <p:sldId id="467"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 Sean - BLS" initials="MS-B" lastIdx="2" clrIdx="0">
    <p:extLst/>
  </p:cmAuthor>
  <p:cmAuthor id="2" name="Ilic-Godfrey, Stanislava - BLS" initials="IS-B" lastIdx="7"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000000"/>
    <a:srgbClr val="FFFFFF"/>
    <a:srgbClr val="EEB500"/>
    <a:srgbClr val="646464"/>
    <a:srgbClr val="FFD3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76" autoAdjust="0"/>
    <p:restoredTop sz="76000" autoAdjust="0"/>
  </p:normalViewPr>
  <p:slideViewPr>
    <p:cSldViewPr snapToGrid="0" showGuides="1">
      <p:cViewPr varScale="1">
        <p:scale>
          <a:sx n="88" d="100"/>
          <a:sy n="88" d="100"/>
        </p:scale>
        <p:origin x="-1698" y="-102"/>
      </p:cViewPr>
      <p:guideLst>
        <p:guide orient="horz" pos="2160"/>
        <p:guide pos="3840"/>
      </p:guideLst>
    </p:cSldViewPr>
  </p:slideViewPr>
  <p:outlineViewPr>
    <p:cViewPr>
      <p:scale>
        <a:sx n="33" d="100"/>
        <a:sy n="33" d="100"/>
      </p:scale>
      <p:origin x="0" y="-14587"/>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79" d="100"/>
          <a:sy n="79" d="100"/>
        </p:scale>
        <p:origin x="287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429616561060629E-2"/>
          <c:y val="7.2381854852644423E-2"/>
          <c:w val="0.89933000797304663"/>
          <c:h val="0.92761814514735552"/>
        </c:manualLayout>
      </c:layout>
      <c:barChart>
        <c:barDir val="bar"/>
        <c:grouping val="clustered"/>
        <c:varyColors val="0"/>
        <c:ser>
          <c:idx val="0"/>
          <c:order val="0"/>
          <c:tx>
            <c:strRef>
              <c:f>Sheet1!$B$1</c:f>
              <c:strCache>
                <c:ptCount val="1"/>
                <c:pt idx="0">
                  <c:v>Column1</c:v>
                </c:pt>
              </c:strCache>
            </c:strRef>
          </c:tx>
          <c:spPr>
            <a:solidFill>
              <a:schemeClr val="accent1"/>
            </a:solidFill>
            <a:ln w="0">
              <a:noFill/>
            </a:ln>
            <a:effectLst/>
          </c:spPr>
          <c:invertIfNegative val="0"/>
          <c:dPt>
            <c:idx val="3"/>
            <c:invertIfNegative val="0"/>
            <c:bubble3D val="0"/>
            <c:spPr>
              <a:solidFill>
                <a:schemeClr val="accent3"/>
              </a:solidFill>
              <a:ln w="0">
                <a:noFill/>
              </a:ln>
              <a:effectLst/>
            </c:spPr>
          </c:dPt>
          <c:dPt>
            <c:idx val="4"/>
            <c:invertIfNegative val="0"/>
            <c:bubble3D val="0"/>
            <c:spPr>
              <a:solidFill>
                <a:schemeClr val="accent3"/>
              </a:solidFill>
              <a:ln w="0">
                <a:noFill/>
              </a:ln>
              <a:effectLst/>
            </c:spPr>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16-24</c:v>
                </c:pt>
                <c:pt idx="1">
                  <c:v>25-34</c:v>
                </c:pt>
                <c:pt idx="2">
                  <c:v>35-44</c:v>
                </c:pt>
                <c:pt idx="3">
                  <c:v>45-54</c:v>
                </c:pt>
                <c:pt idx="4">
                  <c:v>55-64</c:v>
                </c:pt>
                <c:pt idx="5">
                  <c:v>65+</c:v>
                </c:pt>
              </c:strCache>
            </c:strRef>
          </c:cat>
          <c:val>
            <c:numRef>
              <c:f>Sheet1!$B$2:$B$7</c:f>
              <c:numCache>
                <c:formatCode>General</c:formatCode>
                <c:ptCount val="6"/>
                <c:pt idx="0">
                  <c:v>104</c:v>
                </c:pt>
                <c:pt idx="1">
                  <c:v>676</c:v>
                </c:pt>
                <c:pt idx="2">
                  <c:v>5947</c:v>
                </c:pt>
                <c:pt idx="3">
                  <c:v>-540</c:v>
                </c:pt>
                <c:pt idx="4">
                  <c:v>-2355</c:v>
                </c:pt>
                <c:pt idx="5">
                  <c:v>17831</c:v>
                </c:pt>
              </c:numCache>
            </c:numRef>
          </c:val>
        </c:ser>
        <c:dLbls>
          <c:dLblPos val="inEnd"/>
          <c:showLegendKey val="0"/>
          <c:showVal val="1"/>
          <c:showCatName val="0"/>
          <c:showSerName val="0"/>
          <c:showPercent val="0"/>
          <c:showBubbleSize val="0"/>
        </c:dLbls>
        <c:gapWidth val="45"/>
        <c:overlap val="100"/>
        <c:axId val="46025728"/>
        <c:axId val="46664320"/>
      </c:barChart>
      <c:catAx>
        <c:axId val="46025728"/>
        <c:scaling>
          <c:orientation val="maxMin"/>
        </c:scaling>
        <c:delete val="0"/>
        <c:axPos val="l"/>
        <c:numFmt formatCode="General" sourceLinked="1"/>
        <c:majorTickMark val="none"/>
        <c:minorTickMark val="none"/>
        <c:tickLblPos val="low"/>
        <c:spPr>
          <a:noFill/>
          <a:ln w="9525" cap="flat" cmpd="sng" algn="ctr">
            <a:solidFill>
              <a:schemeClr val="accent1"/>
            </a:solidFill>
            <a:round/>
          </a:ln>
          <a:effectLst/>
        </c:spPr>
        <c:txPr>
          <a:bodyPr rot="-6000000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crossAx val="46664320"/>
        <c:crosses val="autoZero"/>
        <c:auto val="1"/>
        <c:lblAlgn val="ctr"/>
        <c:lblOffset val="100"/>
        <c:noMultiLvlLbl val="0"/>
      </c:catAx>
      <c:valAx>
        <c:axId val="46664320"/>
        <c:scaling>
          <c:orientation val="minMax"/>
        </c:scaling>
        <c:delete val="1"/>
        <c:axPos val="t"/>
        <c:numFmt formatCode="General" sourceLinked="1"/>
        <c:majorTickMark val="none"/>
        <c:minorTickMark val="none"/>
        <c:tickLblPos val="nextTo"/>
        <c:crossAx val="46025728"/>
        <c:crosses val="autoZero"/>
        <c:crossBetween val="between"/>
      </c:valAx>
      <c:spPr>
        <a:noFill/>
        <a:ln>
          <a:noFill/>
        </a:ln>
        <a:effectLst>
          <a:softEdge rad="38100"/>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manualLayout>
          <c:layoutTarget val="inner"/>
          <c:xMode val="edge"/>
          <c:yMode val="edge"/>
          <c:x val="0.17316909834800062"/>
          <c:y val="0"/>
          <c:w val="0.82683088820274353"/>
          <c:h val="1"/>
        </c:manualLayout>
      </c:layout>
      <c:barChart>
        <c:barDir val="bar"/>
        <c:grouping val="clustered"/>
        <c:varyColors val="0"/>
        <c:ser>
          <c:idx val="0"/>
          <c:order val="0"/>
          <c:spPr>
            <a:solidFill>
              <a:schemeClr val="accent1"/>
            </a:solidFill>
            <a:effectLst/>
            <a:scene3d>
              <a:camera prst="orthographicFront"/>
              <a:lightRig rig="threePt" dir="t"/>
            </a:scene3d>
            <a:sp3d/>
          </c:spPr>
          <c:invertIfNegative val="0"/>
          <c:dPt>
            <c:idx val="0"/>
            <c:invertIfNegative val="0"/>
            <c:bubble3D val="0"/>
          </c:dPt>
          <c:dPt>
            <c:idx val="3"/>
            <c:invertIfNegative val="0"/>
            <c:bubble3D val="0"/>
            <c:spPr>
              <a:solidFill>
                <a:schemeClr val="accent3"/>
              </a:solidFill>
              <a:effectLst/>
              <a:scene3d>
                <a:camera prst="orthographicFront"/>
                <a:lightRig rig="threePt" dir="t"/>
              </a:scene3d>
              <a:sp3d/>
            </c:spPr>
          </c:dPt>
          <c:dPt>
            <c:idx val="4"/>
            <c:invertIfNegative val="0"/>
            <c:bubble3D val="0"/>
            <c:spPr>
              <a:solidFill>
                <a:schemeClr val="accent3"/>
              </a:solidFill>
              <a:effectLst/>
              <a:scene3d>
                <a:camera prst="orthographicFront"/>
                <a:lightRig rig="threePt" dir="t"/>
              </a:scene3d>
              <a:sp3d/>
            </c:spPr>
          </c:dPt>
          <c:dLbls>
            <c:dLbl>
              <c:idx val="1"/>
              <c:layout>
                <c:manualLayout>
                  <c:x val="1.3636362009501017E-2"/>
                  <c:y val="2.8381518223504938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2425118892915345E-2"/>
                  <c:y val="-5.6257979508543884E-3"/>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5151513343890101E-3"/>
                  <c:y val="2.2347652144492088E-7"/>
                </c:manualLayout>
              </c:layout>
              <c:spPr/>
              <c:txPr>
                <a:bodyPr/>
                <a:lstStyle/>
                <a:p>
                  <a:pPr>
                    <a:defRPr sz="1600" b="0">
                      <a:solidFill>
                        <a:schemeClr val="tx1"/>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600">
                    <a:solidFill>
                      <a:srgbClr val="00206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Sheet1!$A$1:$A$6</c:f>
              <c:strCache>
                <c:ptCount val="6"/>
                <c:pt idx="0">
                  <c:v>16-24</c:v>
                </c:pt>
                <c:pt idx="1">
                  <c:v>25-34</c:v>
                </c:pt>
                <c:pt idx="2">
                  <c:v>35-44</c:v>
                </c:pt>
                <c:pt idx="3">
                  <c:v>45-54</c:v>
                </c:pt>
                <c:pt idx="4">
                  <c:v>55-64</c:v>
                </c:pt>
                <c:pt idx="5">
                  <c:v>65+</c:v>
                </c:pt>
              </c:strCache>
            </c:strRef>
          </c:cat>
          <c:val>
            <c:numRef>
              <c:f>Sheet1!$B$1:$B$6</c:f>
              <c:numCache>
                <c:formatCode>0.0%</c:formatCode>
                <c:ptCount val="6"/>
                <c:pt idx="0">
                  <c:v>3.0000000000000001E-3</c:v>
                </c:pt>
                <c:pt idx="1">
                  <c:v>1.4999999999999999E-2</c:v>
                </c:pt>
                <c:pt idx="2">
                  <c:v>0.14699999999999999</c:v>
                </c:pt>
                <c:pt idx="3">
                  <c:v>-1.3000000000000001E-2</c:v>
                </c:pt>
                <c:pt idx="4">
                  <c:v>-5.5999999999999994E-2</c:v>
                </c:pt>
                <c:pt idx="5">
                  <c:v>0.34799999999999998</c:v>
                </c:pt>
              </c:numCache>
            </c:numRef>
          </c:val>
        </c:ser>
        <c:dLbls>
          <c:showLegendKey val="0"/>
          <c:showVal val="0"/>
          <c:showCatName val="0"/>
          <c:showSerName val="0"/>
          <c:showPercent val="0"/>
          <c:showBubbleSize val="0"/>
        </c:dLbls>
        <c:gapWidth val="50"/>
        <c:axId val="128006784"/>
        <c:axId val="128323968"/>
      </c:barChart>
      <c:catAx>
        <c:axId val="128006784"/>
        <c:scaling>
          <c:orientation val="maxMin"/>
        </c:scaling>
        <c:delete val="0"/>
        <c:axPos val="l"/>
        <c:numFmt formatCode="General" sourceLinked="1"/>
        <c:majorTickMark val="none"/>
        <c:minorTickMark val="none"/>
        <c:tickLblPos val="low"/>
        <c:txPr>
          <a:bodyPr rot="0" vert="horz"/>
          <a:lstStyle/>
          <a:p>
            <a:pPr>
              <a:defRPr sz="1600" b="1"/>
            </a:pPr>
            <a:endParaRPr lang="en-US"/>
          </a:p>
        </c:txPr>
        <c:crossAx val="128323968"/>
        <c:crossesAt val="0"/>
        <c:auto val="0"/>
        <c:lblAlgn val="ctr"/>
        <c:lblOffset val="1000"/>
        <c:tickLblSkip val="1"/>
        <c:tickMarkSkip val="1"/>
        <c:noMultiLvlLbl val="0"/>
      </c:catAx>
      <c:valAx>
        <c:axId val="128323968"/>
        <c:scaling>
          <c:orientation val="minMax"/>
          <c:max val="0.5"/>
          <c:min val="-0.1"/>
        </c:scaling>
        <c:delete val="1"/>
        <c:axPos val="t"/>
        <c:numFmt formatCode="0.0%" sourceLinked="1"/>
        <c:majorTickMark val="out"/>
        <c:minorTickMark val="none"/>
        <c:tickLblPos val="nextTo"/>
        <c:crossAx val="128006784"/>
        <c:crosses val="autoZero"/>
        <c:crossBetween val="between"/>
        <c:majorUnit val="5"/>
        <c:minorUnit val="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manualLayout>
          <c:layoutTarget val="inner"/>
          <c:xMode val="edge"/>
          <c:yMode val="edge"/>
          <c:x val="6.6885416279218943E-2"/>
          <c:y val="0"/>
          <c:w val="0.93311458372078104"/>
          <c:h val="1"/>
        </c:manualLayout>
      </c:layout>
      <c:barChart>
        <c:barDir val="bar"/>
        <c:grouping val="clustered"/>
        <c:varyColors val="0"/>
        <c:ser>
          <c:idx val="0"/>
          <c:order val="0"/>
          <c:spPr>
            <a:solidFill>
              <a:schemeClr val="accent1"/>
            </a:solidFill>
            <a:effectLst/>
            <a:scene3d>
              <a:camera prst="orthographicFront"/>
              <a:lightRig rig="threePt" dir="t"/>
            </a:scene3d>
            <a:sp3d/>
          </c:spPr>
          <c:invertIfNegative val="0"/>
          <c:dPt>
            <c:idx val="0"/>
            <c:invertIfNegative val="0"/>
            <c:bubble3D val="0"/>
            <c:spPr>
              <a:solidFill>
                <a:srgbClr val="C00000"/>
              </a:solidFill>
              <a:effectLst/>
              <a:scene3d>
                <a:camera prst="orthographicFront"/>
                <a:lightRig rig="threePt" dir="t"/>
              </a:scene3d>
              <a:sp3d/>
            </c:spPr>
          </c:dPt>
          <c:dPt>
            <c:idx val="3"/>
            <c:invertIfNegative val="0"/>
            <c:bubble3D val="0"/>
            <c:spPr>
              <a:solidFill>
                <a:srgbClr val="C00000"/>
              </a:solidFill>
              <a:effectLst/>
              <a:scene3d>
                <a:camera prst="orthographicFront"/>
                <a:lightRig rig="threePt" dir="t"/>
              </a:scene3d>
              <a:sp3d/>
            </c:spPr>
          </c:dPt>
          <c:dPt>
            <c:idx val="4"/>
            <c:invertIfNegative val="0"/>
            <c:bubble3D val="0"/>
            <c:spPr>
              <a:solidFill>
                <a:schemeClr val="accent3"/>
              </a:solidFill>
              <a:effectLst/>
              <a:scene3d>
                <a:camera prst="orthographicFront"/>
                <a:lightRig rig="threePt" dir="t"/>
              </a:scene3d>
              <a:sp3d/>
            </c:spPr>
          </c:dPt>
          <c:dLbls>
            <c:dLbl>
              <c:idx val="0"/>
              <c:layout>
                <c:manualLayout>
                  <c:x val="-0.20376283833282394"/>
                  <c:y val="2.8937161064983606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4.9269873305244891E-5"/>
                  <c:y val="2.675572168264959E-3"/>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0" sourceLinked="0"/>
            <c:spPr>
              <a:noFill/>
              <a:ln>
                <a:noFill/>
              </a:ln>
              <a:effectLst/>
            </c:spPr>
            <c:txPr>
              <a:bodyPr/>
              <a:lstStyle/>
              <a:p>
                <a:pPr>
                  <a:defRPr sz="1600">
                    <a:solidFill>
                      <a:srgbClr val="00206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Sheet1!$A$1:$A$6</c:f>
              <c:strCache>
                <c:ptCount val="6"/>
                <c:pt idx="0">
                  <c:v>16-24</c:v>
                </c:pt>
                <c:pt idx="1">
                  <c:v>25-34</c:v>
                </c:pt>
                <c:pt idx="2">
                  <c:v>35-44</c:v>
                </c:pt>
                <c:pt idx="3">
                  <c:v>45-54</c:v>
                </c:pt>
                <c:pt idx="4">
                  <c:v>55-64</c:v>
                </c:pt>
                <c:pt idx="5">
                  <c:v>65+</c:v>
                </c:pt>
              </c:strCache>
            </c:strRef>
          </c:cat>
          <c:val>
            <c:numRef>
              <c:f>Sheet1!$B$1:$B$6</c:f>
              <c:numCache>
                <c:formatCode>0</c:formatCode>
                <c:ptCount val="6"/>
                <c:pt idx="0">
                  <c:v>-1286</c:v>
                </c:pt>
                <c:pt idx="1">
                  <c:v>176</c:v>
                </c:pt>
                <c:pt idx="2">
                  <c:v>4666</c:v>
                </c:pt>
                <c:pt idx="3">
                  <c:v>-363</c:v>
                </c:pt>
                <c:pt idx="4">
                  <c:v>-355</c:v>
                </c:pt>
                <c:pt idx="5">
                  <c:v>6084</c:v>
                </c:pt>
              </c:numCache>
            </c:numRef>
          </c:val>
        </c:ser>
        <c:dLbls>
          <c:showLegendKey val="0"/>
          <c:showVal val="1"/>
          <c:showCatName val="0"/>
          <c:showSerName val="0"/>
          <c:showPercent val="0"/>
          <c:showBubbleSize val="0"/>
        </c:dLbls>
        <c:gapWidth val="50"/>
        <c:axId val="128366848"/>
        <c:axId val="128542976"/>
      </c:barChart>
      <c:catAx>
        <c:axId val="128366848"/>
        <c:scaling>
          <c:orientation val="maxMin"/>
        </c:scaling>
        <c:delete val="0"/>
        <c:axPos val="l"/>
        <c:numFmt formatCode="General" sourceLinked="1"/>
        <c:majorTickMark val="none"/>
        <c:minorTickMark val="none"/>
        <c:tickLblPos val="low"/>
        <c:txPr>
          <a:bodyPr rot="0" vert="horz" anchor="ctr" anchorCtr="0"/>
          <a:lstStyle/>
          <a:p>
            <a:pPr>
              <a:defRPr sz="1600"/>
            </a:pPr>
            <a:endParaRPr lang="en-US"/>
          </a:p>
        </c:txPr>
        <c:crossAx val="128542976"/>
        <c:crosses val="autoZero"/>
        <c:auto val="0"/>
        <c:lblAlgn val="ctr"/>
        <c:lblOffset val="1"/>
        <c:tickLblSkip val="1"/>
        <c:tickMarkSkip val="2"/>
        <c:noMultiLvlLbl val="0"/>
      </c:catAx>
      <c:valAx>
        <c:axId val="128542976"/>
        <c:scaling>
          <c:orientation val="minMax"/>
          <c:max val="8000"/>
        </c:scaling>
        <c:delete val="1"/>
        <c:axPos val="t"/>
        <c:numFmt formatCode="0" sourceLinked="1"/>
        <c:majorTickMark val="out"/>
        <c:minorTickMark val="none"/>
        <c:tickLblPos val="none"/>
        <c:crossAx val="128366848"/>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manualLayout>
          <c:layoutTarget val="inner"/>
          <c:xMode val="edge"/>
          <c:yMode val="edge"/>
          <c:x val="0.17316909834800062"/>
          <c:y val="0"/>
          <c:w val="0.82683088820274353"/>
          <c:h val="1"/>
        </c:manualLayout>
      </c:layout>
      <c:barChart>
        <c:barDir val="bar"/>
        <c:grouping val="clustered"/>
        <c:varyColors val="0"/>
        <c:ser>
          <c:idx val="0"/>
          <c:order val="0"/>
          <c:spPr>
            <a:solidFill>
              <a:schemeClr val="accent1"/>
            </a:solidFill>
            <a:effectLst/>
            <a:scene3d>
              <a:camera prst="orthographicFront"/>
              <a:lightRig rig="threePt" dir="t"/>
            </a:scene3d>
            <a:sp3d/>
          </c:spPr>
          <c:invertIfNegative val="0"/>
          <c:dPt>
            <c:idx val="0"/>
            <c:invertIfNegative val="0"/>
            <c:bubble3D val="0"/>
            <c:spPr>
              <a:solidFill>
                <a:srgbClr val="C00000"/>
              </a:solidFill>
              <a:effectLst/>
              <a:scene3d>
                <a:camera prst="orthographicFront"/>
                <a:lightRig rig="threePt" dir="t"/>
              </a:scene3d>
              <a:sp3d/>
            </c:spPr>
          </c:dPt>
          <c:dPt>
            <c:idx val="3"/>
            <c:invertIfNegative val="0"/>
            <c:bubble3D val="0"/>
            <c:spPr>
              <a:solidFill>
                <a:srgbClr val="C00000"/>
              </a:solidFill>
              <a:effectLst/>
              <a:scene3d>
                <a:camera prst="orthographicFront"/>
                <a:lightRig rig="threePt" dir="t"/>
              </a:scene3d>
              <a:sp3d/>
            </c:spPr>
          </c:dPt>
          <c:dPt>
            <c:idx val="4"/>
            <c:invertIfNegative val="0"/>
            <c:bubble3D val="0"/>
            <c:spPr>
              <a:solidFill>
                <a:schemeClr val="accent3"/>
              </a:solidFill>
              <a:effectLst/>
              <a:scene3d>
                <a:camera prst="orthographicFront"/>
                <a:lightRig rig="threePt" dir="t"/>
              </a:scene3d>
              <a:sp3d/>
            </c:spPr>
          </c:dPt>
          <c:dLbls>
            <c:dLbl>
              <c:idx val="0"/>
              <c:layout/>
              <c:tx>
                <c:rich>
                  <a:bodyPr/>
                  <a:lstStyle/>
                  <a:p>
                    <a:fld id="{4FBA8FAB-ACC7-42DD-9C08-4F2479A95D8C}"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1"/>
              <c:layout>
                <c:manualLayout>
                  <c:x val="1.3056777829241484E-3"/>
                  <c:y val="3.1992666225282361E-3"/>
                </c:manualLayout>
              </c:layout>
              <c:tx>
                <c:rich>
                  <a:bodyPr/>
                  <a:lstStyle/>
                  <a:p>
                    <a:fld id="{CA289161-2420-4CB3-8690-70D833F0A88D}" type="CELLRANGE">
                      <a:rPr lang="en-US" dirty="0"/>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2"/>
              <c:layout>
                <c:manualLayout>
                  <c:x val="2.6211980855334258E-3"/>
                  <c:y val="-8.7203104085455431E-3"/>
                </c:manualLayout>
              </c:layout>
              <c:tx>
                <c:rich>
                  <a:bodyPr/>
                  <a:lstStyle/>
                  <a:p>
                    <a:fld id="{C40AE93E-D965-4539-BD62-B7521EB99416}" type="CELLRANGE">
                      <a:rPr lang="en-US" dirty="0"/>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3"/>
              <c:layout/>
              <c:tx>
                <c:rich>
                  <a:bodyPr/>
                  <a:lstStyle/>
                  <a:p>
                    <a:fld id="{847BC7E5-77F1-46BA-891A-E8CA0F6C9261}"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4"/>
              <c:layout>
                <c:manualLayout>
                  <c:x val="1.8440250115794798E-3"/>
                  <c:y val="9.3882355980001719E-3"/>
                </c:manualLayout>
              </c:layout>
              <c:tx>
                <c:rich>
                  <a:bodyPr/>
                  <a:lstStyle/>
                  <a:p>
                    <a:fld id="{004215B4-02BE-400B-9DDD-208FAEA6803B}" type="CELLRANGE">
                      <a:rPr lang="en-US" dirty="0"/>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5"/>
              <c:layout>
                <c:manualLayout>
                  <c:x val="-1.666666885389355E-3"/>
                  <c:y val="-2.8372579162646884E-3"/>
                </c:manualLayout>
              </c:layout>
              <c:tx>
                <c:rich>
                  <a:bodyPr/>
                  <a:lstStyle/>
                  <a:p>
                    <a:pPr>
                      <a:defRPr sz="1800" b="0">
                        <a:solidFill>
                          <a:schemeClr val="tx1"/>
                        </a:solidFill>
                      </a:defRPr>
                    </a:pPr>
                    <a:fld id="{7035E680-B8F3-4BC0-8549-7754CADFB1E0}" type="CELLRANGE">
                      <a:rPr lang="en-US" dirty="0"/>
                      <a:pPr>
                        <a:defRPr sz="1800" b="0">
                          <a:solidFill>
                            <a:schemeClr val="tx1"/>
                          </a:solidFill>
                        </a:defRPr>
                      </a:pPr>
                      <a:t>[CELLRANGE]</a:t>
                    </a:fld>
                    <a:endParaRPr lang="en-US"/>
                  </a:p>
                </c:rich>
              </c:tx>
              <c:spPr/>
              <c:dLblPos val="outEnd"/>
              <c:showLegendKey val="0"/>
              <c:showVal val="0"/>
              <c:showCatName val="0"/>
              <c:showSerName val="0"/>
              <c:showPercent val="0"/>
              <c:showBubbleSize val="0"/>
              <c:extLst>
                <c:ext xmlns:c15="http://schemas.microsoft.com/office/drawing/2012/chart" uri="{CE6537A1-D6FC-4f65-9D91-7224C49458BB}">
                  <c15:dlblFieldTable/>
                  <c15:showDataLabelsRange val="1"/>
                </c:ext>
              </c:extLst>
            </c:dLbl>
            <c:spPr>
              <a:noFill/>
              <a:ln>
                <a:noFill/>
              </a:ln>
              <a:effectLst/>
            </c:spPr>
            <c:txPr>
              <a:bodyPr/>
              <a:lstStyle/>
              <a:p>
                <a:pPr>
                  <a:defRPr sz="1800">
                    <a:solidFill>
                      <a:srgbClr val="002060"/>
                    </a:solidFill>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DataLabelsRange val="1"/>
                <c15:showLeaderLines val="0"/>
              </c:ext>
            </c:extLst>
          </c:dLbls>
          <c:cat>
            <c:strRef>
              <c:f>Sheet1!$A$1:$A$6</c:f>
              <c:strCache>
                <c:ptCount val="6"/>
                <c:pt idx="0">
                  <c:v>16-24</c:v>
                </c:pt>
                <c:pt idx="1">
                  <c:v>25-34</c:v>
                </c:pt>
                <c:pt idx="2">
                  <c:v>35-44</c:v>
                </c:pt>
                <c:pt idx="3">
                  <c:v>45-54</c:v>
                </c:pt>
                <c:pt idx="4">
                  <c:v>55-64</c:v>
                </c:pt>
                <c:pt idx="5">
                  <c:v>65+</c:v>
                </c:pt>
              </c:strCache>
            </c:strRef>
          </c:cat>
          <c:val>
            <c:numRef>
              <c:f>Sheet1!$B$1:$B$6</c:f>
              <c:numCache>
                <c:formatCode>0.0%</c:formatCode>
                <c:ptCount val="6"/>
                <c:pt idx="0">
                  <c:v>-6.0999999999999999E-2</c:v>
                </c:pt>
                <c:pt idx="1">
                  <c:v>5.0000000000000001E-3</c:v>
                </c:pt>
                <c:pt idx="2">
                  <c:v>0.13900000000000001</c:v>
                </c:pt>
                <c:pt idx="3">
                  <c:v>-1.0999999999999999E-2</c:v>
                </c:pt>
                <c:pt idx="4">
                  <c:v>-1.2999999999999999E-2</c:v>
                </c:pt>
                <c:pt idx="5">
                  <c:v>0.60599999999999998</c:v>
                </c:pt>
              </c:numCache>
            </c:numRef>
          </c:val>
          <c:extLst>
            <c:ext xmlns:c15="http://schemas.microsoft.com/office/drawing/2012/chart" uri="{02D57815-91ED-43cb-92C2-25804820EDAC}">
              <c15:datalabelsRange>
                <c15:f>Sheet1!$B$1:$B$6</c15:f>
                <c15:dlblRangeCache>
                  <c:ptCount val="6"/>
                  <c:pt idx="0">
                    <c:v>-6.1%</c:v>
                  </c:pt>
                  <c:pt idx="1">
                    <c:v>0.5%</c:v>
                  </c:pt>
                  <c:pt idx="2">
                    <c:v>13.9%</c:v>
                  </c:pt>
                  <c:pt idx="3">
                    <c:v>-1.1%</c:v>
                  </c:pt>
                  <c:pt idx="4">
                    <c:v>-1.3%</c:v>
                  </c:pt>
                  <c:pt idx="5">
                    <c:v>60.6%</c:v>
                  </c:pt>
                </c15:dlblRangeCache>
              </c15:datalabelsRange>
            </c:ext>
          </c:extLst>
        </c:ser>
        <c:dLbls>
          <c:showLegendKey val="0"/>
          <c:showVal val="0"/>
          <c:showCatName val="0"/>
          <c:showSerName val="0"/>
          <c:showPercent val="0"/>
          <c:showBubbleSize val="0"/>
        </c:dLbls>
        <c:gapWidth val="50"/>
        <c:axId val="128598400"/>
        <c:axId val="128599936"/>
      </c:barChart>
      <c:catAx>
        <c:axId val="128598400"/>
        <c:scaling>
          <c:orientation val="maxMin"/>
        </c:scaling>
        <c:delete val="0"/>
        <c:axPos val="l"/>
        <c:numFmt formatCode="General" sourceLinked="1"/>
        <c:majorTickMark val="none"/>
        <c:minorTickMark val="none"/>
        <c:tickLblPos val="low"/>
        <c:txPr>
          <a:bodyPr rot="0" vert="horz"/>
          <a:lstStyle/>
          <a:p>
            <a:pPr>
              <a:defRPr sz="1600"/>
            </a:pPr>
            <a:endParaRPr lang="en-US"/>
          </a:p>
        </c:txPr>
        <c:crossAx val="128599936"/>
        <c:crossesAt val="0"/>
        <c:auto val="0"/>
        <c:lblAlgn val="ctr"/>
        <c:lblOffset val="1"/>
        <c:tickLblSkip val="1"/>
        <c:tickMarkSkip val="1"/>
        <c:noMultiLvlLbl val="0"/>
      </c:catAx>
      <c:valAx>
        <c:axId val="128599936"/>
        <c:scaling>
          <c:orientation val="minMax"/>
          <c:max val="0.70000000000000007"/>
          <c:min val="-0.2"/>
        </c:scaling>
        <c:delete val="1"/>
        <c:axPos val="t"/>
        <c:numFmt formatCode="0.0%" sourceLinked="1"/>
        <c:majorTickMark val="out"/>
        <c:minorTickMark val="none"/>
        <c:tickLblPos val="nextTo"/>
        <c:crossAx val="128598400"/>
        <c:crosses val="autoZero"/>
        <c:crossBetween val="between"/>
        <c:majorUnit val="5"/>
        <c:minorUnit val="1"/>
      </c:valAx>
    </c:plotArea>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0.44413</cdr:x>
      <cdr:y>0.07568</cdr:y>
    </cdr:from>
    <cdr:to>
      <cdr:x>0.53581</cdr:x>
      <cdr:y>0.07568</cdr:y>
    </cdr:to>
    <cdr:cxnSp macro="">
      <cdr:nvCxnSpPr>
        <cdr:cNvPr id="3" name="Straight Arrow Connector 2"/>
        <cdr:cNvCxnSpPr/>
      </cdr:nvCxnSpPr>
      <cdr:spPr>
        <a:xfrm xmlns:a="http://schemas.openxmlformats.org/drawingml/2006/main" flipH="1">
          <a:off x="4602614" y="308766"/>
          <a:ext cx="950098" cy="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0.05647</cdr:x>
      <cdr:y>0.36621</cdr:y>
    </cdr:from>
    <cdr:to>
      <cdr:x>0.17768</cdr:x>
      <cdr:y>0.45594</cdr:y>
    </cdr:to>
    <cdr:sp macro="" textlink="">
      <cdr:nvSpPr>
        <cdr:cNvPr id="4" name="TextBox 1"/>
        <cdr:cNvSpPr txBox="1"/>
      </cdr:nvSpPr>
      <cdr:spPr>
        <a:xfrm xmlns:a="http://schemas.openxmlformats.org/drawingml/2006/main">
          <a:off x="435934" y="1605517"/>
          <a:ext cx="935665" cy="393405"/>
        </a:xfrm>
        <a:prstGeom xmlns:a="http://schemas.openxmlformats.org/drawingml/2006/main" prst="rect">
          <a:avLst/>
        </a:prstGeom>
      </cdr:spPr>
      <cdr:txBody>
        <a:bodyPr xmlns:a="http://schemas.openxmlformats.org/drawingml/2006/main" vert="horz" wrap="square" lIns="91440" tIns="45720" rIns="91440" bIns="45720" rtlCol="0" anchor="ctr">
          <a:noAutofit/>
        </a:bodyPr>
        <a:lstStyle xmlns:a="http://schemas.openxmlformats.org/drawingml/2006/main">
          <a:lvl1pPr marL="0" indent="0">
            <a:defRPr sz="1100">
              <a:latin typeface="Tahoma"/>
            </a:defRPr>
          </a:lvl1pPr>
          <a:lvl2pPr marL="457200" indent="0">
            <a:defRPr sz="1100">
              <a:latin typeface="Tahoma"/>
            </a:defRPr>
          </a:lvl2pPr>
          <a:lvl3pPr marL="914400" indent="0">
            <a:defRPr sz="1100">
              <a:latin typeface="Tahoma"/>
            </a:defRPr>
          </a:lvl3pPr>
          <a:lvl4pPr marL="1371600" indent="0">
            <a:defRPr sz="1100">
              <a:latin typeface="Tahoma"/>
            </a:defRPr>
          </a:lvl4pPr>
          <a:lvl5pPr marL="1828800" indent="0">
            <a:defRPr sz="1100">
              <a:latin typeface="Tahoma"/>
            </a:defRPr>
          </a:lvl5pPr>
          <a:lvl6pPr marL="2286000" indent="0">
            <a:defRPr sz="1100">
              <a:latin typeface="Tahoma"/>
            </a:defRPr>
          </a:lvl6pPr>
          <a:lvl7pPr marL="2743200" indent="0">
            <a:defRPr sz="1100">
              <a:latin typeface="Tahoma"/>
            </a:defRPr>
          </a:lvl7pPr>
          <a:lvl8pPr marL="3200400" indent="0">
            <a:defRPr sz="1100">
              <a:latin typeface="Tahoma"/>
            </a:defRPr>
          </a:lvl8pPr>
          <a:lvl9pPr marL="3657600" indent="0">
            <a:defRPr sz="1100">
              <a:latin typeface="Tahoma"/>
            </a:defRPr>
          </a:lvl9pPr>
        </a:lstStyle>
        <a:p xmlns:a="http://schemas.openxmlformats.org/drawingml/2006/main">
          <a:pPr marL="0" marR="0" indent="0" algn="ctr" defTabSz="914400" rtl="0" eaLnBrk="1" fontAlgn="auto" latinLnBrk="0" hangingPunct="1">
            <a:lnSpc>
              <a:spcPct val="100000"/>
            </a:lnSpc>
            <a:spcBef>
              <a:spcPct val="0"/>
            </a:spcBef>
            <a:spcAft>
              <a:spcPts val="0"/>
            </a:spcAft>
            <a:buClrTx/>
            <a:buSzTx/>
            <a:buFontTx/>
            <a:buNone/>
            <a:tabLst/>
          </a:pPr>
          <a:endParaRPr kumimoji="0" lang="en-US" sz="2000" b="0" i="0" u="none" strike="noStrike" kern="1200" cap="none" spc="0" normalizeH="0" baseline="0" noProof="0" dirty="0" smtClean="0">
            <a:ln>
              <a:noFill/>
            </a:ln>
            <a:solidFill>
              <a:srgbClr val="002060"/>
            </a:solidFill>
            <a:effectLst/>
            <a:uLnTx/>
            <a:uFillTx/>
            <a:latin typeface="Tahoma" pitchFamily="34" charset="0"/>
            <a:cs typeface="Tahoma"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353D39A-FB07-40D8-B455-E5E7D563DE76}" type="datetimeFigureOut">
              <a:rPr lang="en-US" smtClean="0"/>
              <a:t>10/22/2019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A58EA67-873D-465F-B78C-7C9FBF3A957E}" type="slidenum">
              <a:rPr lang="en-US" smtClean="0"/>
              <a:t>‹#›</a:t>
            </a:fld>
            <a:endParaRPr lang="en-US"/>
          </a:p>
        </p:txBody>
      </p:sp>
    </p:spTree>
    <p:extLst>
      <p:ext uri="{BB962C8B-B14F-4D97-AF65-F5344CB8AC3E}">
        <p14:creationId xmlns:p14="http://schemas.microsoft.com/office/powerpoint/2010/main" val="3610004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50B352A-5A39-4F9F-8615-B4AAF3BEEFDF}" type="datetimeFigureOut">
              <a:rPr lang="en-US" smtClean="0"/>
              <a:t>10/22/2019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3E8E904-06E9-447C-8954-E2D02D182355}" type="slidenum">
              <a:rPr lang="en-US" smtClean="0"/>
              <a:t>‹#›</a:t>
            </a:fld>
            <a:endParaRPr lang="en-US"/>
          </a:p>
        </p:txBody>
      </p:sp>
    </p:spTree>
    <p:extLst>
      <p:ext uri="{BB962C8B-B14F-4D97-AF65-F5344CB8AC3E}">
        <p14:creationId xmlns:p14="http://schemas.microsoft.com/office/powerpoint/2010/main" val="862615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E8E904-06E9-447C-8954-E2D02D182355}" type="slidenum">
              <a:rPr lang="en-US" smtClean="0"/>
              <a:t>1</a:t>
            </a:fld>
            <a:endParaRPr lang="en-US"/>
          </a:p>
        </p:txBody>
      </p:sp>
    </p:spTree>
    <p:extLst>
      <p:ext uri="{BB962C8B-B14F-4D97-AF65-F5344CB8AC3E}">
        <p14:creationId xmlns:p14="http://schemas.microsoft.com/office/powerpoint/2010/main" val="17133840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CF84CA9-A5E2-4A7B-9170-46D2DDF263D4}" type="slidenum">
              <a:rPr lang="en-US"/>
              <a:pPr/>
              <a:t>10</a:t>
            </a:fld>
            <a:endParaRPr lang="en-US" dirty="0"/>
          </a:p>
        </p:txBody>
      </p:sp>
      <p:sp>
        <p:nvSpPr>
          <p:cNvPr id="62467" name="Rectangle 2"/>
          <p:cNvSpPr>
            <a:spLocks noGrp="1" noRot="1" noChangeAspect="1" noChangeArrowheads="1" noTextEdit="1"/>
          </p:cNvSpPr>
          <p:nvPr>
            <p:ph type="sldImg"/>
          </p:nvPr>
        </p:nvSpPr>
        <p:spPr>
          <a:xfrm>
            <a:off x="441325" y="468313"/>
            <a:ext cx="6307138" cy="3548062"/>
          </a:xfrm>
          <a:ln/>
        </p:spPr>
      </p:sp>
      <p:sp>
        <p:nvSpPr>
          <p:cNvPr id="62468" name="Rectangle 3"/>
          <p:cNvSpPr>
            <a:spLocks noGrp="1" noChangeArrowheads="1"/>
          </p:cNvSpPr>
          <p:nvPr>
            <p:ph type="body" idx="1"/>
          </p:nvPr>
        </p:nvSpPr>
        <p:spPr>
          <a:xfrm>
            <a:off x="779548" y="4387077"/>
            <a:ext cx="5981545" cy="4276988"/>
          </a:xfrm>
          <a:noFill/>
          <a:ln/>
        </p:spPr>
        <p:txBody>
          <a:bodyPr lIns="92378" tIns="46189" rIns="92378" bIns="46189"/>
          <a:lstStyle/>
          <a:p>
            <a:pPr eaLnBrk="1" hangingPunct="1">
              <a:buFontTx/>
              <a:buChar char="•"/>
            </a:pPr>
            <a:r>
              <a:rPr lang="en-US" dirty="0" smtClean="0"/>
              <a:t>The</a:t>
            </a:r>
            <a:r>
              <a:rPr lang="en-US" baseline="0" dirty="0" smtClean="0"/>
              <a:t> second reason that the older labor force groups are increasing so dramatically is the increased likelihood an individual from these groups is to work. (This is the participation rate). It serves to compound the increased population effect previously noted. Together there is an even stronger effect.</a:t>
            </a:r>
          </a:p>
          <a:p>
            <a:pPr eaLnBrk="1" hangingPunct="1">
              <a:buFontTx/>
              <a:buChar char="•"/>
            </a:pPr>
            <a:endParaRPr lang="en-US" dirty="0"/>
          </a:p>
          <a:p>
            <a:pPr eaLnBrk="1" hangingPunct="1">
              <a:buFontTx/>
              <a:buChar char="•"/>
            </a:pPr>
            <a:r>
              <a:rPr lang="en-US" dirty="0"/>
              <a:t>The </a:t>
            </a:r>
            <a:r>
              <a:rPr lang="en-US" dirty="0" smtClean="0"/>
              <a:t>jump in</a:t>
            </a:r>
            <a:r>
              <a:rPr lang="en-US" baseline="0" dirty="0" smtClean="0"/>
              <a:t> 65+ is particularly noteworthy, as it has consistently jumped at least 15 percent every 10 years. A similar jump is projected in 2028</a:t>
            </a:r>
            <a:endParaRPr lang="en-US" dirty="0"/>
          </a:p>
          <a:p>
            <a:pPr eaLnBrk="1" hangingPunct="1">
              <a:buFontTx/>
              <a:buChar char="•"/>
            </a:pPr>
            <a:endParaRPr lang="en-US" dirty="0"/>
          </a:p>
          <a:p>
            <a:pPr eaLnBrk="1" hangingPunct="1">
              <a:buFontTx/>
              <a:buNone/>
            </a:pPr>
            <a:endParaRPr lang="en-US" b="1" dirty="0" smtClean="0"/>
          </a:p>
        </p:txBody>
      </p:sp>
    </p:spTree>
    <p:extLst>
      <p:ext uri="{BB962C8B-B14F-4D97-AF65-F5344CB8AC3E}">
        <p14:creationId xmlns:p14="http://schemas.microsoft.com/office/powerpoint/2010/main" val="1848821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CF84CA9-A5E2-4A7B-9170-46D2DDF263D4}" type="slidenum">
              <a:rPr lang="en-US"/>
              <a:pPr/>
              <a:t>11</a:t>
            </a:fld>
            <a:endParaRPr lang="en-US" dirty="0"/>
          </a:p>
        </p:txBody>
      </p:sp>
      <p:sp>
        <p:nvSpPr>
          <p:cNvPr id="62467" name="Rectangle 2"/>
          <p:cNvSpPr>
            <a:spLocks noGrp="1" noRot="1" noChangeAspect="1" noChangeArrowheads="1" noTextEdit="1"/>
          </p:cNvSpPr>
          <p:nvPr>
            <p:ph type="sldImg"/>
          </p:nvPr>
        </p:nvSpPr>
        <p:spPr>
          <a:xfrm>
            <a:off x="441325" y="468313"/>
            <a:ext cx="6307138" cy="3548062"/>
          </a:xfrm>
          <a:ln/>
        </p:spPr>
      </p:sp>
      <p:sp>
        <p:nvSpPr>
          <p:cNvPr id="62468" name="Rectangle 3"/>
          <p:cNvSpPr>
            <a:spLocks noGrp="1" noChangeArrowheads="1"/>
          </p:cNvSpPr>
          <p:nvPr>
            <p:ph type="body" idx="1"/>
          </p:nvPr>
        </p:nvSpPr>
        <p:spPr>
          <a:xfrm>
            <a:off x="779548" y="4387077"/>
            <a:ext cx="5981545" cy="4276988"/>
          </a:xfrm>
          <a:noFill/>
          <a:ln/>
        </p:spPr>
        <p:txBody>
          <a:bodyPr lIns="92378" tIns="46189" rIns="92378" bIns="46189"/>
          <a:lstStyle/>
          <a:p>
            <a:pPr eaLnBrk="1" hangingPunct="1">
              <a:buFontTx/>
              <a:buChar char="•"/>
            </a:pPr>
            <a:r>
              <a:rPr lang="en-US" dirty="0" smtClean="0"/>
              <a:t>This is the same data from the slide before plotted as a time trend for all years. I wanted to include it to be more comprehensive.</a:t>
            </a:r>
            <a:r>
              <a:rPr lang="en-US" baseline="0" dirty="0" smtClean="0"/>
              <a:t> I did not lead with it as it can be harder to see what’s going on as the year to year changes are often too small to see</a:t>
            </a:r>
          </a:p>
          <a:p>
            <a:pPr eaLnBrk="1" hangingPunct="1">
              <a:buFontTx/>
              <a:buChar char="•"/>
            </a:pPr>
            <a:endParaRPr lang="en-US" baseline="0" dirty="0" smtClean="0"/>
          </a:p>
          <a:p>
            <a:pPr eaLnBrk="1" hangingPunct="1">
              <a:buFontTx/>
              <a:buChar char="•"/>
            </a:pPr>
            <a:r>
              <a:rPr lang="en-US" baseline="0" dirty="0" smtClean="0"/>
              <a:t>Still, you can see the total LFPR declining over time. </a:t>
            </a:r>
          </a:p>
          <a:p>
            <a:pPr eaLnBrk="1" hangingPunct="1">
              <a:buFontTx/>
              <a:buChar char="•"/>
            </a:pPr>
            <a:r>
              <a:rPr lang="en-US" baseline="0" dirty="0" smtClean="0"/>
              <a:t>The 55-64 year old group, after initially increasing dramatically, from around 30 percent to 40, has now </a:t>
            </a:r>
            <a:r>
              <a:rPr lang="en-US" baseline="0" dirty="0" err="1" smtClean="0"/>
              <a:t>flatlined</a:t>
            </a:r>
            <a:r>
              <a:rPr lang="en-US" baseline="0" dirty="0" smtClean="0"/>
              <a:t>.</a:t>
            </a:r>
          </a:p>
          <a:p>
            <a:pPr eaLnBrk="1" hangingPunct="1">
              <a:buFontTx/>
              <a:buChar char="•"/>
            </a:pPr>
            <a:r>
              <a:rPr lang="en-US" baseline="0" dirty="0" smtClean="0"/>
              <a:t>This age cohort has now aged into the 65 and over and you can see that group projected to increase noticeably over the next 10 years</a:t>
            </a:r>
          </a:p>
          <a:p>
            <a:pPr eaLnBrk="1" hangingPunct="1">
              <a:buFontTx/>
              <a:buChar char="•"/>
            </a:pPr>
            <a:endParaRPr lang="en-US" b="1" baseline="0" dirty="0" smtClean="0"/>
          </a:p>
          <a:p>
            <a:pPr eaLnBrk="1" hangingPunct="1">
              <a:buFontTx/>
              <a:buNone/>
            </a:pPr>
            <a:endParaRPr lang="en-US" b="1" dirty="0" smtClean="0"/>
          </a:p>
        </p:txBody>
      </p:sp>
    </p:spTree>
    <p:extLst>
      <p:ext uri="{BB962C8B-B14F-4D97-AF65-F5344CB8AC3E}">
        <p14:creationId xmlns:p14="http://schemas.microsoft.com/office/powerpoint/2010/main" val="3273041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A965C5E2-3AE5-40F6-8A1A-F4D56B7A9A02}" type="slidenum">
              <a:rPr lang="en-US"/>
              <a:pPr/>
              <a:t>12</a:t>
            </a:fld>
            <a:endParaRPr lang="en-US" dirty="0"/>
          </a:p>
        </p:txBody>
      </p:sp>
      <p:sp>
        <p:nvSpPr>
          <p:cNvPr id="63491" name="Rectangle 2"/>
          <p:cNvSpPr>
            <a:spLocks noGrp="1" noRot="1" noChangeAspect="1" noChangeArrowheads="1" noTextEdit="1"/>
          </p:cNvSpPr>
          <p:nvPr>
            <p:ph type="sldImg"/>
          </p:nvPr>
        </p:nvSpPr>
        <p:spPr>
          <a:xfrm>
            <a:off x="374650" y="468313"/>
            <a:ext cx="6307138" cy="3548062"/>
          </a:xfrm>
          <a:ln/>
        </p:spPr>
      </p:sp>
      <p:sp>
        <p:nvSpPr>
          <p:cNvPr id="63492" name="Rectangle 3"/>
          <p:cNvSpPr>
            <a:spLocks noGrp="1" noChangeArrowheads="1"/>
          </p:cNvSpPr>
          <p:nvPr>
            <p:ph type="body" idx="1"/>
          </p:nvPr>
        </p:nvSpPr>
        <p:spPr>
          <a:xfrm>
            <a:off x="765250" y="4387077"/>
            <a:ext cx="5871829" cy="4276988"/>
          </a:xfrm>
          <a:noFill/>
          <a:ln/>
        </p:spPr>
        <p:txBody>
          <a:bodyPr/>
          <a:lstStyle/>
          <a:p>
            <a:pPr eaLnBrk="1" hangingPunct="1">
              <a:buFontTx/>
              <a:buChar char="•"/>
            </a:pPr>
            <a:r>
              <a:rPr lang="en-US" dirty="0" smtClean="0"/>
              <a:t>Baby boomers enter 65+ age</a:t>
            </a:r>
            <a:r>
              <a:rPr lang="en-US" baseline="0" dirty="0" smtClean="0"/>
              <a:t> group. </a:t>
            </a:r>
            <a:r>
              <a:rPr lang="en-US" dirty="0" smtClean="0"/>
              <a:t>As baby boomers age, the population will also get older. The </a:t>
            </a:r>
            <a:r>
              <a:rPr lang="en-US" baseline="0" dirty="0" smtClean="0"/>
              <a:t>65 year old and older population will have by far the largest growth. By 2028, all baby boomers will be between 64 and 82 years old. </a:t>
            </a:r>
          </a:p>
          <a:p>
            <a:pPr eaLnBrk="1" hangingPunct="1">
              <a:buFontTx/>
              <a:buChar char="•"/>
            </a:pPr>
            <a:endParaRPr lang="en-US" dirty="0" smtClean="0"/>
          </a:p>
          <a:p>
            <a:pPr eaLnBrk="1" hangingPunct="1">
              <a:buFontTx/>
              <a:buChar char="•"/>
            </a:pPr>
            <a:r>
              <a:rPr lang="en-US" dirty="0" smtClean="0"/>
              <a:t>The largest drop is in the 55-64 year old group, as baby boomers age out of this group.  The generation, which followed the baby boomers, is</a:t>
            </a:r>
            <a:r>
              <a:rPr lang="en-US" baseline="0" dirty="0" smtClean="0"/>
              <a:t> sometimes known as the ‘baby bust’.</a:t>
            </a:r>
          </a:p>
          <a:p>
            <a:pPr eaLnBrk="1" hangingPunct="1">
              <a:buFontTx/>
              <a:buNone/>
            </a:pPr>
            <a:endParaRPr lang="en-US" baseline="0" dirty="0" smtClean="0"/>
          </a:p>
          <a:p>
            <a:pPr eaLnBrk="1" hangingPunct="1">
              <a:buFontTx/>
              <a:buChar char="•"/>
            </a:pPr>
            <a:r>
              <a:rPr lang="en-US" baseline="0" dirty="0" smtClean="0"/>
              <a:t>Due to flat fertility rates, growth of population of 16-24 year olds is expected to be flat.</a:t>
            </a:r>
          </a:p>
          <a:p>
            <a:pPr eaLnBrk="1" hangingPunct="1">
              <a:buFontTx/>
              <a:buChar char="•"/>
            </a:pPr>
            <a:endParaRPr lang="en-US" dirty="0"/>
          </a:p>
          <a:p>
            <a:pPr eaLnBrk="1" hangingPunct="1">
              <a:buFontTx/>
              <a:buChar char="•"/>
            </a:pPr>
            <a:r>
              <a:rPr lang="en-US" dirty="0"/>
              <a:t>Population projections are based on Census Bureau’s data.  BLS adjusts the Census’ projections of resident population to the civilian non-institutional population aged 16 and over (as shown here), which excludes members of the Armed Forces and the institutional population (correctional facilities, nursing homes).  </a:t>
            </a:r>
          </a:p>
          <a:p>
            <a:pPr eaLnBrk="1" hangingPunct="1"/>
            <a:endParaRPr lang="en-US" dirty="0" smtClean="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1677539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5067FB58-DEF1-4C56-B621-DF02079FD8A5}" type="slidenum">
              <a:rPr lang="en-US"/>
              <a:pPr/>
              <a:t>13</a:t>
            </a:fld>
            <a:endParaRPr lang="en-US" dirty="0"/>
          </a:p>
        </p:txBody>
      </p:sp>
      <p:sp>
        <p:nvSpPr>
          <p:cNvPr id="64515" name="Rectangle 2"/>
          <p:cNvSpPr>
            <a:spLocks noGrp="1" noRot="1" noChangeAspect="1" noChangeArrowheads="1" noTextEdit="1"/>
          </p:cNvSpPr>
          <p:nvPr>
            <p:ph type="sldImg"/>
          </p:nvPr>
        </p:nvSpPr>
        <p:spPr>
          <a:xfrm>
            <a:off x="376238" y="468313"/>
            <a:ext cx="6307137" cy="3548062"/>
          </a:xfrm>
          <a:ln/>
        </p:spPr>
      </p:sp>
      <p:sp>
        <p:nvSpPr>
          <p:cNvPr id="64516" name="Rectangle 3"/>
          <p:cNvSpPr>
            <a:spLocks noGrp="1" noChangeArrowheads="1"/>
          </p:cNvSpPr>
          <p:nvPr>
            <p:ph type="body" idx="1"/>
          </p:nvPr>
        </p:nvSpPr>
        <p:spPr>
          <a:xfrm>
            <a:off x="765250" y="4387077"/>
            <a:ext cx="5873474" cy="4276988"/>
          </a:xfrm>
          <a:noFill/>
          <a:ln/>
        </p:spPr>
        <p:txBody>
          <a:bodyPr/>
          <a:lstStyle/>
          <a:p>
            <a:pPr eaLnBrk="1" hangingPunct="1"/>
            <a:endParaRPr lang="en-US" dirty="0" smtClean="0"/>
          </a:p>
          <a:p>
            <a:pPr eaLnBrk="1" hangingPunct="1">
              <a:buFontTx/>
              <a:buChar char="•"/>
            </a:pPr>
            <a:r>
              <a:rPr lang="en-US" dirty="0" smtClean="0"/>
              <a:t>Declines in 55-64 year olds as baby boomers exit this group. </a:t>
            </a:r>
          </a:p>
          <a:p>
            <a:pPr eaLnBrk="1" hangingPunct="1">
              <a:buFontTx/>
              <a:buChar char="•"/>
            </a:pPr>
            <a:endParaRPr lang="en-US" dirty="0" smtClean="0"/>
          </a:p>
          <a:p>
            <a:pPr eaLnBrk="1" hangingPunct="1">
              <a:buFontTx/>
              <a:buChar char="•"/>
            </a:pPr>
            <a:r>
              <a:rPr lang="en-US" dirty="0" smtClean="0"/>
              <a:t>The largest growth in the population belongs to the  65 and older age group. This is a result of the</a:t>
            </a:r>
            <a:r>
              <a:rPr lang="en-US" baseline="0" dirty="0" smtClean="0"/>
              <a:t> baby boomers aging into this cohort.</a:t>
            </a:r>
            <a:endParaRPr lang="en-US" dirty="0" smtClean="0"/>
          </a:p>
          <a:p>
            <a:pPr eaLnBrk="1" hangingPunct="1">
              <a:buFontTx/>
              <a:buNone/>
            </a:pPr>
            <a:endParaRPr lang="en-US" dirty="0" smtClean="0"/>
          </a:p>
          <a:p>
            <a:pPr eaLnBrk="1" hangingPunct="1">
              <a:buFontTx/>
              <a:buChar char="•"/>
            </a:pPr>
            <a:r>
              <a:rPr lang="en-US" dirty="0" smtClean="0"/>
              <a:t>The nearly flat percent</a:t>
            </a:r>
            <a:r>
              <a:rPr lang="en-US" baseline="0" dirty="0" smtClean="0"/>
              <a:t> change</a:t>
            </a:r>
            <a:r>
              <a:rPr lang="en-US" dirty="0" smtClean="0"/>
              <a:t> for</a:t>
            </a:r>
            <a:r>
              <a:rPr lang="en-US" baseline="0" dirty="0" smtClean="0"/>
              <a:t> the 16-24 year old age group reflect flat birth rates</a:t>
            </a:r>
            <a:r>
              <a:rPr lang="en-US" dirty="0" smtClean="0"/>
              <a:t>.</a:t>
            </a:r>
          </a:p>
          <a:p>
            <a:pPr eaLnBrk="1" hangingPunct="1">
              <a:buFontTx/>
              <a:buChar char="•"/>
            </a:pPr>
            <a:endParaRPr lang="en-US" dirty="0" smtClean="0"/>
          </a:p>
          <a:p>
            <a:pPr defTabSz="931774" fontAlgn="base">
              <a:spcBef>
                <a:spcPct val="30000"/>
              </a:spcBef>
              <a:spcAft>
                <a:spcPct val="0"/>
              </a:spcAft>
              <a:buFontTx/>
              <a:buChar char="•"/>
              <a:defRPr/>
            </a:pPr>
            <a:r>
              <a:rPr lang="en-US" dirty="0"/>
              <a:t>Population projections are based on Census Bureau’s data.  BLS adjusts the Census’ projections of resident population to the civilian non-institutional population aged 16 and over (as shown here), which excludes members of the Armed Forces and the institutional population (correctional facilities, nursing homes).  </a:t>
            </a:r>
          </a:p>
          <a:p>
            <a:pPr eaLnBrk="1" hangingPunct="1">
              <a:buFontTx/>
              <a:buChar char="•"/>
            </a:pPr>
            <a:endParaRPr lang="en-US" dirty="0" smtClean="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2896028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A965C5E2-3AE5-40F6-8A1A-F4D56B7A9A02}" type="slidenum">
              <a:rPr lang="en-US"/>
              <a:pPr/>
              <a:t>14</a:t>
            </a:fld>
            <a:endParaRPr lang="en-US" dirty="0"/>
          </a:p>
        </p:txBody>
      </p:sp>
      <p:sp>
        <p:nvSpPr>
          <p:cNvPr id="63491" name="Rectangle 2"/>
          <p:cNvSpPr>
            <a:spLocks noGrp="1" noRot="1" noChangeAspect="1" noChangeArrowheads="1" noTextEdit="1"/>
          </p:cNvSpPr>
          <p:nvPr>
            <p:ph type="sldImg"/>
          </p:nvPr>
        </p:nvSpPr>
        <p:spPr>
          <a:xfrm>
            <a:off x="374650" y="468313"/>
            <a:ext cx="6307138" cy="3548062"/>
          </a:xfrm>
          <a:ln/>
        </p:spPr>
      </p:sp>
      <p:sp>
        <p:nvSpPr>
          <p:cNvPr id="63492" name="Rectangle 3"/>
          <p:cNvSpPr>
            <a:spLocks noGrp="1" noChangeArrowheads="1"/>
          </p:cNvSpPr>
          <p:nvPr>
            <p:ph type="body" idx="1"/>
          </p:nvPr>
        </p:nvSpPr>
        <p:spPr>
          <a:xfrm>
            <a:off x="765250" y="4387077"/>
            <a:ext cx="5871829" cy="4276988"/>
          </a:xfrm>
          <a:noFill/>
          <a:ln/>
        </p:spPr>
        <p:txBody>
          <a:bodyPr/>
          <a:lstStyle/>
          <a:p>
            <a:pPr eaLnBrk="1" hangingPunct="1">
              <a:buFontTx/>
              <a:buChar char="•"/>
            </a:pPr>
            <a:r>
              <a:rPr lang="en-US" b="0" dirty="0" smtClean="0"/>
              <a:t>The decline in the 16 to 24 year old (Youth) labor force is the result of the decreases in this age group’s share of the population coupled with the significant drop in their labor force participation rates</a:t>
            </a:r>
          </a:p>
          <a:p>
            <a:pPr eaLnBrk="1" hangingPunct="1">
              <a:buFontTx/>
              <a:buChar char="•"/>
            </a:pPr>
            <a:endParaRPr lang="en-US" b="0" dirty="0" smtClean="0"/>
          </a:p>
          <a:p>
            <a:pPr defTabSz="931774" fontAlgn="base">
              <a:spcBef>
                <a:spcPct val="30000"/>
              </a:spcBef>
              <a:spcAft>
                <a:spcPct val="0"/>
              </a:spcAft>
              <a:buFontTx/>
              <a:buChar char="•"/>
              <a:defRPr/>
            </a:pPr>
            <a:r>
              <a:rPr lang="en-US" b="0" dirty="0" smtClean="0"/>
              <a:t>Part of the increase in the 35 to 44 year old labor force is due to the millennial generation cohort, all those born between 1980</a:t>
            </a:r>
            <a:r>
              <a:rPr lang="en-US" b="0" baseline="0" dirty="0" smtClean="0"/>
              <a:t> to 2000,</a:t>
            </a:r>
            <a:r>
              <a:rPr lang="en-US" b="0" dirty="0" smtClean="0"/>
              <a:t> entering</a:t>
            </a:r>
            <a:r>
              <a:rPr lang="en-US" b="0" baseline="0" dirty="0" smtClean="0"/>
              <a:t> this age group.</a:t>
            </a:r>
            <a:endParaRPr lang="en-US" b="0" dirty="0" smtClean="0"/>
          </a:p>
          <a:p>
            <a:pPr eaLnBrk="1" hangingPunct="1">
              <a:buFontTx/>
              <a:buChar char="•"/>
            </a:pPr>
            <a:endParaRPr lang="en-US" b="1" dirty="0" smtClean="0"/>
          </a:p>
          <a:p>
            <a:pPr eaLnBrk="1" hangingPunct="1">
              <a:buFontTx/>
              <a:buChar char="•"/>
            </a:pPr>
            <a:r>
              <a:rPr lang="en-US" b="0" dirty="0" smtClean="0"/>
              <a:t>The 55-64 year old labor force is also projected to decline, as part of the baby bust group, all those born between 1965 to 1975 are in this age group.</a:t>
            </a:r>
          </a:p>
          <a:p>
            <a:pPr eaLnBrk="1" hangingPunct="1">
              <a:buFontTx/>
              <a:buChar char="•"/>
            </a:pPr>
            <a:endParaRPr lang="en-US" dirty="0" smtClean="0"/>
          </a:p>
          <a:p>
            <a:pPr defTabSz="931774" fontAlgn="base">
              <a:spcBef>
                <a:spcPct val="30000"/>
              </a:spcBef>
              <a:spcAft>
                <a:spcPct val="0"/>
              </a:spcAft>
              <a:buFontTx/>
              <a:buChar char="•"/>
              <a:defRPr/>
            </a:pPr>
            <a:r>
              <a:rPr lang="en-US" dirty="0" smtClean="0"/>
              <a:t>As baby boomers age, the labor force will also get older. </a:t>
            </a:r>
            <a:r>
              <a:rPr lang="en-US" baseline="0" dirty="0" smtClean="0"/>
              <a:t>By 2028, all baby boomers will be between 64 and 82 years old. </a:t>
            </a:r>
            <a:endParaRPr lang="en-US" dirty="0" smtClean="0"/>
          </a:p>
          <a:p>
            <a:pPr eaLnBrk="1" hangingPunct="1">
              <a:buFontTx/>
              <a:buChar char="•"/>
            </a:pPr>
            <a:endParaRPr lang="en-US" dirty="0" smtClean="0"/>
          </a:p>
          <a:p>
            <a:pPr eaLnBrk="1" hangingPunct="1">
              <a:buFontTx/>
              <a:buChar char="•"/>
            </a:pPr>
            <a:r>
              <a:rPr lang="en-US" dirty="0" smtClean="0"/>
              <a:t>T</a:t>
            </a:r>
            <a:r>
              <a:rPr lang="en-US" baseline="0" dirty="0" smtClean="0"/>
              <a:t>he 65 and older, will have the largest growth as more baby boomers enter this age group. </a:t>
            </a:r>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14534357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5067FB58-DEF1-4C56-B621-DF02079FD8A5}" type="slidenum">
              <a:rPr lang="en-US"/>
              <a:pPr/>
              <a:t>15</a:t>
            </a:fld>
            <a:endParaRPr lang="en-US" dirty="0"/>
          </a:p>
        </p:txBody>
      </p:sp>
      <p:sp>
        <p:nvSpPr>
          <p:cNvPr id="64515" name="Rectangle 2"/>
          <p:cNvSpPr>
            <a:spLocks noGrp="1" noRot="1" noChangeAspect="1" noChangeArrowheads="1" noTextEdit="1"/>
          </p:cNvSpPr>
          <p:nvPr>
            <p:ph type="sldImg"/>
          </p:nvPr>
        </p:nvSpPr>
        <p:spPr>
          <a:xfrm>
            <a:off x="442913" y="468313"/>
            <a:ext cx="6307137" cy="3548062"/>
          </a:xfrm>
          <a:ln/>
        </p:spPr>
      </p:sp>
      <p:sp>
        <p:nvSpPr>
          <p:cNvPr id="64516" name="Rectangle 3"/>
          <p:cNvSpPr>
            <a:spLocks noGrp="1" noChangeArrowheads="1"/>
          </p:cNvSpPr>
          <p:nvPr>
            <p:ph type="body" idx="1"/>
          </p:nvPr>
        </p:nvSpPr>
        <p:spPr>
          <a:xfrm>
            <a:off x="779548" y="4387077"/>
            <a:ext cx="5983220" cy="4276988"/>
          </a:xfrm>
          <a:noFill/>
          <a:ln/>
        </p:spPr>
        <p:txBody>
          <a:bodyPr/>
          <a:lstStyle/>
          <a:p>
            <a:pPr eaLnBrk="1" hangingPunct="1">
              <a:buFontTx/>
              <a:buChar char="•"/>
            </a:pPr>
            <a:r>
              <a:rPr lang="en-US" dirty="0"/>
              <a:t>The decline in the 16 to 24 year old labor force is the result of the decreases in this age group’s share of the population coupled with the significant drop in their labor force participation rates</a:t>
            </a:r>
          </a:p>
          <a:p>
            <a:pPr eaLnBrk="1" hangingPunct="1">
              <a:buFontTx/>
              <a:buChar char="•"/>
            </a:pPr>
            <a:endParaRPr lang="en-US" dirty="0"/>
          </a:p>
          <a:p>
            <a:pPr defTabSz="931774" fontAlgn="base">
              <a:spcBef>
                <a:spcPct val="30000"/>
              </a:spcBef>
              <a:spcAft>
                <a:spcPct val="0"/>
              </a:spcAft>
              <a:buFontTx/>
              <a:buChar char="•"/>
              <a:defRPr/>
            </a:pPr>
            <a:r>
              <a:rPr lang="en-US" b="0" dirty="0" smtClean="0"/>
              <a:t>Part of the increase in the 35 to 44 year old labor force is due to the millennial generation cohort, all those born between 1980</a:t>
            </a:r>
            <a:r>
              <a:rPr lang="en-US" b="0" baseline="0" dirty="0" smtClean="0"/>
              <a:t> to 2000,</a:t>
            </a:r>
            <a:r>
              <a:rPr lang="en-US" b="0" dirty="0" smtClean="0"/>
              <a:t> entering</a:t>
            </a:r>
            <a:r>
              <a:rPr lang="en-US" b="0" baseline="0" dirty="0" smtClean="0"/>
              <a:t> this age group.</a:t>
            </a:r>
            <a:endParaRPr lang="en-US" b="0" dirty="0" smtClean="0"/>
          </a:p>
          <a:p>
            <a:pPr eaLnBrk="1" hangingPunct="1"/>
            <a:endParaRPr lang="en-US" dirty="0" smtClean="0"/>
          </a:p>
          <a:p>
            <a:pPr defTabSz="931774" fontAlgn="base">
              <a:spcBef>
                <a:spcPct val="30000"/>
              </a:spcBef>
              <a:spcAft>
                <a:spcPct val="0"/>
              </a:spcAft>
              <a:buFontTx/>
              <a:buChar char="•"/>
              <a:defRPr/>
            </a:pPr>
            <a:r>
              <a:rPr lang="en-US" dirty="0" smtClean="0"/>
              <a:t>As baby boomers age, the labor force will also get older. </a:t>
            </a:r>
            <a:r>
              <a:rPr lang="en-US" baseline="0" dirty="0" smtClean="0"/>
              <a:t>By 2028, all baby boomers will be between 64 and 82 years old. </a:t>
            </a:r>
            <a:endParaRPr lang="en-US" dirty="0" smtClean="0"/>
          </a:p>
          <a:p>
            <a:pPr eaLnBrk="1" hangingPunct="1">
              <a:buFontTx/>
              <a:buChar char="•"/>
            </a:pPr>
            <a:endParaRPr lang="en-US" dirty="0" smtClean="0"/>
          </a:p>
          <a:p>
            <a:pPr eaLnBrk="1" hangingPunct="1">
              <a:buFontTx/>
              <a:buChar char="•"/>
            </a:pPr>
            <a:r>
              <a:rPr lang="en-US" dirty="0" smtClean="0"/>
              <a:t>T</a:t>
            </a:r>
            <a:r>
              <a:rPr lang="en-US" baseline="0" dirty="0" smtClean="0"/>
              <a:t>he 65 and older, will have the fastest growth as more baby boomers enter this age group. </a:t>
            </a:r>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12850401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Unfortunately BLS does not project this data</a:t>
            </a:r>
          </a:p>
          <a:p>
            <a:endParaRPr lang="en-US" dirty="0" smtClean="0"/>
          </a:p>
          <a:p>
            <a:r>
              <a:rPr lang="en-US" dirty="0" smtClean="0"/>
              <a:t>Rather</a:t>
            </a:r>
            <a:r>
              <a:rPr lang="en-US" baseline="0" dirty="0" smtClean="0"/>
              <a:t> this data is estimated annually by the CPS and we can compare historic data to look for trends</a:t>
            </a:r>
            <a:endParaRPr lang="en-US" dirty="0"/>
          </a:p>
        </p:txBody>
      </p:sp>
      <p:sp>
        <p:nvSpPr>
          <p:cNvPr id="4" name="Slide Number Placeholder 3"/>
          <p:cNvSpPr>
            <a:spLocks noGrp="1"/>
          </p:cNvSpPr>
          <p:nvPr>
            <p:ph type="sldNum" sz="quarter" idx="10"/>
          </p:nvPr>
        </p:nvSpPr>
        <p:spPr/>
        <p:txBody>
          <a:bodyPr/>
          <a:lstStyle/>
          <a:p>
            <a:fld id="{63E8E904-06E9-447C-8954-E2D02D182355}" type="slidenum">
              <a:rPr lang="en-US" smtClean="0"/>
              <a:t>16</a:t>
            </a:fld>
            <a:endParaRPr lang="en-US"/>
          </a:p>
        </p:txBody>
      </p:sp>
    </p:spTree>
    <p:extLst>
      <p:ext uri="{BB962C8B-B14F-4D97-AF65-F5344CB8AC3E}">
        <p14:creationId xmlns:p14="http://schemas.microsoft.com/office/powerpoint/2010/main" val="2353586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Unfortunately, this is a relatively new BLS product, data only goes back until 2011. Still comparing differences between now and then, even though only 7 years, can be useful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Data is available in much more detailed industries on CPS website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Data is offered by median age</a:t>
            </a:r>
            <a:r>
              <a:rPr lang="en-US" baseline="0" dirty="0" smtClean="0"/>
              <a:t>. I have some of the BLS industry </a:t>
            </a:r>
            <a:r>
              <a:rPr lang="en-US" baseline="0" dirty="0" err="1" smtClean="0"/>
              <a:t>supersectors</a:t>
            </a:r>
            <a:r>
              <a:rPr lang="en-US" baseline="0" dirty="0" smtClean="0"/>
              <a:t> plotted on this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some industries, median has risen others not the case. Its tough to draw any overall definitive trends </a:t>
            </a:r>
          </a:p>
          <a:p>
            <a:endParaRPr lang="en-US" dirty="0"/>
          </a:p>
        </p:txBody>
      </p:sp>
      <p:sp>
        <p:nvSpPr>
          <p:cNvPr id="4" name="Slide Number Placeholder 3"/>
          <p:cNvSpPr>
            <a:spLocks noGrp="1"/>
          </p:cNvSpPr>
          <p:nvPr>
            <p:ph type="sldNum" sz="quarter" idx="10"/>
          </p:nvPr>
        </p:nvSpPr>
        <p:spPr/>
        <p:txBody>
          <a:bodyPr/>
          <a:lstStyle/>
          <a:p>
            <a:fld id="{63E8E904-06E9-447C-8954-E2D02D182355}" type="slidenum">
              <a:rPr lang="en-US" smtClean="0"/>
              <a:t>17</a:t>
            </a:fld>
            <a:endParaRPr lang="en-US"/>
          </a:p>
        </p:txBody>
      </p:sp>
    </p:spTree>
    <p:extLst>
      <p:ext uri="{BB962C8B-B14F-4D97-AF65-F5344CB8AC3E}">
        <p14:creationId xmlns:p14="http://schemas.microsoft.com/office/powerpoint/2010/main" val="31845980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is also published by age groups so you can calculate the proportion of each industry</a:t>
            </a:r>
            <a:r>
              <a:rPr lang="en-US" baseline="0" dirty="0" smtClean="0"/>
              <a:t> that is made up of a specific age group</a:t>
            </a:r>
          </a:p>
          <a:p>
            <a:endParaRPr lang="en-US" baseline="0" dirty="0" smtClean="0"/>
          </a:p>
          <a:p>
            <a:r>
              <a:rPr lang="en-US" baseline="0" dirty="0" smtClean="0"/>
              <a:t>There is a much more clear trend when looking at this data. </a:t>
            </a:r>
          </a:p>
          <a:p>
            <a:endParaRPr lang="en-US" baseline="0" dirty="0" smtClean="0"/>
          </a:p>
          <a:p>
            <a:r>
              <a:rPr lang="en-US" baseline="0" dirty="0" smtClean="0"/>
              <a:t>Every </a:t>
            </a:r>
            <a:r>
              <a:rPr lang="en-US" baseline="0" dirty="0" err="1" smtClean="0"/>
              <a:t>supersector</a:t>
            </a:r>
            <a:r>
              <a:rPr lang="en-US" baseline="0" dirty="0" smtClean="0"/>
              <a:t> industry sees a higher percent of its workforce accounted for by those 55+. </a:t>
            </a:r>
          </a:p>
          <a:p>
            <a:endParaRPr lang="en-US" baseline="0" dirty="0" smtClean="0"/>
          </a:p>
          <a:p>
            <a:r>
              <a:rPr lang="en-US" baseline="0" dirty="0" smtClean="0"/>
              <a:t>Some like construction and manufacturing increase significantly</a:t>
            </a:r>
            <a:endParaRPr lang="en-US" dirty="0"/>
          </a:p>
        </p:txBody>
      </p:sp>
      <p:sp>
        <p:nvSpPr>
          <p:cNvPr id="4" name="Slide Number Placeholder 3"/>
          <p:cNvSpPr>
            <a:spLocks noGrp="1"/>
          </p:cNvSpPr>
          <p:nvPr>
            <p:ph type="sldNum" sz="quarter" idx="10"/>
          </p:nvPr>
        </p:nvSpPr>
        <p:spPr/>
        <p:txBody>
          <a:bodyPr/>
          <a:lstStyle/>
          <a:p>
            <a:fld id="{63E8E904-06E9-447C-8954-E2D02D182355}" type="slidenum">
              <a:rPr lang="en-US" smtClean="0"/>
              <a:t>18</a:t>
            </a:fld>
            <a:endParaRPr lang="en-US"/>
          </a:p>
        </p:txBody>
      </p:sp>
    </p:spTree>
    <p:extLst>
      <p:ext uri="{BB962C8B-B14F-4D97-AF65-F5344CB8AC3E}">
        <p14:creationId xmlns:p14="http://schemas.microsoft.com/office/powerpoint/2010/main" val="7734622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Looking at the data for the age group 65+</a:t>
            </a:r>
            <a:r>
              <a:rPr lang="en-US" baseline="0" dirty="0" smtClean="0"/>
              <a:t> can be even more striking. </a:t>
            </a:r>
          </a:p>
          <a:p>
            <a:endParaRPr lang="en-US" baseline="0" dirty="0" smtClean="0"/>
          </a:p>
          <a:p>
            <a:r>
              <a:rPr lang="en-US" baseline="0" dirty="0" smtClean="0"/>
              <a:t>These are small levels, but the percentage increase is massive. For example the contribution from workers 65+ in construction has risen 50% in just 7 years.</a:t>
            </a:r>
          </a:p>
          <a:p>
            <a:endParaRPr lang="en-US" baseline="0" dirty="0" smtClean="0"/>
          </a:p>
          <a:p>
            <a:r>
              <a:rPr lang="en-US" baseline="0" dirty="0" smtClean="0"/>
              <a:t>I found this really interesting—you don’t picture too many 65+ </a:t>
            </a:r>
            <a:r>
              <a:rPr lang="en-US" baseline="0" dirty="0" err="1" smtClean="0"/>
              <a:t>yr</a:t>
            </a:r>
            <a:r>
              <a:rPr lang="en-US" baseline="0" dirty="0" smtClean="0"/>
              <a:t> olds working construction. (though this is industry not occupation, so they could have management jobs </a:t>
            </a:r>
            <a:r>
              <a:rPr lang="en-US" baseline="0" dirty="0" err="1" smtClean="0"/>
              <a:t>etc</a:t>
            </a:r>
            <a:r>
              <a:rPr lang="en-US" baseline="0" dirty="0" smtClean="0"/>
              <a:t> within the industry)</a:t>
            </a:r>
            <a:endParaRPr lang="en-US" dirty="0"/>
          </a:p>
        </p:txBody>
      </p:sp>
      <p:sp>
        <p:nvSpPr>
          <p:cNvPr id="4" name="Slide Number Placeholder 3"/>
          <p:cNvSpPr>
            <a:spLocks noGrp="1"/>
          </p:cNvSpPr>
          <p:nvPr>
            <p:ph type="sldNum" sz="quarter" idx="10"/>
          </p:nvPr>
        </p:nvSpPr>
        <p:spPr/>
        <p:txBody>
          <a:bodyPr/>
          <a:lstStyle/>
          <a:p>
            <a:fld id="{63E8E904-06E9-447C-8954-E2D02D182355}" type="slidenum">
              <a:rPr lang="en-US" smtClean="0"/>
              <a:t>19</a:t>
            </a:fld>
            <a:endParaRPr lang="en-US"/>
          </a:p>
        </p:txBody>
      </p:sp>
    </p:spTree>
    <p:extLst>
      <p:ext uri="{BB962C8B-B14F-4D97-AF65-F5344CB8AC3E}">
        <p14:creationId xmlns:p14="http://schemas.microsoft.com/office/powerpoint/2010/main" val="2035771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the name of this workshop, I’m sure everyone is aware: The Labor Force</a:t>
            </a:r>
            <a:r>
              <a:rPr lang="en-US" baseline="0" dirty="0" smtClean="0"/>
              <a:t> is growing among the oldest age groups</a:t>
            </a:r>
          </a:p>
          <a:p>
            <a:endParaRPr lang="en-US" baseline="0" dirty="0" smtClean="0"/>
          </a:p>
          <a:p>
            <a:r>
              <a:rPr lang="en-US" baseline="0" dirty="0" smtClean="0"/>
              <a:t>2 reasons for this:</a:t>
            </a:r>
          </a:p>
          <a:p>
            <a:r>
              <a:rPr lang="en-US" baseline="0" dirty="0" smtClean="0"/>
              <a:t>The population of older individuals is growing faster than the rest of the population</a:t>
            </a:r>
          </a:p>
          <a:p>
            <a:r>
              <a:rPr lang="en-US" baseline="0" dirty="0" smtClean="0"/>
              <a:t>Higher propensity for an individual in one of the older age groups to work (higher labor force participation rates for these groups)</a:t>
            </a:r>
          </a:p>
          <a:p>
            <a:endParaRPr lang="en-US" baseline="0" dirty="0" smtClean="0"/>
          </a:p>
          <a:p>
            <a:r>
              <a:rPr lang="en-US" baseline="0" dirty="0" smtClean="0"/>
              <a:t>Go over some of the specific BLS projected changes between now and 2028 for the older age groups</a:t>
            </a:r>
          </a:p>
          <a:p>
            <a:endParaRPr lang="en-US" baseline="0" dirty="0" smtClean="0"/>
          </a:p>
          <a:p>
            <a:r>
              <a:rPr lang="en-US" baseline="0" dirty="0" smtClean="0"/>
              <a:t>Finally some industry age estimates over time will be provided. Two ways this data is presented: by median age and by the older age groups percent composition of the entire industry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3E8E904-06E9-447C-8954-E2D02D182355}" type="slidenum">
              <a:rPr lang="en-US" smtClean="0"/>
              <a:t>2</a:t>
            </a:fld>
            <a:endParaRPr lang="en-US"/>
          </a:p>
        </p:txBody>
      </p:sp>
    </p:spTree>
    <p:extLst>
      <p:ext uri="{BB962C8B-B14F-4D97-AF65-F5344CB8AC3E}">
        <p14:creationId xmlns:p14="http://schemas.microsoft.com/office/powerpoint/2010/main" val="27983860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E8E904-06E9-447C-8954-E2D02D182355}" type="slidenum">
              <a:rPr lang="en-US" smtClean="0"/>
              <a:t>20</a:t>
            </a:fld>
            <a:endParaRPr lang="en-US"/>
          </a:p>
        </p:txBody>
      </p:sp>
    </p:spTree>
    <p:extLst>
      <p:ext uri="{BB962C8B-B14F-4D97-AF65-F5344CB8AC3E}">
        <p14:creationId xmlns:p14="http://schemas.microsoft.com/office/powerpoint/2010/main" val="41039835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eaLnBrk="0" fontAlgn="base" hangingPunct="0">
              <a:spcBef>
                <a:spcPct val="30000"/>
              </a:spcBef>
              <a:spcAft>
                <a:spcPct val="0"/>
              </a:spcAft>
              <a:buFont typeface="Arial" pitchFamily="34" charset="0"/>
              <a:buChar char="•"/>
              <a:defRPr/>
            </a:pPr>
            <a:r>
              <a:rPr lang="en-US" dirty="0"/>
              <a:t> The BLS Employment Projections Program produces a new set of 10-year projections every </a:t>
            </a:r>
            <a:r>
              <a:rPr lang="en-US" dirty="0" smtClean="0"/>
              <a:t>year. BLS does not project interim years (except for labor force projections which provides interim</a:t>
            </a:r>
            <a:r>
              <a:rPr lang="en-US" baseline="0" dirty="0" smtClean="0"/>
              <a:t> projections for all years)</a:t>
            </a:r>
            <a:r>
              <a:rPr lang="en-US" dirty="0" smtClean="0"/>
              <a:t>.</a:t>
            </a:r>
          </a:p>
          <a:p>
            <a:pPr lvl="0">
              <a:buFont typeface="Arial" pitchFamily="34" charset="0"/>
              <a:buNone/>
            </a:pPr>
            <a:endParaRPr lang="en-US" dirty="0"/>
          </a:p>
          <a:p>
            <a:pPr lvl="0">
              <a:buFont typeface="Arial" pitchFamily="34" charset="0"/>
              <a:buChar char="•"/>
            </a:pPr>
            <a:r>
              <a:rPr lang="en-US" dirty="0"/>
              <a:t>  The </a:t>
            </a:r>
            <a:r>
              <a:rPr lang="en-US" dirty="0" smtClean="0"/>
              <a:t>2018-28</a:t>
            </a:r>
            <a:r>
              <a:rPr lang="en-US" dirty="0"/>
              <a:t> projections cover over 800 detailed occupations and 300 detailed industries.  (Exact numbers </a:t>
            </a:r>
            <a:r>
              <a:rPr lang="en-US" dirty="0" smtClean="0"/>
              <a:t>are 809 and 336 industries.)</a:t>
            </a:r>
          </a:p>
          <a:p>
            <a:pPr lvl="0">
              <a:buFont typeface="Arial" pitchFamily="34" charset="0"/>
              <a:buChar char="•"/>
            </a:pPr>
            <a:endParaRPr lang="en-US" dirty="0"/>
          </a:p>
          <a:p>
            <a:pPr lvl="0">
              <a:buFont typeface="Arial" pitchFamily="34" charset="0"/>
              <a:buChar char="•"/>
            </a:pPr>
            <a:r>
              <a:rPr lang="en-US" dirty="0"/>
              <a:t>  The projections form the basis for data and outlook information in the </a:t>
            </a:r>
            <a:r>
              <a:rPr lang="en-US" i="1" dirty="0"/>
              <a:t>Occupational Outlook </a:t>
            </a:r>
            <a:r>
              <a:rPr lang="en-US" i="1" dirty="0" smtClean="0"/>
              <a:t>Handbook</a:t>
            </a:r>
            <a:r>
              <a:rPr lang="en-US" i="0" dirty="0" smtClean="0"/>
              <a:t>.</a:t>
            </a:r>
            <a:endParaRPr lang="en-US" dirty="0" smtClean="0"/>
          </a:p>
          <a:p>
            <a:pPr lvl="0">
              <a:buFont typeface="Arial" pitchFamily="34" charset="0"/>
              <a:buChar char="•"/>
            </a:pPr>
            <a:endParaRPr lang="en-US" dirty="0"/>
          </a:p>
          <a:p>
            <a:pPr lvl="0">
              <a:buFont typeface="Arial" pitchFamily="34" charset="0"/>
              <a:buChar char="•"/>
            </a:pPr>
            <a:r>
              <a:rPr lang="en-US" dirty="0"/>
              <a:t>  The states produce state and area projections, which are funded by the U.S. Department of Labor’s Employment and Training Administration and are used to determine jobs in demand. </a:t>
            </a:r>
          </a:p>
        </p:txBody>
      </p:sp>
      <p:sp>
        <p:nvSpPr>
          <p:cNvPr id="4" name="Slide Number Placeholder 3"/>
          <p:cNvSpPr>
            <a:spLocks noGrp="1"/>
          </p:cNvSpPr>
          <p:nvPr>
            <p:ph type="sldNum" sz="quarter" idx="10"/>
          </p:nvPr>
        </p:nvSpPr>
        <p:spPr/>
        <p:txBody>
          <a:bodyPr/>
          <a:lstStyle/>
          <a:p>
            <a:fld id="{63E8E904-06E9-447C-8954-E2D02D182355}" type="slidenum">
              <a:rPr lang="en-US" smtClean="0"/>
              <a:t>3</a:t>
            </a:fld>
            <a:endParaRPr lang="en-US"/>
          </a:p>
        </p:txBody>
      </p:sp>
    </p:spTree>
    <p:extLst>
      <p:ext uri="{BB962C8B-B14F-4D97-AF65-F5344CB8AC3E}">
        <p14:creationId xmlns:p14="http://schemas.microsoft.com/office/powerpoint/2010/main" val="660271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8A78DF13-60C6-4438-9B72-A7177E431A54}" type="slidenum">
              <a:rPr lang="en-US"/>
              <a:pPr/>
              <a:t>4</a:t>
            </a:fld>
            <a:endParaRPr lang="en-US"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US" dirty="0" smtClean="0"/>
              <a:t>This</a:t>
            </a:r>
            <a:r>
              <a:rPr lang="en-US" baseline="0" dirty="0" smtClean="0"/>
              <a:t> presentation will feature data broken down into age groups 55-64 and 65+ as well as the rest of the LF, those 16-54. Some slides may have some groups combines depending on the context</a:t>
            </a:r>
            <a:endParaRPr lang="en-US" dirty="0" smtClean="0"/>
          </a:p>
        </p:txBody>
      </p:sp>
    </p:spTree>
    <p:extLst>
      <p:ext uri="{BB962C8B-B14F-4D97-AF65-F5344CB8AC3E}">
        <p14:creationId xmlns:p14="http://schemas.microsoft.com/office/powerpoint/2010/main" val="2159888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CF84CA9-A5E2-4A7B-9170-46D2DDF263D4}" type="slidenum">
              <a:rPr lang="en-US"/>
              <a:pPr/>
              <a:t>5</a:t>
            </a:fld>
            <a:endParaRPr lang="en-US" dirty="0"/>
          </a:p>
        </p:txBody>
      </p:sp>
      <p:sp>
        <p:nvSpPr>
          <p:cNvPr id="62467" name="Rectangle 2"/>
          <p:cNvSpPr>
            <a:spLocks noGrp="1" noRot="1" noChangeAspect="1" noChangeArrowheads="1" noTextEdit="1"/>
          </p:cNvSpPr>
          <p:nvPr>
            <p:ph type="sldImg"/>
          </p:nvPr>
        </p:nvSpPr>
        <p:spPr>
          <a:xfrm>
            <a:off x="441325" y="468313"/>
            <a:ext cx="6307138" cy="3548062"/>
          </a:xfrm>
          <a:ln/>
        </p:spPr>
      </p:sp>
      <p:sp>
        <p:nvSpPr>
          <p:cNvPr id="62468" name="Rectangle 3"/>
          <p:cNvSpPr>
            <a:spLocks noGrp="1" noChangeArrowheads="1"/>
          </p:cNvSpPr>
          <p:nvPr>
            <p:ph type="body" idx="1"/>
          </p:nvPr>
        </p:nvSpPr>
        <p:spPr>
          <a:xfrm>
            <a:off x="779548" y="4387077"/>
            <a:ext cx="5981545" cy="4276988"/>
          </a:xfrm>
          <a:noFill/>
          <a:ln/>
        </p:spPr>
        <p:txBody>
          <a:bodyPr lIns="92378" tIns="46189" rIns="92378" bIns="46189"/>
          <a:lstStyle/>
          <a:p>
            <a:pPr eaLnBrk="1" hangingPunct="1">
              <a:buFontTx/>
              <a:buChar char="•"/>
            </a:pPr>
            <a:r>
              <a:rPr lang="en-US" dirty="0" smtClean="0"/>
              <a:t>For purposes of data visualization throughout this presentation I will be using</a:t>
            </a:r>
            <a:r>
              <a:rPr lang="en-US" baseline="0" dirty="0" smtClean="0"/>
              <a:t> age groups 64+, 55-64, and rest 16-54. Some of these age groups may be combined in a few places</a:t>
            </a:r>
          </a:p>
          <a:p>
            <a:pPr eaLnBrk="1" hangingPunct="1">
              <a:buFontTx/>
              <a:buChar char="•"/>
            </a:pPr>
            <a:endParaRPr lang="en-US" baseline="0" dirty="0" smtClean="0"/>
          </a:p>
          <a:p>
            <a:pPr eaLnBrk="1" hangingPunct="1">
              <a:buFontTx/>
              <a:buChar char="•"/>
            </a:pPr>
            <a:r>
              <a:rPr lang="en-US" baseline="0" dirty="0" smtClean="0"/>
              <a:t>BLS projects additional “old” age groups such as 70 and older and even 80 and over. We don’t emphasize these groups as they are much smaller and tend to be noisy. </a:t>
            </a:r>
            <a:endParaRPr lang="en-US" dirty="0" smtClean="0"/>
          </a:p>
          <a:p>
            <a:pPr eaLnBrk="1" hangingPunct="1">
              <a:buFontTx/>
              <a:buChar char="•"/>
            </a:pPr>
            <a:endParaRPr lang="en-US" dirty="0" smtClean="0"/>
          </a:p>
          <a:p>
            <a:pPr marL="0" marR="0" lvl="0" indent="0" algn="l" defTabSz="914400" rtl="0" eaLnBrk="1" fontAlgn="auto" latinLnBrk="0" hangingPunct="1">
              <a:lnSpc>
                <a:spcPct val="100000"/>
              </a:lnSpc>
              <a:spcBef>
                <a:spcPts val="0"/>
              </a:spcBef>
              <a:spcAft>
                <a:spcPts val="0"/>
              </a:spcAft>
              <a:buClrTx/>
              <a:buSzTx/>
              <a:buFontTx/>
              <a:buChar char="•"/>
              <a:tabLst/>
              <a:defRPr/>
            </a:pPr>
            <a:r>
              <a:rPr lang="en-US" dirty="0" smtClean="0"/>
              <a:t>As you can see in this</a:t>
            </a:r>
            <a:r>
              <a:rPr lang="en-US" baseline="0" dirty="0" smtClean="0"/>
              <a:t> bar chart. Basically all of the labor force growth over the past 2 decades has been in the older age groups. (this is often associated with the aging baby boomers. 16-54 </a:t>
            </a:r>
            <a:r>
              <a:rPr lang="en-US" baseline="0" dirty="0" err="1" smtClean="0"/>
              <a:t>yr</a:t>
            </a:r>
            <a:r>
              <a:rPr lang="en-US" baseline="0" dirty="0" smtClean="0"/>
              <a:t> olds have remained flat</a:t>
            </a:r>
          </a:p>
          <a:p>
            <a:pPr eaLnBrk="1" hangingPunct="1">
              <a:buFontTx/>
              <a:buChar char="•"/>
            </a:pPr>
            <a:endParaRPr lang="en-US" dirty="0"/>
          </a:p>
          <a:p>
            <a:pPr eaLnBrk="1" hangingPunct="1">
              <a:buFontTx/>
              <a:buChar char="•"/>
            </a:pPr>
            <a:r>
              <a:rPr lang="en-US" dirty="0" smtClean="0"/>
              <a:t>Recently, even</a:t>
            </a:r>
            <a:r>
              <a:rPr lang="en-US" baseline="0" dirty="0" smtClean="0"/>
              <a:t> the 55-64 </a:t>
            </a:r>
            <a:r>
              <a:rPr lang="en-US" baseline="0" dirty="0" err="1" smtClean="0"/>
              <a:t>yr</a:t>
            </a:r>
            <a:r>
              <a:rPr lang="en-US" baseline="0" dirty="0" smtClean="0"/>
              <a:t> olds has started to flatten. The 55-64 </a:t>
            </a:r>
            <a:r>
              <a:rPr lang="en-US" baseline="0" dirty="0" err="1" smtClean="0"/>
              <a:t>yr</a:t>
            </a:r>
            <a:r>
              <a:rPr lang="en-US" baseline="0" dirty="0" smtClean="0"/>
              <a:t> old labor force is actually projected to decline ever so slightly (again baby boomers aging further more)</a:t>
            </a:r>
            <a:endParaRPr lang="en-US" dirty="0"/>
          </a:p>
          <a:p>
            <a:pPr eaLnBrk="1" hangingPunct="1">
              <a:buFontTx/>
              <a:buChar char="•"/>
            </a:pPr>
            <a:endParaRPr lang="en-US" dirty="0"/>
          </a:p>
        </p:txBody>
      </p:sp>
    </p:spTree>
    <p:extLst>
      <p:ext uri="{BB962C8B-B14F-4D97-AF65-F5344CB8AC3E}">
        <p14:creationId xmlns:p14="http://schemas.microsoft.com/office/powerpoint/2010/main" val="949366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CF84CA9-A5E2-4A7B-9170-46D2DDF263D4}" type="slidenum">
              <a:rPr lang="en-US"/>
              <a:pPr/>
              <a:t>6</a:t>
            </a:fld>
            <a:endParaRPr lang="en-US" dirty="0"/>
          </a:p>
        </p:txBody>
      </p:sp>
      <p:sp>
        <p:nvSpPr>
          <p:cNvPr id="62467" name="Rectangle 2"/>
          <p:cNvSpPr>
            <a:spLocks noGrp="1" noRot="1" noChangeAspect="1" noChangeArrowheads="1" noTextEdit="1"/>
          </p:cNvSpPr>
          <p:nvPr>
            <p:ph type="sldImg"/>
          </p:nvPr>
        </p:nvSpPr>
        <p:spPr>
          <a:xfrm>
            <a:off x="441325" y="468313"/>
            <a:ext cx="6307138" cy="3548062"/>
          </a:xfrm>
          <a:ln/>
        </p:spPr>
      </p:sp>
      <p:sp>
        <p:nvSpPr>
          <p:cNvPr id="62468" name="Rectangle 3"/>
          <p:cNvSpPr>
            <a:spLocks noGrp="1" noChangeArrowheads="1"/>
          </p:cNvSpPr>
          <p:nvPr>
            <p:ph type="body" idx="1"/>
          </p:nvPr>
        </p:nvSpPr>
        <p:spPr>
          <a:xfrm>
            <a:off x="779548" y="4387077"/>
            <a:ext cx="5981545" cy="4276988"/>
          </a:xfrm>
          <a:noFill/>
          <a:ln/>
        </p:spPr>
        <p:txBody>
          <a:bodyPr lIns="92378" tIns="46189" rIns="92378" bIns="46189"/>
          <a:lstStyle/>
          <a:p>
            <a:pPr eaLnBrk="1" hangingPunct="1">
              <a:buFontTx/>
              <a:buChar char="•"/>
            </a:pPr>
            <a:r>
              <a:rPr lang="en-US" dirty="0" smtClean="0"/>
              <a:t>This slide drives that point home. </a:t>
            </a:r>
          </a:p>
          <a:p>
            <a:pPr eaLnBrk="1" hangingPunct="1">
              <a:buFontTx/>
              <a:buChar char="•"/>
            </a:pPr>
            <a:endParaRPr lang="en-US" dirty="0" smtClean="0"/>
          </a:p>
          <a:p>
            <a:pPr eaLnBrk="1" hangingPunct="1">
              <a:buFontTx/>
              <a:buChar char="•"/>
            </a:pPr>
            <a:r>
              <a:rPr lang="en-US" dirty="0" smtClean="0"/>
              <a:t>On</a:t>
            </a:r>
            <a:r>
              <a:rPr lang="en-US" baseline="0" dirty="0" smtClean="0"/>
              <a:t> this slide you can see the 3 age groups as a percent of total labor force</a:t>
            </a:r>
          </a:p>
          <a:p>
            <a:pPr eaLnBrk="1" hangingPunct="1">
              <a:buFontTx/>
              <a:buChar char="•"/>
            </a:pPr>
            <a:endParaRPr lang="en-US" dirty="0"/>
          </a:p>
          <a:p>
            <a:pPr eaLnBrk="1" hangingPunct="1">
              <a:buFontTx/>
              <a:buChar char="•"/>
            </a:pPr>
            <a:r>
              <a:rPr lang="en-US" dirty="0" smtClean="0"/>
              <a:t>Older workers (those 55+) are projected to make up more than 1/4</a:t>
            </a:r>
            <a:r>
              <a:rPr lang="en-US" baseline="30000" dirty="0" smtClean="0"/>
              <a:t>th</a:t>
            </a:r>
            <a:r>
              <a:rPr lang="en-US" dirty="0" smtClean="0"/>
              <a:t> of all workers in 2028</a:t>
            </a:r>
          </a:p>
          <a:p>
            <a:pPr eaLnBrk="1" hangingPunct="1">
              <a:buFontTx/>
              <a:buChar char="•"/>
            </a:pPr>
            <a:endParaRPr lang="en-US" dirty="0" smtClean="0"/>
          </a:p>
          <a:p>
            <a:pPr eaLnBrk="1" hangingPunct="1">
              <a:buFontTx/>
              <a:buChar char="•"/>
            </a:pPr>
            <a:r>
              <a:rPr lang="en-US" dirty="0" smtClean="0"/>
              <a:t>This growth is driven by the oldest group, those 65+. </a:t>
            </a:r>
            <a:endParaRPr lang="en-US" dirty="0"/>
          </a:p>
          <a:p>
            <a:pPr eaLnBrk="1" hangingPunct="1">
              <a:buFontTx/>
              <a:buChar char="•"/>
            </a:pPr>
            <a:endParaRPr lang="en-US" dirty="0"/>
          </a:p>
          <a:p>
            <a:pPr eaLnBrk="1" hangingPunct="1">
              <a:buFontTx/>
              <a:buChar char="•"/>
            </a:pPr>
            <a:endParaRPr lang="en-US" b="1" dirty="0" smtClean="0"/>
          </a:p>
        </p:txBody>
      </p:sp>
    </p:spTree>
    <p:extLst>
      <p:ext uri="{BB962C8B-B14F-4D97-AF65-F5344CB8AC3E}">
        <p14:creationId xmlns:p14="http://schemas.microsoft.com/office/powerpoint/2010/main" val="1963104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8A78DF13-60C6-4438-9B72-A7177E431A54}" type="slidenum">
              <a:rPr lang="en-US"/>
              <a:pPr/>
              <a:t>7</a:t>
            </a:fld>
            <a:endParaRPr lang="en-US"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US" dirty="0" smtClean="0"/>
              <a:t>*We know the older labor force is increasing. This</a:t>
            </a:r>
            <a:r>
              <a:rPr lang="en-US" baseline="0" dirty="0" smtClean="0"/>
              <a:t> is due to 2 reasons:</a:t>
            </a:r>
            <a:endParaRPr lang="en-US" dirty="0" smtClean="0"/>
          </a:p>
          <a:p>
            <a:pPr eaLnBrk="1" hangingPunct="1"/>
            <a:endParaRPr lang="en-US" dirty="0" smtClean="0"/>
          </a:p>
          <a:p>
            <a:pPr eaLnBrk="1" hangingPunct="1"/>
            <a:r>
              <a:rPr lang="en-US" dirty="0" smtClean="0"/>
              <a:t>*Population growth of</a:t>
            </a:r>
            <a:r>
              <a:rPr lang="en-US" baseline="0" dirty="0" smtClean="0"/>
              <a:t> older </a:t>
            </a:r>
            <a:r>
              <a:rPr lang="en-US" dirty="0" smtClean="0"/>
              <a:t>age groups is growing faster than the population at large, nearly twice as fast in fact</a:t>
            </a:r>
          </a:p>
          <a:p>
            <a:pPr eaLnBrk="1" hangingPunct="1"/>
            <a:endParaRPr lang="en-US" baseline="0" dirty="0" smtClean="0"/>
          </a:p>
          <a:p>
            <a:pPr eaLnBrk="1" hangingPunct="1"/>
            <a:r>
              <a:rPr lang="en-US" baseline="0" dirty="0" smtClean="0"/>
              <a:t>*LFPR increasing for oldest age groups. Important to note, this contrasts with the rest of the labor force. Labor force participation rate for the entire labor force has been decreasing</a:t>
            </a:r>
            <a:endParaRPr lang="en-US" strike="sngStrike" baseline="0" dirty="0" smtClean="0"/>
          </a:p>
        </p:txBody>
      </p:sp>
    </p:spTree>
    <p:extLst>
      <p:ext uri="{BB962C8B-B14F-4D97-AF65-F5344CB8AC3E}">
        <p14:creationId xmlns:p14="http://schemas.microsoft.com/office/powerpoint/2010/main" val="4058563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CF84CA9-A5E2-4A7B-9170-46D2DDF263D4}" type="slidenum">
              <a:rPr lang="en-US"/>
              <a:pPr/>
              <a:t>8</a:t>
            </a:fld>
            <a:endParaRPr lang="en-US" dirty="0"/>
          </a:p>
        </p:txBody>
      </p:sp>
      <p:sp>
        <p:nvSpPr>
          <p:cNvPr id="62467" name="Rectangle 2"/>
          <p:cNvSpPr>
            <a:spLocks noGrp="1" noRot="1" noChangeAspect="1" noChangeArrowheads="1" noTextEdit="1"/>
          </p:cNvSpPr>
          <p:nvPr>
            <p:ph type="sldImg"/>
          </p:nvPr>
        </p:nvSpPr>
        <p:spPr>
          <a:xfrm>
            <a:off x="441325" y="468313"/>
            <a:ext cx="6307138" cy="3548062"/>
          </a:xfrm>
          <a:ln/>
        </p:spPr>
      </p:sp>
      <p:sp>
        <p:nvSpPr>
          <p:cNvPr id="62468" name="Rectangle 3"/>
          <p:cNvSpPr>
            <a:spLocks noGrp="1" noChangeArrowheads="1"/>
          </p:cNvSpPr>
          <p:nvPr>
            <p:ph type="body" idx="1"/>
          </p:nvPr>
        </p:nvSpPr>
        <p:spPr>
          <a:xfrm>
            <a:off x="779548" y="4387077"/>
            <a:ext cx="5981545" cy="4276988"/>
          </a:xfrm>
          <a:noFill/>
          <a:ln/>
        </p:spPr>
        <p:txBody>
          <a:bodyPr lIns="92378" tIns="46189" rIns="92378" bIns="46189"/>
          <a:lstStyle/>
          <a:p>
            <a:pPr eaLnBrk="1" hangingPunct="1">
              <a:buFontTx/>
              <a:buChar char="•"/>
            </a:pPr>
            <a:r>
              <a:rPr lang="en-US" dirty="0" smtClean="0"/>
              <a:t>I wanted to talk about population briefly</a:t>
            </a:r>
            <a:r>
              <a:rPr lang="en-US" baseline="0" dirty="0" smtClean="0"/>
              <a:t> since it’s a cause</a:t>
            </a:r>
            <a:endParaRPr lang="en-US" dirty="0" smtClean="0"/>
          </a:p>
          <a:p>
            <a:pPr eaLnBrk="1" hangingPunct="1">
              <a:buFontTx/>
              <a:buChar char="•"/>
            </a:pPr>
            <a:endParaRPr lang="en-US" dirty="0" smtClean="0"/>
          </a:p>
          <a:p>
            <a:pPr eaLnBrk="1" hangingPunct="1">
              <a:buFontTx/>
              <a:buChar char="•"/>
            </a:pPr>
            <a:r>
              <a:rPr lang="en-US" dirty="0" smtClean="0"/>
              <a:t>Since</a:t>
            </a:r>
            <a:r>
              <a:rPr lang="en-US" baseline="0" dirty="0" smtClean="0"/>
              <a:t> population is a cause of the increasing older labor force, it won’t surprise anyone that the trends between LF and population are similar</a:t>
            </a:r>
          </a:p>
          <a:p>
            <a:pPr eaLnBrk="1" hangingPunct="1">
              <a:buFontTx/>
              <a:buChar char="•"/>
            </a:pPr>
            <a:endParaRPr lang="en-US" baseline="0" dirty="0" smtClean="0"/>
          </a:p>
          <a:p>
            <a:pPr eaLnBrk="1" hangingPunct="1">
              <a:buFontTx/>
              <a:buChar char="•"/>
            </a:pPr>
            <a:r>
              <a:rPr lang="en-US" baseline="0" dirty="0" smtClean="0"/>
              <a:t>Older age groups have been increasing faster then the rest of the population. Over the next 10 years that’s especially true for the very oldest (55-64 year olds are projected to decrease)</a:t>
            </a:r>
          </a:p>
          <a:p>
            <a:pPr eaLnBrk="1" hangingPunct="1">
              <a:buFontTx/>
              <a:buChar char="•"/>
            </a:pPr>
            <a:endParaRPr lang="en-US" dirty="0"/>
          </a:p>
          <a:p>
            <a:pPr eaLnBrk="1" hangingPunct="1">
              <a:buFontTx/>
              <a:buNone/>
            </a:pPr>
            <a:endParaRPr lang="en-US" b="1" dirty="0" smtClean="0"/>
          </a:p>
        </p:txBody>
      </p:sp>
    </p:spTree>
    <p:extLst>
      <p:ext uri="{BB962C8B-B14F-4D97-AF65-F5344CB8AC3E}">
        <p14:creationId xmlns:p14="http://schemas.microsoft.com/office/powerpoint/2010/main" val="2241583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CF84CA9-A5E2-4A7B-9170-46D2DDF263D4}" type="slidenum">
              <a:rPr lang="en-US"/>
              <a:pPr/>
              <a:t>9</a:t>
            </a:fld>
            <a:endParaRPr lang="en-US" dirty="0"/>
          </a:p>
        </p:txBody>
      </p:sp>
      <p:sp>
        <p:nvSpPr>
          <p:cNvPr id="62467" name="Rectangle 2"/>
          <p:cNvSpPr>
            <a:spLocks noGrp="1" noRot="1" noChangeAspect="1" noChangeArrowheads="1" noTextEdit="1"/>
          </p:cNvSpPr>
          <p:nvPr>
            <p:ph type="sldImg"/>
          </p:nvPr>
        </p:nvSpPr>
        <p:spPr>
          <a:xfrm>
            <a:off x="441325" y="468313"/>
            <a:ext cx="6307138" cy="3548062"/>
          </a:xfrm>
          <a:ln/>
        </p:spPr>
      </p:sp>
      <p:sp>
        <p:nvSpPr>
          <p:cNvPr id="62468" name="Rectangle 3"/>
          <p:cNvSpPr>
            <a:spLocks noGrp="1" noChangeArrowheads="1"/>
          </p:cNvSpPr>
          <p:nvPr>
            <p:ph type="body" idx="1"/>
          </p:nvPr>
        </p:nvSpPr>
        <p:spPr>
          <a:xfrm>
            <a:off x="779548" y="4387077"/>
            <a:ext cx="5981545" cy="4276988"/>
          </a:xfrm>
          <a:noFill/>
          <a:ln/>
        </p:spPr>
        <p:txBody>
          <a:bodyPr lIns="92378" tIns="46189" rIns="92378" bIns="46189"/>
          <a:lstStyle/>
          <a:p>
            <a:pPr eaLnBrk="1" hangingPunct="1">
              <a:buFontTx/>
              <a:buNone/>
            </a:pPr>
            <a:endParaRPr lang="en-US" dirty="0"/>
          </a:p>
          <a:p>
            <a:pPr eaLnBrk="1" hangingPunct="1">
              <a:buFontTx/>
              <a:buChar char="•"/>
            </a:pPr>
            <a:r>
              <a:rPr lang="en-US" dirty="0" smtClean="0"/>
              <a:t>These</a:t>
            </a:r>
            <a:r>
              <a:rPr lang="en-US" baseline="0" dirty="0" smtClean="0"/>
              <a:t> trends may be even easier to see in the relative contribution of each age group’s growth relative to the overall population</a:t>
            </a:r>
          </a:p>
          <a:p>
            <a:pPr eaLnBrk="1" hangingPunct="1">
              <a:buFontTx/>
              <a:buNone/>
            </a:pPr>
            <a:endParaRPr lang="en-US" b="1" baseline="0" dirty="0" smtClean="0"/>
          </a:p>
          <a:p>
            <a:pPr eaLnBrk="1" hangingPunct="1">
              <a:buFontTx/>
              <a:buChar char="•"/>
            </a:pPr>
            <a:r>
              <a:rPr lang="en-US" b="0" baseline="0" dirty="0" smtClean="0"/>
              <a:t>I’m not going to spend a ton of time talking about the population as we’re here to discuss the labor force</a:t>
            </a:r>
          </a:p>
        </p:txBody>
      </p:sp>
    </p:spTree>
    <p:extLst>
      <p:ext uri="{BB962C8B-B14F-4D97-AF65-F5344CB8AC3E}">
        <p14:creationId xmlns:p14="http://schemas.microsoft.com/office/powerpoint/2010/main" val="3067020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9" name="Subtitle 2"/>
          <p:cNvSpPr>
            <a:spLocks noGrp="1"/>
          </p:cNvSpPr>
          <p:nvPr>
            <p:ph type="subTitle" idx="4294967295"/>
          </p:nvPr>
        </p:nvSpPr>
        <p:spPr>
          <a:xfrm>
            <a:off x="495300" y="1970532"/>
            <a:ext cx="11201400" cy="1175005"/>
          </a:xfrm>
          <a:prstGeom prst="rect">
            <a:avLst/>
          </a:prstGeom>
        </p:spPr>
        <p:txBody>
          <a:bodyPr/>
          <a:lstStyle>
            <a:lvl1pPr>
              <a:lnSpc>
                <a:spcPts val="4500"/>
              </a:lnSpc>
              <a:spcBef>
                <a:spcPts val="600"/>
              </a:spcBef>
              <a:defRPr/>
            </a:lvl1pPr>
          </a:lstStyle>
          <a:p>
            <a:r>
              <a:rPr lang="en-US" smtClean="0"/>
              <a:t>Click to edit Master subtitle style</a:t>
            </a:r>
            <a:endParaRPr lang="en-US" dirty="0"/>
          </a:p>
        </p:txBody>
      </p:sp>
      <p:sp>
        <p:nvSpPr>
          <p:cNvPr id="3" name="Title 1"/>
          <p:cNvSpPr>
            <a:spLocks noGrp="1"/>
          </p:cNvSpPr>
          <p:nvPr>
            <p:ph type="title" hasCustomPrompt="1"/>
          </p:nvPr>
        </p:nvSpPr>
        <p:spPr>
          <a:xfrm>
            <a:off x="495300" y="443483"/>
            <a:ext cx="11201400" cy="1527048"/>
          </a:xfrm>
          <a:prstGeom prst="rect">
            <a:avLst/>
          </a:prstGeom>
        </p:spPr>
        <p:txBody>
          <a:bodyPr/>
          <a:lstStyle>
            <a:lvl1pPr>
              <a:lnSpc>
                <a:spcPts val="5700"/>
              </a:lnSpc>
              <a:spcBef>
                <a:spcPts val="600"/>
              </a:spcBef>
              <a:defRPr>
                <a:solidFill>
                  <a:schemeClr val="bg1"/>
                </a:solidFill>
                <a:latin typeface="Calibri" panose="020F0502020204030204" pitchFamily="34" charset="0"/>
                <a:cs typeface="Calibri" panose="020F0502020204030204" pitchFamily="34" charset="0"/>
              </a:defRPr>
            </a:lvl1pPr>
          </a:lstStyle>
          <a:p>
            <a:r>
              <a:rPr lang="en-US" dirty="0" smtClean="0"/>
              <a:t>Click, add Presentation title</a:t>
            </a:r>
            <a:endParaRPr lang="en-US" dirty="0"/>
          </a:p>
        </p:txBody>
      </p:sp>
    </p:spTree>
    <p:extLst>
      <p:ext uri="{BB962C8B-B14F-4D97-AF65-F5344CB8AC3E}">
        <p14:creationId xmlns:p14="http://schemas.microsoft.com/office/powerpoint/2010/main" val="604162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234739" y="285307"/>
            <a:ext cx="9550400" cy="1066800"/>
          </a:xfrm>
          <a:prstGeom prst="rect">
            <a:avLst/>
          </a:prstGeom>
        </p:spPr>
        <p:txBody>
          <a:bodyPr anchor="ctr"/>
          <a:lstStyle>
            <a:lvl1pPr>
              <a:defRPr sz="2800"/>
            </a:lvl1pPr>
          </a:lstStyle>
          <a:p>
            <a:r>
              <a:rPr lang="en-US" dirty="0" smtClean="0"/>
              <a:t>Click to edit Master title style</a:t>
            </a:r>
            <a:endParaRPr lang="en-US" dirty="0"/>
          </a:p>
        </p:txBody>
      </p:sp>
      <p:sp>
        <p:nvSpPr>
          <p:cNvPr id="4" name="Rectangle 5"/>
          <p:cNvSpPr>
            <a:spLocks noGrp="1" noChangeArrowheads="1"/>
          </p:cNvSpPr>
          <p:nvPr>
            <p:ph type="sldNum" sz="quarter" idx="10"/>
          </p:nvPr>
        </p:nvSpPr>
        <p:spPr>
          <a:xfrm>
            <a:off x="10668000" y="6324601"/>
            <a:ext cx="914400" cy="365125"/>
          </a:xfrm>
          <a:prstGeom prst="rect">
            <a:avLst/>
          </a:prstGeom>
          <a:ln/>
        </p:spPr>
        <p:txBody>
          <a:bodyPr/>
          <a:lstStyle>
            <a:lvl1pPr>
              <a:defRPr/>
            </a:lvl1pPr>
          </a:lstStyle>
          <a:p>
            <a:pPr>
              <a:defRPr/>
            </a:pPr>
            <a:fld id="{10E78DD8-046B-4AF7-B1CE-07451FD8054F}" type="slidenum">
              <a:rPr lang="en-US"/>
              <a:pPr>
                <a:defRPr/>
              </a:pPr>
              <a:t>‹#›</a:t>
            </a:fld>
            <a:endParaRPr lang="en-US" dirty="0"/>
          </a:p>
        </p:txBody>
      </p:sp>
      <p:sp>
        <p:nvSpPr>
          <p:cNvPr id="6" name="TextBox 5"/>
          <p:cNvSpPr txBox="1"/>
          <p:nvPr userDrawn="1"/>
        </p:nvSpPr>
        <p:spPr>
          <a:xfrm>
            <a:off x="1557468" y="1142999"/>
            <a:ext cx="3980329" cy="506660"/>
          </a:xfrm>
          <a:prstGeom prst="rect">
            <a:avLst/>
          </a:prstGeom>
        </p:spPr>
        <p:txBody>
          <a:bodyPr vert="horz" wrap="square" lIns="91440" tIns="45720" rIns="91440" bIns="45720" rtlCol="0" anchor="ctr">
            <a:normAutofit/>
          </a:bodyPr>
          <a:lstStyle/>
          <a:p>
            <a:pPr marL="0" marR="0" indent="0" algn="l" defTabSz="914400" rtl="0" eaLnBrk="1" fontAlgn="auto" latinLnBrk="0" hangingPunct="1">
              <a:lnSpc>
                <a:spcPct val="100000"/>
              </a:lnSpc>
              <a:spcBef>
                <a:spcPct val="0"/>
              </a:spcBef>
              <a:spcAft>
                <a:spcPts val="0"/>
              </a:spcAft>
              <a:buClrTx/>
              <a:buSzTx/>
              <a:buFontTx/>
              <a:buNone/>
              <a:tabLst/>
            </a:pPr>
            <a:endParaRPr kumimoji="0" lang="en-US" sz="1600" b="1"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endParaRPr>
          </a:p>
        </p:txBody>
      </p:sp>
      <p:sp>
        <p:nvSpPr>
          <p:cNvPr id="7" name="Table Placeholder 6"/>
          <p:cNvSpPr>
            <a:spLocks noGrp="1"/>
          </p:cNvSpPr>
          <p:nvPr>
            <p:ph type="tbl" sz="quarter" idx="11"/>
          </p:nvPr>
        </p:nvSpPr>
        <p:spPr>
          <a:xfrm>
            <a:off x="1234739" y="1421904"/>
            <a:ext cx="9550400" cy="4095750"/>
          </a:xfrm>
        </p:spPr>
        <p:txBody>
          <a:bodyPr/>
          <a:lstStyle/>
          <a:p>
            <a:endParaRPr lang="en-US"/>
          </a:p>
        </p:txBody>
      </p:sp>
      <p:sp>
        <p:nvSpPr>
          <p:cNvPr id="3" name="Chart Placeholder 2"/>
          <p:cNvSpPr>
            <a:spLocks noGrp="1"/>
          </p:cNvSpPr>
          <p:nvPr>
            <p:ph type="chart" idx="1"/>
          </p:nvPr>
        </p:nvSpPr>
        <p:spPr>
          <a:xfrm>
            <a:off x="2199190" y="1352107"/>
            <a:ext cx="8705371" cy="493776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345082344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n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91757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457200"/>
            <a:ext cx="11201400" cy="804672"/>
          </a:xfrm>
        </p:spPr>
        <p:txBody>
          <a:bodyPr/>
          <a:lstStyle>
            <a:lvl1pPr>
              <a:defRPr>
                <a:solidFill>
                  <a:srgbClr val="192168"/>
                </a:solidFill>
                <a:latin typeface="Calibri" panose="020F0502020204030204" pitchFamily="34" charset="0"/>
                <a:cs typeface="Calibri" panose="020F05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5300" y="1722438"/>
            <a:ext cx="11201400" cy="3992563"/>
          </a:xfrm>
        </p:spPr>
        <p:txBody>
          <a:bodyPr/>
          <a:lstStyle>
            <a:lvl1pPr>
              <a:defRPr baseline="0">
                <a:solidFill>
                  <a:srgbClr val="192168"/>
                </a:solidFill>
                <a:latin typeface="Calibri" panose="020F0502020204030204" pitchFamily="34" charset="0"/>
                <a:cs typeface="Calibri" panose="020F0502020204030204" pitchFamily="34" charset="0"/>
              </a:defRPr>
            </a:lvl1pPr>
            <a:lvl2pPr>
              <a:defRPr>
                <a:solidFill>
                  <a:srgbClr val="192168"/>
                </a:solidFill>
                <a:latin typeface="Calibri" panose="020F0502020204030204" pitchFamily="34" charset="0"/>
                <a:cs typeface="Calibri" panose="020F0502020204030204" pitchFamily="34" charset="0"/>
              </a:defRPr>
            </a:lvl2pPr>
            <a:lvl3pPr>
              <a:defRPr>
                <a:solidFill>
                  <a:srgbClr val="192168"/>
                </a:solidFill>
                <a:latin typeface="Calibri" panose="020F0502020204030204" pitchFamily="34" charset="0"/>
                <a:cs typeface="Calibri" panose="020F0502020204030204" pitchFamily="34" charset="0"/>
              </a:defRPr>
            </a:lvl3pPr>
            <a:lvl4pPr>
              <a:defRPr>
                <a:solidFill>
                  <a:srgbClr val="192168"/>
                </a:solidFill>
                <a:latin typeface="Calibri" panose="020F0502020204030204" pitchFamily="34" charset="0"/>
                <a:cs typeface="Calibri" panose="020F0502020204030204" pitchFamily="34" charset="0"/>
              </a:defRPr>
            </a:lvl4pPr>
            <a:lvl5pPr marL="1828800" indent="0">
              <a:buClr>
                <a:srgbClr val="CE1126"/>
              </a:buClr>
              <a:buNone/>
              <a:defRPr>
                <a:solidFill>
                  <a:srgbClr val="000000"/>
                </a:solidFill>
              </a:defRPr>
            </a:lvl5pPr>
            <a:lvl9pPr marL="3657600" indent="0">
              <a:buNone/>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 (not recommended)</a:t>
            </a:r>
          </a:p>
        </p:txBody>
      </p:sp>
    </p:spTree>
    <p:extLst>
      <p:ext uri="{BB962C8B-B14F-4D97-AF65-F5344CB8AC3E}">
        <p14:creationId xmlns:p14="http://schemas.microsoft.com/office/powerpoint/2010/main" val="450941745"/>
      </p:ext>
    </p:extLst>
  </p:cSld>
  <p:clrMapOvr>
    <a:masterClrMapping/>
  </p:clrMapOvr>
  <p:extLst mod="1">
    <p:ext uri="{DCECCB84-F9BA-43D5-87BE-67443E8EF086}">
      <p15:sldGuideLst xmlns:p15="http://schemas.microsoft.com/office/powerpoint/2012/main" xmlns="">
        <p15:guide id="3" orient="horz" pos="28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489635" y="1641021"/>
            <a:ext cx="5314950" cy="4401004"/>
          </a:xfrm>
        </p:spPr>
        <p:txBody>
          <a:bodyPr/>
          <a:lstStyle>
            <a:lvl1pPr>
              <a:buSzPct val="90000"/>
              <a:defRPr/>
            </a:lvl1pPr>
            <a:lvl2pPr>
              <a:buSzPct val="90000"/>
              <a:defRPr/>
            </a:lvl2pPr>
            <a:lvl3pPr>
              <a:buSzPct val="90000"/>
              <a:defRPr/>
            </a:lvl3pPr>
            <a:lvl4pPr>
              <a:buSzPct val="90000"/>
              <a:defRPr/>
            </a:lvl4pPr>
            <a:lvl5pPr>
              <a:buSzPct val="9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Content Placeholder 3"/>
          <p:cNvSpPr>
            <a:spLocks noGrp="1"/>
          </p:cNvSpPr>
          <p:nvPr>
            <p:ph sz="quarter" idx="11"/>
          </p:nvPr>
        </p:nvSpPr>
        <p:spPr>
          <a:xfrm>
            <a:off x="6381750" y="1641021"/>
            <a:ext cx="5314950" cy="4401004"/>
          </a:xfrm>
        </p:spPr>
        <p:txBody>
          <a:bodyPr/>
          <a:lstStyle>
            <a:lvl1pPr>
              <a:buSzPct val="90000"/>
              <a:defRPr/>
            </a:lvl1pPr>
            <a:lvl2pPr>
              <a:buSzPct val="90000"/>
              <a:defRPr/>
            </a:lvl2pPr>
            <a:lvl3pPr>
              <a:buSzPct val="90000"/>
              <a:defRPr/>
            </a:lvl3pPr>
            <a:lvl4pPr>
              <a:buSzPct val="90000"/>
              <a:defRPr/>
            </a:lvl4pPr>
            <a:lvl5pPr>
              <a:buSzPct val="9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44825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505962" y="1958975"/>
            <a:ext cx="5314950" cy="4083050"/>
          </a:xfrm>
        </p:spPr>
        <p:txBody>
          <a:bodyPr/>
          <a:lstStyle>
            <a:lvl1pPr>
              <a:buSzPct val="90000"/>
              <a:defRPr/>
            </a:lvl1pPr>
            <a:lvl2pPr>
              <a:buSzPct val="90000"/>
              <a:defRPr/>
            </a:lvl2pPr>
            <a:lvl3pPr>
              <a:buSzPct val="90000"/>
              <a:defRPr/>
            </a:lvl3pPr>
            <a:lvl4pPr>
              <a:buSzPct val="90000"/>
              <a:defRPr/>
            </a:lvl4pPr>
            <a:lvl5pPr>
              <a:buSzPct val="9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Content Placeholder 3"/>
          <p:cNvSpPr>
            <a:spLocks noGrp="1"/>
          </p:cNvSpPr>
          <p:nvPr>
            <p:ph sz="quarter" idx="11"/>
          </p:nvPr>
        </p:nvSpPr>
        <p:spPr>
          <a:xfrm>
            <a:off x="6381750" y="1958975"/>
            <a:ext cx="5314950" cy="4083050"/>
          </a:xfrm>
        </p:spPr>
        <p:txBody>
          <a:bodyPr/>
          <a:lstStyle>
            <a:lvl1pPr>
              <a:buSzPct val="90000"/>
              <a:defRPr/>
            </a:lvl1pPr>
            <a:lvl2pPr>
              <a:buSzPct val="90000"/>
              <a:defRPr/>
            </a:lvl2pPr>
            <a:lvl3pPr>
              <a:buSzPct val="90000"/>
              <a:defRPr/>
            </a:lvl3pPr>
            <a:lvl4pPr>
              <a:buSzPct val="90000"/>
              <a:defRPr/>
            </a:lvl4pPr>
            <a:lvl5pPr>
              <a:buSzPct val="9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Text Placeholder 5"/>
          <p:cNvSpPr>
            <a:spLocks noGrp="1"/>
          </p:cNvSpPr>
          <p:nvPr>
            <p:ph type="body" sz="quarter" idx="12"/>
          </p:nvPr>
        </p:nvSpPr>
        <p:spPr>
          <a:xfrm>
            <a:off x="505967" y="1493838"/>
            <a:ext cx="5314950" cy="358775"/>
          </a:xfrm>
        </p:spPr>
        <p:txBody>
          <a:bodyPr/>
          <a:lstStyle>
            <a:lvl1pPr marL="0" indent="0">
              <a:buNone/>
              <a:defRPr sz="2400">
                <a:solidFill>
                  <a:schemeClr val="tx1"/>
                </a:solidFill>
              </a:defRPr>
            </a:lvl1pPr>
          </a:lstStyle>
          <a:p>
            <a:pPr lvl="0"/>
            <a:endParaRPr lang="en-US" dirty="0"/>
          </a:p>
        </p:txBody>
      </p:sp>
      <p:sp>
        <p:nvSpPr>
          <p:cNvPr id="7" name="Text Placeholder 5"/>
          <p:cNvSpPr>
            <a:spLocks noGrp="1"/>
          </p:cNvSpPr>
          <p:nvPr>
            <p:ph type="body" sz="quarter" idx="13"/>
          </p:nvPr>
        </p:nvSpPr>
        <p:spPr>
          <a:xfrm>
            <a:off x="6381750" y="1493837"/>
            <a:ext cx="5314950" cy="358775"/>
          </a:xfrm>
        </p:spPr>
        <p:txBody>
          <a:bodyPr/>
          <a:lstStyle>
            <a:lvl1pPr marL="0" indent="0">
              <a:buNone/>
              <a:defRPr sz="2400">
                <a:solidFill>
                  <a:schemeClr val="tx1"/>
                </a:solidFill>
              </a:defRPr>
            </a:lvl1pPr>
          </a:lstStyle>
          <a:p>
            <a:pPr lvl="0"/>
            <a:endParaRPr lang="en-US" dirty="0"/>
          </a:p>
        </p:txBody>
      </p:sp>
    </p:spTree>
    <p:extLst>
      <p:ext uri="{BB962C8B-B14F-4D97-AF65-F5344CB8AC3E}">
        <p14:creationId xmlns:p14="http://schemas.microsoft.com/office/powerpoint/2010/main" val="899304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5300" y="2552471"/>
            <a:ext cx="11201400" cy="1823585"/>
          </a:xfrm>
        </p:spPr>
        <p:txBody>
          <a:bodyPr/>
          <a:lstStyle>
            <a:lvl1pPr>
              <a:defRPr/>
            </a:lvl1pPr>
          </a:lstStyle>
          <a:p>
            <a:r>
              <a:rPr lang="en-US" dirty="0" smtClean="0"/>
              <a:t>Click to edit Master section style</a:t>
            </a:r>
            <a:endParaRPr lang="en-US" dirty="0"/>
          </a:p>
        </p:txBody>
      </p:sp>
    </p:spTree>
    <p:extLst>
      <p:ext uri="{BB962C8B-B14F-4D97-AF65-F5344CB8AC3E}">
        <p14:creationId xmlns:p14="http://schemas.microsoft.com/office/powerpoint/2010/main" val="3028821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7582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aption">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955721" y="555625"/>
            <a:ext cx="6702879" cy="5421313"/>
          </a:xfrm>
        </p:spPr>
        <p:txBody>
          <a:bodyPr/>
          <a:lstStyle>
            <a:lvl1pPr marL="0" indent="0">
              <a:buNone/>
              <a:defRPr/>
            </a:lvl1pPr>
          </a:lstStyle>
          <a:p>
            <a:pPr lvl="0"/>
            <a:endParaRPr lang="en-US" dirty="0"/>
          </a:p>
        </p:txBody>
      </p:sp>
      <p:sp>
        <p:nvSpPr>
          <p:cNvPr id="6" name="Text Placeholder 5"/>
          <p:cNvSpPr>
            <a:spLocks noGrp="1"/>
          </p:cNvSpPr>
          <p:nvPr>
            <p:ph type="body" sz="quarter" idx="11"/>
          </p:nvPr>
        </p:nvSpPr>
        <p:spPr>
          <a:xfrm>
            <a:off x="415925" y="555172"/>
            <a:ext cx="4522788" cy="800100"/>
          </a:xfrm>
        </p:spPr>
        <p:txBody>
          <a:bodyPr/>
          <a:lstStyle>
            <a:lvl1pPr marL="0" indent="0">
              <a:buNone/>
              <a:defRPr/>
            </a:lvl1pPr>
            <a:lvl2pPr marL="457200" indent="0" algn="l">
              <a:buNone/>
              <a:defRPr sz="2400">
                <a:solidFill>
                  <a:schemeClr val="tx1"/>
                </a:solidFill>
              </a:defRPr>
            </a:lvl2pPr>
          </a:lstStyle>
          <a:p>
            <a:pPr lvl="0"/>
            <a:endParaRPr lang="en-US" dirty="0"/>
          </a:p>
        </p:txBody>
      </p:sp>
      <p:sp>
        <p:nvSpPr>
          <p:cNvPr id="8" name="Text Placeholder 7"/>
          <p:cNvSpPr>
            <a:spLocks noGrp="1"/>
          </p:cNvSpPr>
          <p:nvPr>
            <p:ph type="body" sz="quarter" idx="12"/>
          </p:nvPr>
        </p:nvSpPr>
        <p:spPr>
          <a:xfrm>
            <a:off x="415925" y="1355725"/>
            <a:ext cx="4522788" cy="4621213"/>
          </a:xfrm>
        </p:spPr>
        <p:txBody>
          <a:bodyPr/>
          <a:lstStyle>
            <a:lvl1pPr>
              <a:buSzPct val="90000"/>
              <a:defRPr/>
            </a:lvl1pPr>
            <a:lvl2pPr>
              <a:buSzPct val="90000"/>
              <a:defRPr/>
            </a:lvl2pPr>
            <a:lvl3pPr>
              <a:buSzPct val="90000"/>
              <a:defRPr/>
            </a:lvl3pPr>
            <a:lvl4pPr>
              <a:buSzPct val="90000"/>
              <a:defRPr/>
            </a:lvl4pPr>
            <a:lvl5pPr marL="1828800" indent="0">
              <a:buSzPct val="90000"/>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418054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234739" y="285307"/>
            <a:ext cx="9550400" cy="1066800"/>
          </a:xfrm>
          <a:prstGeom prst="rect">
            <a:avLst/>
          </a:prstGeom>
        </p:spPr>
        <p:txBody>
          <a:bodyPr anchor="ctr"/>
          <a:lstStyle>
            <a:lvl1pPr>
              <a:defRPr sz="4000"/>
            </a:lvl1pPr>
          </a:lstStyle>
          <a:p>
            <a:r>
              <a:rPr lang="en-US" dirty="0" smtClean="0"/>
              <a:t>Click to edit Master title style</a:t>
            </a:r>
            <a:endParaRPr lang="en-US" dirty="0"/>
          </a:p>
        </p:txBody>
      </p:sp>
      <p:sp>
        <p:nvSpPr>
          <p:cNvPr id="3" name="Chart Placeholder 2"/>
          <p:cNvSpPr>
            <a:spLocks noGrp="1"/>
          </p:cNvSpPr>
          <p:nvPr>
            <p:ph type="chart" idx="1"/>
          </p:nvPr>
        </p:nvSpPr>
        <p:spPr>
          <a:xfrm>
            <a:off x="828339" y="1649659"/>
            <a:ext cx="10363200" cy="4079837"/>
          </a:xfrm>
          <a:prstGeom prst="rect">
            <a:avLst/>
          </a:prstGeom>
        </p:spPr>
        <p:txBody>
          <a:bodyPr/>
          <a:lstStyle/>
          <a:p>
            <a:pPr lvl="0"/>
            <a:endParaRPr lang="en-US" noProof="0" dirty="0" smtClean="0"/>
          </a:p>
        </p:txBody>
      </p:sp>
      <p:sp>
        <p:nvSpPr>
          <p:cNvPr id="6" name="TextBox 5"/>
          <p:cNvSpPr txBox="1"/>
          <p:nvPr userDrawn="1"/>
        </p:nvSpPr>
        <p:spPr>
          <a:xfrm>
            <a:off x="1557468" y="1142999"/>
            <a:ext cx="3980329" cy="506660"/>
          </a:xfrm>
          <a:prstGeom prst="rect">
            <a:avLst/>
          </a:prstGeom>
        </p:spPr>
        <p:txBody>
          <a:bodyPr vert="horz" wrap="square" lIns="91440" tIns="45720" rIns="91440" bIns="45720" rtlCol="0" anchor="ctr">
            <a:normAutofit/>
          </a:bodyPr>
          <a:lstStyle/>
          <a:p>
            <a:pPr marL="0" marR="0" indent="0" algn="l" defTabSz="914400" rtl="0" eaLnBrk="1" fontAlgn="auto" latinLnBrk="0" hangingPunct="1">
              <a:lnSpc>
                <a:spcPct val="100000"/>
              </a:lnSpc>
              <a:spcBef>
                <a:spcPct val="0"/>
              </a:spcBef>
              <a:spcAft>
                <a:spcPts val="0"/>
              </a:spcAft>
              <a:buClrTx/>
              <a:buSzTx/>
              <a:buFontTx/>
              <a:buNone/>
              <a:tabLst/>
            </a:pPr>
            <a:endParaRPr kumimoji="0" lang="en-US" sz="1600" b="1"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endParaRPr>
          </a:p>
        </p:txBody>
      </p:sp>
    </p:spTree>
    <p:extLst>
      <p:ext uri="{BB962C8B-B14F-4D97-AF65-F5344CB8AC3E}">
        <p14:creationId xmlns:p14="http://schemas.microsoft.com/office/powerpoint/2010/main" val="4242556466"/>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5.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4.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theme" Target="../theme/theme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extLst>
              <a:ext uri="{28A0092B-C50C-407E-A947-70E740481C1C}">
                <a14:useLocalDpi xmlns:a14="http://schemas.microsoft.com/office/drawing/2010/main" val="0"/>
              </a:ext>
            </a:extLst>
          </a:blip>
          <a:srcRect l="-1733" r="4623"/>
          <a:stretch/>
        </p:blipFill>
        <p:spPr>
          <a:xfrm>
            <a:off x="-233988" y="0"/>
            <a:ext cx="12425988" cy="6858000"/>
          </a:xfrm>
          <a:prstGeom prst="rect">
            <a:avLst/>
          </a:prstGeom>
        </p:spPr>
      </p:pic>
      <p:sp>
        <p:nvSpPr>
          <p:cNvPr id="2" name="Title Placeholder 1"/>
          <p:cNvSpPr>
            <a:spLocks noGrp="1"/>
          </p:cNvSpPr>
          <p:nvPr>
            <p:ph type="title"/>
          </p:nvPr>
        </p:nvSpPr>
        <p:spPr>
          <a:xfrm>
            <a:off x="495300" y="457200"/>
            <a:ext cx="11201400" cy="1368425"/>
          </a:xfrm>
          <a:prstGeom prst="rect">
            <a:avLst/>
          </a:prstGeom>
        </p:spPr>
        <p:txBody>
          <a:bodyPr vert="horz" lIns="91440" tIns="45720" rIns="91440" bIns="45720" rtlCol="0" anchor="t">
            <a:normAutofit/>
          </a:bodyPr>
          <a:lstStyle/>
          <a:p>
            <a:r>
              <a:rPr lang="en-US" dirty="0" smtClean="0"/>
              <a:t>Click to edit title</a:t>
            </a:r>
            <a:endParaRPr lang="en-US" dirty="0"/>
          </a:p>
        </p:txBody>
      </p:sp>
      <p:sp>
        <p:nvSpPr>
          <p:cNvPr id="3" name="Text Placeholder 2"/>
          <p:cNvSpPr>
            <a:spLocks noGrp="1"/>
          </p:cNvSpPr>
          <p:nvPr>
            <p:ph type="body" idx="1"/>
          </p:nvPr>
        </p:nvSpPr>
        <p:spPr>
          <a:xfrm>
            <a:off x="495300" y="1825625"/>
            <a:ext cx="11201400" cy="1056120"/>
          </a:xfrm>
          <a:prstGeom prst="rect">
            <a:avLst/>
          </a:prstGeom>
        </p:spPr>
        <p:txBody>
          <a:bodyPr vert="horz" lIns="91440" tIns="45720" rIns="91440" bIns="45720" rtlCol="0">
            <a:normAutofit/>
          </a:bodyPr>
          <a:lstStyle/>
          <a:p>
            <a:pPr lvl="0"/>
            <a:r>
              <a:rPr lang="en-US" dirty="0" smtClean="0"/>
              <a:t>Click to add subtitle</a:t>
            </a:r>
          </a:p>
        </p:txBody>
      </p:sp>
      <p:sp>
        <p:nvSpPr>
          <p:cNvPr id="10" name="Footer Placeholder 4"/>
          <p:cNvSpPr txBox="1">
            <a:spLocks/>
          </p:cNvSpPr>
          <p:nvPr userDrawn="1"/>
        </p:nvSpPr>
        <p:spPr>
          <a:xfrm>
            <a:off x="495300" y="6335377"/>
            <a:ext cx="7754833"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b="0" kern="1200" spc="45" smtClean="0">
                <a:solidFill>
                  <a:schemeClr val="bg1"/>
                </a:solidFill>
                <a:latin typeface="Century Gothic" panose="020B0502020202020204" pitchFamily="34" charset="0"/>
                <a:ea typeface="+mn-ea"/>
                <a:cs typeface="Tahoma" pitchFamily="34" charset="0"/>
              </a:rPr>
              <a:pPr/>
              <a:t>‹#›</a:t>
            </a:fld>
            <a:r>
              <a:rPr lang="en-US" sz="1600" spc="45" dirty="0" smtClean="0">
                <a:solidFill>
                  <a:schemeClr val="bg1"/>
                </a:solidFill>
                <a:latin typeface="Century Gothic" panose="020B0502020202020204" pitchFamily="34" charset="0"/>
              </a:rPr>
              <a:t> </a:t>
            </a:r>
            <a:r>
              <a:rPr lang="en-US" sz="1500" cap="small" spc="30" dirty="0" smtClean="0">
                <a:solidFill>
                  <a:schemeClr val="bg1"/>
                </a:solidFill>
                <a:latin typeface="Century Gothic" panose="020B0502020202020204" pitchFamily="34" charset="0"/>
              </a:rPr>
              <a:t>—</a:t>
            </a:r>
            <a:r>
              <a:rPr lang="en-US" sz="1600" spc="45" dirty="0" smtClean="0">
                <a:solidFill>
                  <a:schemeClr val="bg1"/>
                </a:solidFill>
                <a:latin typeface="Century Gothic" panose="020B0502020202020204" pitchFamily="34" charset="0"/>
              </a:rPr>
              <a:t> </a:t>
            </a:r>
            <a:r>
              <a:rPr lang="en-US" sz="1500" cap="small" spc="30" dirty="0" smtClean="0">
                <a:solidFill>
                  <a:schemeClr val="bg1"/>
                </a:solidFill>
                <a:latin typeface="Century Gothic" panose="020B0502020202020204" pitchFamily="34" charset="0"/>
              </a:rPr>
              <a:t>U.S. Bureau of Labor Statistics</a:t>
            </a:r>
            <a:r>
              <a:rPr lang="en-US" sz="1050" spc="45" dirty="0" smtClean="0">
                <a:solidFill>
                  <a:schemeClr val="bg1"/>
                </a:solidFill>
                <a:latin typeface="Century Gothic" panose="020B0502020202020204" pitchFamily="34" charset="0"/>
              </a:rPr>
              <a:t> • </a:t>
            </a:r>
            <a:r>
              <a:rPr lang="en-US" sz="1050" b="1" spc="45" dirty="0" smtClean="0">
                <a:solidFill>
                  <a:schemeClr val="bg1"/>
                </a:solidFill>
                <a:latin typeface="Century Gothic" panose="020B0502020202020204" pitchFamily="34" charset="0"/>
              </a:rPr>
              <a:t>bls.gov</a:t>
            </a:r>
          </a:p>
        </p:txBody>
      </p:sp>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587569" y="6176385"/>
            <a:ext cx="1065034" cy="637436"/>
          </a:xfrm>
          <a:prstGeom prst="rect">
            <a:avLst/>
          </a:prstGeom>
        </p:spPr>
      </p:pic>
      <p:pic>
        <p:nvPicPr>
          <p:cNvPr id="13" name="Picture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2626" y="5828258"/>
            <a:ext cx="11178308" cy="1019776"/>
          </a:xfrm>
          <a:prstGeom prst="rect">
            <a:avLst/>
          </a:prstGeom>
        </p:spPr>
      </p:pic>
    </p:spTree>
    <p:extLst>
      <p:ext uri="{BB962C8B-B14F-4D97-AF65-F5344CB8AC3E}">
        <p14:creationId xmlns:p14="http://schemas.microsoft.com/office/powerpoint/2010/main" val="1807257929"/>
      </p:ext>
    </p:extLst>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lnSpc>
          <a:spcPct val="90000"/>
        </a:lnSpc>
        <a:spcBef>
          <a:spcPct val="0"/>
        </a:spcBef>
        <a:buNone/>
        <a:defRPr sz="5400" b="1" kern="1200">
          <a:solidFill>
            <a:schemeClr val="bg1"/>
          </a:solidFill>
          <a:latin typeface="+mn-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4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312" userDrawn="1">
          <p15:clr>
            <a:srgbClr val="F26B43"/>
          </p15:clr>
        </p15:guide>
        <p15:guide id="2" pos="7368" userDrawn="1">
          <p15:clr>
            <a:srgbClr val="F26B43"/>
          </p15:clr>
        </p15:guide>
        <p15:guide id="3" orient="horz" pos="28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userDrawn="1">
            <p:ph type="title"/>
          </p:nvPr>
        </p:nvSpPr>
        <p:spPr bwMode="auto">
          <a:xfrm>
            <a:off x="495300" y="274638"/>
            <a:ext cx="11201400" cy="1096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title</a:t>
            </a:r>
          </a:p>
        </p:txBody>
      </p:sp>
      <p:sp>
        <p:nvSpPr>
          <p:cNvPr id="1027" name="Text Placeholder 2"/>
          <p:cNvSpPr>
            <a:spLocks noGrp="1"/>
          </p:cNvSpPr>
          <p:nvPr userDrawn="1">
            <p:ph type="body" idx="1"/>
          </p:nvPr>
        </p:nvSpPr>
        <p:spPr bwMode="auto">
          <a:xfrm>
            <a:off x="495300" y="1752601"/>
            <a:ext cx="11201400" cy="39605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 (not recommended)</a:t>
            </a:r>
          </a:p>
          <a:p>
            <a:pPr lvl="4"/>
            <a:endParaRPr lang="en-US" dirty="0" smtClean="0"/>
          </a:p>
          <a:p>
            <a:pPr lvl="3"/>
            <a:endParaRPr lang="en-US" dirty="0" smtClean="0"/>
          </a:p>
        </p:txBody>
      </p:sp>
      <p:sp>
        <p:nvSpPr>
          <p:cNvPr id="8" name="Footer Placeholder 4"/>
          <p:cNvSpPr txBox="1">
            <a:spLocks/>
          </p:cNvSpPr>
          <p:nvPr userDrawn="1"/>
        </p:nvSpPr>
        <p:spPr>
          <a:xfrm>
            <a:off x="488043" y="6335377"/>
            <a:ext cx="7749390"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b="0" kern="1200" spc="45" smtClean="0">
                <a:solidFill>
                  <a:srgbClr val="002060"/>
                </a:solidFill>
                <a:latin typeface="Century Gothic" panose="020B0502020202020204" pitchFamily="34" charset="0"/>
                <a:ea typeface="+mn-ea"/>
                <a:cs typeface="Tahoma" pitchFamily="34" charset="0"/>
              </a:rPr>
              <a:pPr/>
              <a:t>‹#›</a:t>
            </a:fld>
            <a:r>
              <a:rPr lang="en-US" sz="1600" spc="45" dirty="0" smtClean="0">
                <a:solidFill>
                  <a:srgbClr val="002060"/>
                </a:solidFill>
                <a:latin typeface="Century Gothic" panose="020B0502020202020204" pitchFamily="34" charset="0"/>
              </a:rPr>
              <a:t> </a:t>
            </a:r>
            <a:r>
              <a:rPr lang="en-US" sz="1500" cap="small" spc="30" dirty="0" smtClean="0">
                <a:solidFill>
                  <a:srgbClr val="002060"/>
                </a:solidFill>
                <a:latin typeface="Century Gothic" panose="020B0502020202020204" pitchFamily="34" charset="0"/>
              </a:rPr>
              <a:t>—</a:t>
            </a:r>
            <a:r>
              <a:rPr lang="en-US" sz="1600" spc="45" dirty="0" smtClean="0">
                <a:solidFill>
                  <a:srgbClr val="002060"/>
                </a:solidFill>
                <a:latin typeface="Century Gothic" panose="020B0502020202020204" pitchFamily="34" charset="0"/>
              </a:rPr>
              <a:t> </a:t>
            </a:r>
            <a:r>
              <a:rPr lang="en-US" sz="1500" cap="small" spc="30" dirty="0" smtClean="0">
                <a:solidFill>
                  <a:srgbClr val="002060"/>
                </a:solidFill>
                <a:latin typeface="Century Gothic" panose="020B0502020202020204" pitchFamily="34" charset="0"/>
              </a:rPr>
              <a:t>U.S. Bureau of Labor Statistics</a:t>
            </a:r>
            <a:r>
              <a:rPr lang="en-US" sz="1050" spc="45" dirty="0" smtClean="0">
                <a:solidFill>
                  <a:srgbClr val="002060"/>
                </a:solidFill>
                <a:latin typeface="Century Gothic" panose="020B0502020202020204" pitchFamily="34" charset="0"/>
              </a:rPr>
              <a:t> • </a:t>
            </a:r>
            <a:r>
              <a:rPr lang="en-US" sz="1050" b="1" spc="45" dirty="0" smtClean="0">
                <a:solidFill>
                  <a:srgbClr val="002060"/>
                </a:solidFill>
                <a:latin typeface="Century Gothic" panose="020B0502020202020204" pitchFamily="34" charset="0"/>
              </a:rPr>
              <a:t>bls.gov</a:t>
            </a:r>
          </a:p>
        </p:txBody>
      </p:sp>
      <p:pic>
        <p:nvPicPr>
          <p:cNvPr id="9" name="Picture 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586550" y="6172200"/>
            <a:ext cx="1098497" cy="657464"/>
          </a:xfrm>
          <a:prstGeom prst="rect">
            <a:avLst/>
          </a:prstGeom>
        </p:spPr>
      </p:pic>
      <p:pic>
        <p:nvPicPr>
          <p:cNvPr id="2" name="Picture 1"/>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485141" y="5829624"/>
            <a:ext cx="11212286" cy="1022876"/>
          </a:xfrm>
          <a:prstGeom prst="rect">
            <a:avLst/>
          </a:prstGeom>
        </p:spPr>
      </p:pic>
    </p:spTree>
    <p:extLst>
      <p:ext uri="{BB962C8B-B14F-4D97-AF65-F5344CB8AC3E}">
        <p14:creationId xmlns:p14="http://schemas.microsoft.com/office/powerpoint/2010/main" val="1686485968"/>
      </p:ext>
    </p:extLst>
  </p:cSld>
  <p:clrMap bg1="lt1" tx1="dk1" bg2="lt2" tx2="dk2" accent1="accent1" accent2="accent2" accent3="accent3" accent4="accent4" accent5="accent5" accent6="accent6" hlink="hlink" folHlink="folHlink"/>
  <p:sldLayoutIdLst>
    <p:sldLayoutId id="2147483691" r:id="rId1"/>
    <p:sldLayoutId id="2147483671" r:id="rId2"/>
    <p:sldLayoutId id="2147483690" r:id="rId3"/>
    <p:sldLayoutId id="2147483692" r:id="rId4"/>
    <p:sldLayoutId id="2147483693" r:id="rId5"/>
    <p:sldLayoutId id="2147483694" r:id="rId6"/>
    <p:sldLayoutId id="2147483695" r:id="rId7"/>
    <p:sldLayoutId id="2147483696" r:id="rId8"/>
    <p:sldLayoutId id="2147483698" r:id="rId9"/>
  </p:sldLayoutIdLst>
  <p:hf hdr="0" dt="0"/>
  <p:txStyles>
    <p:titleStyle>
      <a:lvl1pPr algn="ctr" rtl="0" eaLnBrk="0" fontAlgn="base" hangingPunct="0">
        <a:spcBef>
          <a:spcPct val="0"/>
        </a:spcBef>
        <a:spcAft>
          <a:spcPct val="0"/>
        </a:spcAft>
        <a:defRPr sz="4400" b="1" kern="1200">
          <a:solidFill>
            <a:srgbClr val="192168"/>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sz="4400" b="1">
          <a:solidFill>
            <a:srgbClr val="192168"/>
          </a:solidFill>
          <a:latin typeface="Tahoma" pitchFamily="34" charset="0"/>
          <a:cs typeface="Tahoma" pitchFamily="34" charset="0"/>
        </a:defRPr>
      </a:lvl2pPr>
      <a:lvl3pPr algn="ctr" rtl="0" eaLnBrk="0" fontAlgn="base" hangingPunct="0">
        <a:spcBef>
          <a:spcPct val="0"/>
        </a:spcBef>
        <a:spcAft>
          <a:spcPct val="0"/>
        </a:spcAft>
        <a:defRPr sz="4400" b="1">
          <a:solidFill>
            <a:srgbClr val="192168"/>
          </a:solidFill>
          <a:latin typeface="Tahoma" pitchFamily="34" charset="0"/>
          <a:cs typeface="Tahoma" pitchFamily="34" charset="0"/>
        </a:defRPr>
      </a:lvl3pPr>
      <a:lvl4pPr algn="ctr" rtl="0" eaLnBrk="0" fontAlgn="base" hangingPunct="0">
        <a:spcBef>
          <a:spcPct val="0"/>
        </a:spcBef>
        <a:spcAft>
          <a:spcPct val="0"/>
        </a:spcAft>
        <a:defRPr sz="4400" b="1">
          <a:solidFill>
            <a:srgbClr val="192168"/>
          </a:solidFill>
          <a:latin typeface="Tahoma" pitchFamily="34" charset="0"/>
          <a:cs typeface="Tahoma" pitchFamily="34" charset="0"/>
        </a:defRPr>
      </a:lvl4pPr>
      <a:lvl5pPr algn="ctr" rtl="0" eaLnBrk="0" fontAlgn="base" hangingPunct="0">
        <a:spcBef>
          <a:spcPct val="0"/>
        </a:spcBef>
        <a:spcAft>
          <a:spcPct val="0"/>
        </a:spcAft>
        <a:defRPr sz="4400" b="1">
          <a:solidFill>
            <a:srgbClr val="192168"/>
          </a:solidFill>
          <a:latin typeface="Tahoma" pitchFamily="34" charset="0"/>
          <a:cs typeface="Tahoma" pitchFamily="34" charset="0"/>
        </a:defRPr>
      </a:lvl5pPr>
      <a:lvl6pPr marL="457200" algn="ctr" rtl="0" fontAlgn="base">
        <a:spcBef>
          <a:spcPct val="0"/>
        </a:spcBef>
        <a:spcAft>
          <a:spcPct val="0"/>
        </a:spcAft>
        <a:defRPr sz="4400" b="1">
          <a:solidFill>
            <a:schemeClr val="bg1"/>
          </a:solidFill>
          <a:latin typeface="Tahoma" pitchFamily="34" charset="0"/>
          <a:cs typeface="Tahoma" pitchFamily="34" charset="0"/>
        </a:defRPr>
      </a:lvl6pPr>
      <a:lvl7pPr marL="914400" algn="ctr" rtl="0" fontAlgn="base">
        <a:spcBef>
          <a:spcPct val="0"/>
        </a:spcBef>
        <a:spcAft>
          <a:spcPct val="0"/>
        </a:spcAft>
        <a:defRPr sz="4400" b="1">
          <a:solidFill>
            <a:schemeClr val="bg1"/>
          </a:solidFill>
          <a:latin typeface="Tahoma" pitchFamily="34" charset="0"/>
          <a:cs typeface="Tahoma" pitchFamily="34" charset="0"/>
        </a:defRPr>
      </a:lvl7pPr>
      <a:lvl8pPr marL="1371600" algn="ctr" rtl="0" fontAlgn="base">
        <a:spcBef>
          <a:spcPct val="0"/>
        </a:spcBef>
        <a:spcAft>
          <a:spcPct val="0"/>
        </a:spcAft>
        <a:defRPr sz="4400" b="1">
          <a:solidFill>
            <a:schemeClr val="bg1"/>
          </a:solidFill>
          <a:latin typeface="Tahoma" pitchFamily="34" charset="0"/>
          <a:cs typeface="Tahoma" pitchFamily="34" charset="0"/>
        </a:defRPr>
      </a:lvl8pPr>
      <a:lvl9pPr marL="1828800" algn="ctr" rtl="0" fontAlgn="base">
        <a:spcBef>
          <a:spcPct val="0"/>
        </a:spcBef>
        <a:spcAft>
          <a:spcPct val="0"/>
        </a:spcAft>
        <a:defRPr sz="4400" b="1">
          <a:solidFill>
            <a:schemeClr val="bg1"/>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Clr>
          <a:srgbClr val="CE1126"/>
        </a:buClr>
        <a:buSzPct val="90000"/>
        <a:buFont typeface="Wingdings" pitchFamily="2" charset="2"/>
        <a:buChar char=""/>
        <a:defRPr sz="3200" kern="1200">
          <a:solidFill>
            <a:srgbClr val="192168"/>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lr>
          <a:srgbClr val="CE1126"/>
        </a:buClr>
        <a:buSzPct val="90000"/>
        <a:buFont typeface="Wingdings 3" pitchFamily="18" charset="2"/>
        <a:buChar char=""/>
        <a:defRPr sz="2800" kern="1200">
          <a:solidFill>
            <a:srgbClr val="192168"/>
          </a:solidFill>
          <a:latin typeface="Calibri" panose="020F0502020204030204" pitchFamily="34" charset="0"/>
          <a:ea typeface="+mn-ea"/>
          <a:cs typeface="Calibri" panose="020F0502020204030204" pitchFamily="34" charset="0"/>
        </a:defRPr>
      </a:lvl2pPr>
      <a:lvl3pPr marL="1143000" indent="-228600" algn="l" rtl="0" eaLnBrk="0" fontAlgn="base" hangingPunct="0">
        <a:spcBef>
          <a:spcPct val="20000"/>
        </a:spcBef>
        <a:spcAft>
          <a:spcPct val="0"/>
        </a:spcAft>
        <a:buClr>
          <a:srgbClr val="CE1126"/>
        </a:buClr>
        <a:buSzPct val="90000"/>
        <a:buFont typeface="Calibri" pitchFamily="34" charset="0"/>
        <a:buChar char="–"/>
        <a:defRPr sz="2400" kern="1200">
          <a:solidFill>
            <a:srgbClr val="192168"/>
          </a:solidFill>
          <a:latin typeface="Calibri" panose="020F0502020204030204" pitchFamily="34" charset="0"/>
          <a:ea typeface="+mn-ea"/>
          <a:cs typeface="Calibri" panose="020F0502020204030204" pitchFamily="34" charset="0"/>
        </a:defRPr>
      </a:lvl3pPr>
      <a:lvl4pPr marL="1600200" indent="-228600" algn="l" rtl="0" eaLnBrk="0" fontAlgn="base" hangingPunct="0">
        <a:spcBef>
          <a:spcPct val="20000"/>
        </a:spcBef>
        <a:spcAft>
          <a:spcPct val="0"/>
        </a:spcAft>
        <a:buClr>
          <a:srgbClr val="CE1126"/>
        </a:buClr>
        <a:buSzPct val="90000"/>
        <a:buFont typeface="Arial" charset="0"/>
        <a:buChar char="•"/>
        <a:defRPr sz="2000" kern="1200">
          <a:solidFill>
            <a:srgbClr val="192168"/>
          </a:solidFill>
          <a:latin typeface="Calibri" panose="020F0502020204030204" pitchFamily="34" charset="0"/>
          <a:ea typeface="+mn-ea"/>
          <a:cs typeface="Calibri" panose="020F0502020204030204" pitchFamily="34" charset="0"/>
        </a:defRPr>
      </a:lvl4pPr>
      <a:lvl5pPr marL="2057400" indent="-228600" algn="l" rtl="0" eaLnBrk="0" fontAlgn="base" hangingPunct="0">
        <a:spcBef>
          <a:spcPct val="20000"/>
        </a:spcBef>
        <a:spcAft>
          <a:spcPct val="0"/>
        </a:spcAft>
        <a:buFont typeface="Wingdings" pitchFamily="2" charset="2"/>
        <a:buChar char="v"/>
        <a:defRPr sz="2000" kern="1200">
          <a:solidFill>
            <a:srgbClr val="000000"/>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312">
          <p15:clr>
            <a:srgbClr val="F26B43"/>
          </p15:clr>
        </p15:guide>
        <p15:guide id="2" pos="7368">
          <p15:clr>
            <a:srgbClr val="F26B43"/>
          </p15:clr>
        </p15:guide>
        <p15:guide id="3" orient="horz" pos="288">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084" r="9955"/>
          <a:stretch/>
        </p:blipFill>
        <p:spPr>
          <a:xfrm>
            <a:off x="0" y="1"/>
            <a:ext cx="12192000" cy="6858000"/>
          </a:xfrm>
          <a:prstGeom prst="rect">
            <a:avLst/>
          </a:prstGeom>
        </p:spPr>
      </p:pic>
      <p:sp>
        <p:nvSpPr>
          <p:cNvPr id="8" name="TextBox 7"/>
          <p:cNvSpPr txBox="1"/>
          <p:nvPr userDrawn="1"/>
        </p:nvSpPr>
        <p:spPr>
          <a:xfrm>
            <a:off x="495300" y="466344"/>
            <a:ext cx="11201400" cy="923330"/>
          </a:xfrm>
          <a:prstGeom prst="rect">
            <a:avLst/>
          </a:prstGeom>
          <a:noFill/>
        </p:spPr>
        <p:txBody>
          <a:bodyPr wrap="square" rtlCol="0">
            <a:spAutoFit/>
          </a:bodyPr>
          <a:lstStyle/>
          <a:p>
            <a:pPr algn="ctr"/>
            <a:r>
              <a:rPr lang="en-US" sz="5400" b="1" dirty="0" smtClean="0">
                <a:solidFill>
                  <a:schemeClr val="bg1"/>
                </a:solidFill>
              </a:rPr>
              <a:t>Contact Information</a:t>
            </a:r>
            <a:endParaRPr lang="en-US" sz="5400" b="1" dirty="0">
              <a:solidFill>
                <a:schemeClr val="bg1"/>
              </a:solidFill>
            </a:endParaRPr>
          </a:p>
        </p:txBody>
      </p:sp>
      <p:sp>
        <p:nvSpPr>
          <p:cNvPr id="11" name="Footer Placeholder 4"/>
          <p:cNvSpPr txBox="1">
            <a:spLocks/>
          </p:cNvSpPr>
          <p:nvPr userDrawn="1"/>
        </p:nvSpPr>
        <p:spPr>
          <a:xfrm>
            <a:off x="495300" y="6335377"/>
            <a:ext cx="7754833" cy="365125"/>
          </a:xfrm>
          <a:prstGeom prst="rect">
            <a:avLst/>
          </a:prstGeom>
        </p:spPr>
        <p:txBody>
          <a:bodyPr vert="horz" wrap="square" lIns="68580" tIns="34290" rIns="68580" bIns="34290" numCol="1" anchor="ctr" anchorCtr="0" compatLnSpc="1">
            <a:prstTxWarp prst="textNoShape">
              <a:avLst/>
            </a:prstTxWarp>
            <a:noAutofit/>
          </a:bodyPr>
          <a:lstStyle>
            <a:defPPr>
              <a:defRPr lang="en-US"/>
            </a:defPPr>
            <a:lvl1pPr algn="l" rtl="0" fontAlgn="base">
              <a:spcBef>
                <a:spcPct val="0"/>
              </a:spcBef>
              <a:spcAft>
                <a:spcPct val="0"/>
              </a:spcAft>
              <a:defRPr sz="2000" kern="1200">
                <a:solidFill>
                  <a:srgbClr val="192168"/>
                </a:solidFill>
                <a:latin typeface="Verdana" pitchFamily="34" charset="0"/>
                <a:ea typeface="+mn-ea"/>
                <a:cs typeface="Tahoma" pitchFamily="34" charset="0"/>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11A96E3-A9FF-4894-9186-F52C729C3EF4}" type="slidenum">
              <a:rPr lang="en-US" sz="1050" b="0" kern="1200" spc="45" smtClean="0">
                <a:solidFill>
                  <a:schemeClr val="bg1"/>
                </a:solidFill>
                <a:latin typeface="Century Gothic" panose="020B0502020202020204" pitchFamily="34" charset="0"/>
                <a:ea typeface="+mn-ea"/>
                <a:cs typeface="Tahoma" pitchFamily="34" charset="0"/>
              </a:rPr>
              <a:pPr/>
              <a:t>‹#›</a:t>
            </a:fld>
            <a:r>
              <a:rPr lang="en-US" sz="1600" spc="45" dirty="0" smtClean="0">
                <a:solidFill>
                  <a:schemeClr val="bg1"/>
                </a:solidFill>
                <a:latin typeface="Century Gothic" panose="020B0502020202020204" pitchFamily="34" charset="0"/>
              </a:rPr>
              <a:t> </a:t>
            </a:r>
            <a:r>
              <a:rPr lang="en-US" sz="1500" cap="small" spc="30" dirty="0" smtClean="0">
                <a:solidFill>
                  <a:schemeClr val="bg1"/>
                </a:solidFill>
                <a:latin typeface="Century Gothic" panose="020B0502020202020204" pitchFamily="34" charset="0"/>
              </a:rPr>
              <a:t>—</a:t>
            </a:r>
            <a:r>
              <a:rPr lang="en-US" sz="1600" spc="45" dirty="0" smtClean="0">
                <a:solidFill>
                  <a:schemeClr val="bg1"/>
                </a:solidFill>
                <a:latin typeface="Century Gothic" panose="020B0502020202020204" pitchFamily="34" charset="0"/>
              </a:rPr>
              <a:t> </a:t>
            </a:r>
            <a:r>
              <a:rPr lang="en-US" sz="1500" cap="small" spc="30" dirty="0" smtClean="0">
                <a:solidFill>
                  <a:schemeClr val="bg1"/>
                </a:solidFill>
                <a:latin typeface="Century Gothic" panose="020B0502020202020204" pitchFamily="34" charset="0"/>
              </a:rPr>
              <a:t>U.S. Bureau of Labor Statistics</a:t>
            </a:r>
            <a:r>
              <a:rPr lang="en-US" sz="1050" spc="45" dirty="0" smtClean="0">
                <a:solidFill>
                  <a:schemeClr val="bg1"/>
                </a:solidFill>
                <a:latin typeface="Century Gothic" panose="020B0502020202020204" pitchFamily="34" charset="0"/>
              </a:rPr>
              <a:t> • </a:t>
            </a:r>
            <a:r>
              <a:rPr lang="en-US" sz="1050" b="1" spc="45" dirty="0" smtClean="0">
                <a:solidFill>
                  <a:schemeClr val="bg1"/>
                </a:solidFill>
                <a:latin typeface="Century Gothic" panose="020B0502020202020204" pitchFamily="34" charset="0"/>
              </a:rPr>
              <a:t>bls.gov</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2626" y="5828258"/>
            <a:ext cx="11178308" cy="1019776"/>
          </a:xfrm>
          <a:prstGeom prst="rect">
            <a:avLst/>
          </a:prstGeom>
        </p:spPr>
      </p:pic>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587569" y="6176385"/>
            <a:ext cx="1065034" cy="637436"/>
          </a:xfrm>
          <a:prstGeom prst="rect">
            <a:avLst/>
          </a:prstGeom>
        </p:spPr>
      </p:pic>
    </p:spTree>
    <p:extLst>
      <p:ext uri="{BB962C8B-B14F-4D97-AF65-F5344CB8AC3E}">
        <p14:creationId xmlns:p14="http://schemas.microsoft.com/office/powerpoint/2010/main" val="844186518"/>
      </p:ext>
    </p:extLst>
  </p:cSld>
  <p:clrMap bg1="lt1" tx1="dk1" bg2="lt2" tx2="dk2" accent1="accent1" accent2="accent2" accent3="accent3" accent4="accent4" accent5="accent5" accent6="accent6" hlink="hlink" folHlink="folHlink"/>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312" userDrawn="1">
          <p15:clr>
            <a:srgbClr val="F26B43"/>
          </p15:clr>
        </p15:guide>
        <p15:guide id="2" pos="7368" userDrawn="1">
          <p15:clr>
            <a:srgbClr val="F26B43"/>
          </p15:clr>
        </p15:guide>
        <p15:guide id="3" orient="horz" pos="2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hyperlink" Target="https://www.bls.gov/cps/"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www.bls.gov/cps/cpsaat18b.htm" TargetMode="External"/></Relationships>
</file>

<file path=ppt/slides/_rels/slide17.xml.rels><?xml version="1.0" encoding="UTF-8" standalone="yes"?>
<Relationships xmlns="http://schemas.openxmlformats.org/package/2006/relationships"><Relationship Id="rId8" Type="http://schemas.openxmlformats.org/officeDocument/2006/relationships/image" Target="../media/image17.emf"/><Relationship Id="rId3" Type="http://schemas.openxmlformats.org/officeDocument/2006/relationships/image" Target="../media/image12.emf"/><Relationship Id="rId7" Type="http://schemas.openxmlformats.org/officeDocument/2006/relationships/image" Target="../media/image16.emf"/><Relationship Id="rId12" Type="http://schemas.openxmlformats.org/officeDocument/2006/relationships/image" Target="../media/image21.emf"/><Relationship Id="rId2" Type="http://schemas.openxmlformats.org/officeDocument/2006/relationships/notesSlide" Target="../notesSlides/notesSlide17.xml"/><Relationship Id="rId1" Type="http://schemas.openxmlformats.org/officeDocument/2006/relationships/slideLayout" Target="../slideLayouts/slideLayout9.xml"/><Relationship Id="rId6" Type="http://schemas.openxmlformats.org/officeDocument/2006/relationships/image" Target="../media/image15.emf"/><Relationship Id="rId11" Type="http://schemas.openxmlformats.org/officeDocument/2006/relationships/image" Target="../media/image20.emf"/><Relationship Id="rId5" Type="http://schemas.openxmlformats.org/officeDocument/2006/relationships/image" Target="../media/image14.emf"/><Relationship Id="rId10" Type="http://schemas.openxmlformats.org/officeDocument/2006/relationships/image" Target="../media/image19.emf"/><Relationship Id="rId4" Type="http://schemas.openxmlformats.org/officeDocument/2006/relationships/image" Target="../media/image13.emf"/><Relationship Id="rId9" Type="http://schemas.openxmlformats.org/officeDocument/2006/relationships/image" Target="../media/image18.emf"/></Relationships>
</file>

<file path=ppt/slides/_rels/slide18.xml.rels><?xml version="1.0" encoding="UTF-8" standalone="yes"?>
<Relationships xmlns="http://schemas.openxmlformats.org/package/2006/relationships"><Relationship Id="rId8" Type="http://schemas.openxmlformats.org/officeDocument/2006/relationships/image" Target="../media/image27.emf"/><Relationship Id="rId3" Type="http://schemas.openxmlformats.org/officeDocument/2006/relationships/image" Target="../media/image22.emf"/><Relationship Id="rId7" Type="http://schemas.openxmlformats.org/officeDocument/2006/relationships/image" Target="../media/image26.emf"/><Relationship Id="rId12" Type="http://schemas.openxmlformats.org/officeDocument/2006/relationships/image" Target="../media/image31.emf"/><Relationship Id="rId2" Type="http://schemas.openxmlformats.org/officeDocument/2006/relationships/notesSlide" Target="../notesSlides/notesSlide18.xml"/><Relationship Id="rId1" Type="http://schemas.openxmlformats.org/officeDocument/2006/relationships/slideLayout" Target="../slideLayouts/slideLayout9.xml"/><Relationship Id="rId6" Type="http://schemas.openxmlformats.org/officeDocument/2006/relationships/image" Target="../media/image25.emf"/><Relationship Id="rId11" Type="http://schemas.openxmlformats.org/officeDocument/2006/relationships/image" Target="../media/image30.emf"/><Relationship Id="rId5" Type="http://schemas.openxmlformats.org/officeDocument/2006/relationships/image" Target="../media/image24.emf"/><Relationship Id="rId10" Type="http://schemas.openxmlformats.org/officeDocument/2006/relationships/image" Target="../media/image29.emf"/><Relationship Id="rId4" Type="http://schemas.openxmlformats.org/officeDocument/2006/relationships/image" Target="../media/image23.emf"/><Relationship Id="rId9" Type="http://schemas.openxmlformats.org/officeDocument/2006/relationships/image" Target="../media/image28.emf"/></Relationships>
</file>

<file path=ppt/slides/_rels/slide19.xml.rels><?xml version="1.0" encoding="UTF-8" standalone="yes"?>
<Relationships xmlns="http://schemas.openxmlformats.org/package/2006/relationships"><Relationship Id="rId8" Type="http://schemas.openxmlformats.org/officeDocument/2006/relationships/image" Target="../media/image37.emf"/><Relationship Id="rId3" Type="http://schemas.openxmlformats.org/officeDocument/2006/relationships/image" Target="../media/image32.emf"/><Relationship Id="rId7" Type="http://schemas.openxmlformats.org/officeDocument/2006/relationships/image" Target="../media/image36.emf"/><Relationship Id="rId12" Type="http://schemas.openxmlformats.org/officeDocument/2006/relationships/image" Target="../media/image41.emf"/><Relationship Id="rId2" Type="http://schemas.openxmlformats.org/officeDocument/2006/relationships/notesSlide" Target="../notesSlides/notesSlide19.xml"/><Relationship Id="rId1" Type="http://schemas.openxmlformats.org/officeDocument/2006/relationships/slideLayout" Target="../slideLayouts/slideLayout9.xml"/><Relationship Id="rId6" Type="http://schemas.openxmlformats.org/officeDocument/2006/relationships/image" Target="../media/image35.emf"/><Relationship Id="rId11" Type="http://schemas.openxmlformats.org/officeDocument/2006/relationships/image" Target="../media/image40.emf"/><Relationship Id="rId5" Type="http://schemas.openxmlformats.org/officeDocument/2006/relationships/image" Target="../media/image34.emf"/><Relationship Id="rId10" Type="http://schemas.openxmlformats.org/officeDocument/2006/relationships/image" Target="../media/image39.emf"/><Relationship Id="rId4" Type="http://schemas.openxmlformats.org/officeDocument/2006/relationships/image" Target="../media/image33.emf"/><Relationship Id="rId9" Type="http://schemas.openxmlformats.org/officeDocument/2006/relationships/image" Target="../media/image38.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74320" y="443483"/>
            <a:ext cx="11422380" cy="1527048"/>
          </a:xfrm>
        </p:spPr>
        <p:txBody>
          <a:bodyPr>
            <a:normAutofit fontScale="90000"/>
          </a:bodyPr>
          <a:lstStyle/>
          <a:p>
            <a:r>
              <a:rPr lang="en-US" dirty="0" smtClean="0"/>
              <a:t>Effects of aging on the labor force: 2018-28</a:t>
            </a:r>
            <a:endParaRPr lang="en-US" dirty="0"/>
          </a:p>
        </p:txBody>
      </p:sp>
      <p:sp>
        <p:nvSpPr>
          <p:cNvPr id="4" name="Subtitle 2"/>
          <p:cNvSpPr txBox="1">
            <a:spLocks/>
          </p:cNvSpPr>
          <p:nvPr/>
        </p:nvSpPr>
        <p:spPr>
          <a:xfrm>
            <a:off x="2045970" y="2434590"/>
            <a:ext cx="8164830" cy="3280411"/>
          </a:xfrm>
          <a:prstGeom prst="rect">
            <a:avLst/>
          </a:prstGeom>
        </p:spPr>
        <p:txBody>
          <a:bodyPr/>
          <a:lstStyle>
            <a:lvl1pPr marL="0" indent="0" algn="ctr" defTabSz="914400" rtl="0" eaLnBrk="1" latinLnBrk="0" hangingPunct="1">
              <a:lnSpc>
                <a:spcPts val="3400"/>
              </a:lnSpc>
              <a:spcBef>
                <a:spcPts val="600"/>
              </a:spcBef>
              <a:buFont typeface="Arial" panose="020B0604020202020204" pitchFamily="34" charset="0"/>
              <a:buNone/>
              <a:defRPr sz="3200" b="1"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bg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bg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ts val="3300"/>
              </a:lnSpc>
            </a:pPr>
            <a:r>
              <a:rPr lang="en-US" dirty="0" smtClean="0"/>
              <a:t>Kevin Dubina</a:t>
            </a:r>
          </a:p>
          <a:p>
            <a:pPr>
              <a:lnSpc>
                <a:spcPts val="3300"/>
              </a:lnSpc>
            </a:pPr>
            <a:r>
              <a:rPr lang="en-US" dirty="0" smtClean="0"/>
              <a:t>Dubina.Kevin@bls.gov</a:t>
            </a:r>
            <a:endParaRPr lang="en-US" dirty="0"/>
          </a:p>
          <a:p>
            <a:pPr>
              <a:lnSpc>
                <a:spcPts val="3300"/>
              </a:lnSpc>
            </a:pPr>
            <a:r>
              <a:rPr lang="en-US" b="0" dirty="0" smtClean="0"/>
              <a:t>Economist, Macro and Labor Force</a:t>
            </a:r>
            <a:endParaRPr lang="en-US" b="0" dirty="0"/>
          </a:p>
          <a:p>
            <a:pPr>
              <a:lnSpc>
                <a:spcPts val="3300"/>
              </a:lnSpc>
            </a:pPr>
            <a:r>
              <a:rPr lang="en-US" b="0" dirty="0" smtClean="0"/>
              <a:t>Employment Projections</a:t>
            </a:r>
            <a:endParaRPr lang="en-US" b="0" dirty="0"/>
          </a:p>
          <a:p>
            <a:pPr>
              <a:lnSpc>
                <a:spcPts val="3300"/>
              </a:lnSpc>
            </a:pPr>
            <a:endParaRPr lang="en-US" b="0" dirty="0"/>
          </a:p>
          <a:p>
            <a:pPr>
              <a:lnSpc>
                <a:spcPts val="3300"/>
              </a:lnSpc>
            </a:pPr>
            <a:r>
              <a:rPr lang="en-US" b="0" dirty="0" smtClean="0"/>
              <a:t>October 4</a:t>
            </a:r>
            <a:r>
              <a:rPr lang="en-US" b="0" baseline="30000" dirty="0" smtClean="0"/>
              <a:t>th</a:t>
            </a:r>
            <a:r>
              <a:rPr lang="en-US" b="0" dirty="0" smtClean="0"/>
              <a:t>, 2019</a:t>
            </a:r>
            <a:endParaRPr lang="en-US" b="0" dirty="0"/>
          </a:p>
        </p:txBody>
      </p:sp>
    </p:spTree>
    <p:extLst>
      <p:ext uri="{BB962C8B-B14F-4D97-AF65-F5344CB8AC3E}">
        <p14:creationId xmlns:p14="http://schemas.microsoft.com/office/powerpoint/2010/main" val="3996251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2"/>
          <p:cNvSpPr>
            <a:spLocks noGrp="1" noChangeArrowheads="1"/>
          </p:cNvSpPr>
          <p:nvPr>
            <p:ph type="title"/>
          </p:nvPr>
        </p:nvSpPr>
        <p:spPr>
          <a:xfrm>
            <a:off x="217170" y="285307"/>
            <a:ext cx="10812780" cy="1066800"/>
          </a:xfrm>
        </p:spPr>
        <p:txBody>
          <a:bodyPr anchor="ctr"/>
          <a:lstStyle/>
          <a:p>
            <a:pPr eaLnBrk="1" hangingPunct="1"/>
            <a:r>
              <a:rPr lang="en-US" sz="3600" dirty="0" smtClean="0"/>
              <a:t>Older individuals (65+) are increasingly likely to work</a:t>
            </a:r>
          </a:p>
        </p:txBody>
      </p:sp>
      <p:sp>
        <p:nvSpPr>
          <p:cNvPr id="5133" name="Text Box 21"/>
          <p:cNvSpPr txBox="1">
            <a:spLocks noChangeArrowheads="1"/>
          </p:cNvSpPr>
          <p:nvPr/>
        </p:nvSpPr>
        <p:spPr bwMode="auto">
          <a:xfrm>
            <a:off x="8720470" y="4354034"/>
            <a:ext cx="1447800" cy="366713"/>
          </a:xfrm>
          <a:prstGeom prst="rect">
            <a:avLst/>
          </a:prstGeom>
          <a:noFill/>
          <a:ln w="9525">
            <a:noFill/>
            <a:miter lim="800000"/>
            <a:headEnd/>
            <a:tailEnd/>
          </a:ln>
        </p:spPr>
        <p:txBody>
          <a:bodyPr>
            <a:spAutoFit/>
          </a:bodyPr>
          <a:lstStyle/>
          <a:p>
            <a:endParaRPr lang="en-US" dirty="0"/>
          </a:p>
        </p:txBody>
      </p:sp>
      <p:pic>
        <p:nvPicPr>
          <p:cNvPr id="4" name="Picture 3"/>
          <p:cNvPicPr>
            <a:picLocks noChangeAspect="1"/>
          </p:cNvPicPr>
          <p:nvPr/>
        </p:nvPicPr>
        <p:blipFill>
          <a:blip r:embed="rId3"/>
          <a:stretch>
            <a:fillRect/>
          </a:stretch>
        </p:blipFill>
        <p:spPr>
          <a:xfrm>
            <a:off x="2124157" y="1743266"/>
            <a:ext cx="7137944" cy="4280344"/>
          </a:xfrm>
          <a:prstGeom prst="rect">
            <a:avLst/>
          </a:prstGeom>
        </p:spPr>
      </p:pic>
    </p:spTree>
    <p:extLst>
      <p:ext uri="{BB962C8B-B14F-4D97-AF65-F5344CB8AC3E}">
        <p14:creationId xmlns:p14="http://schemas.microsoft.com/office/powerpoint/2010/main" val="381740656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2"/>
          <p:cNvSpPr>
            <a:spLocks noGrp="1" noChangeArrowheads="1"/>
          </p:cNvSpPr>
          <p:nvPr>
            <p:ph type="title"/>
          </p:nvPr>
        </p:nvSpPr>
        <p:spPr>
          <a:xfrm>
            <a:off x="217170" y="285307"/>
            <a:ext cx="10812780" cy="1066800"/>
          </a:xfrm>
        </p:spPr>
        <p:txBody>
          <a:bodyPr anchor="ctr"/>
          <a:lstStyle/>
          <a:p>
            <a:pPr eaLnBrk="1" hangingPunct="1"/>
            <a:r>
              <a:rPr lang="en-US" sz="3600" dirty="0" smtClean="0"/>
              <a:t>Older individuals (65+) are increasingly likely to work</a:t>
            </a:r>
          </a:p>
        </p:txBody>
      </p:sp>
      <p:sp>
        <p:nvSpPr>
          <p:cNvPr id="5133" name="Text Box 21"/>
          <p:cNvSpPr txBox="1">
            <a:spLocks noChangeArrowheads="1"/>
          </p:cNvSpPr>
          <p:nvPr/>
        </p:nvSpPr>
        <p:spPr bwMode="auto">
          <a:xfrm>
            <a:off x="8720470" y="4354034"/>
            <a:ext cx="1447800" cy="366713"/>
          </a:xfrm>
          <a:prstGeom prst="rect">
            <a:avLst/>
          </a:prstGeom>
          <a:noFill/>
          <a:ln w="9525">
            <a:noFill/>
            <a:miter lim="800000"/>
            <a:headEnd/>
            <a:tailEnd/>
          </a:ln>
        </p:spPr>
        <p:txBody>
          <a:bodyPr>
            <a:spAutoFit/>
          </a:bodyPr>
          <a:lstStyle/>
          <a:p>
            <a:endParaRPr lang="en-US" dirty="0"/>
          </a:p>
        </p:txBody>
      </p:sp>
      <p:pic>
        <p:nvPicPr>
          <p:cNvPr id="3" name="Picture 2"/>
          <p:cNvPicPr>
            <a:picLocks noChangeAspect="1"/>
          </p:cNvPicPr>
          <p:nvPr/>
        </p:nvPicPr>
        <p:blipFill>
          <a:blip r:embed="rId3"/>
          <a:stretch>
            <a:fillRect/>
          </a:stretch>
        </p:blipFill>
        <p:spPr>
          <a:xfrm>
            <a:off x="2044147" y="1478868"/>
            <a:ext cx="7899954" cy="4737291"/>
          </a:xfrm>
          <a:prstGeom prst="rect">
            <a:avLst/>
          </a:prstGeom>
        </p:spPr>
      </p:pic>
    </p:spTree>
    <p:extLst>
      <p:ext uri="{BB962C8B-B14F-4D97-AF65-F5344CB8AC3E}">
        <p14:creationId xmlns:p14="http://schemas.microsoft.com/office/powerpoint/2010/main" val="43217955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1234739" y="309357"/>
            <a:ext cx="9550400" cy="1066800"/>
          </a:xfrm>
        </p:spPr>
        <p:txBody>
          <a:bodyPr anchor="ctr" anchorCtr="0"/>
          <a:lstStyle/>
          <a:p>
            <a:pPr eaLnBrk="1" hangingPunct="1"/>
            <a:r>
              <a:rPr lang="en-US" sz="3600" dirty="0" smtClean="0"/>
              <a:t>Baby Boomers Enter 65+ Age Group</a:t>
            </a:r>
          </a:p>
        </p:txBody>
      </p:sp>
      <p:sp>
        <p:nvSpPr>
          <p:cNvPr id="6149" name="Text Box 3"/>
          <p:cNvSpPr txBox="1">
            <a:spLocks noChangeArrowheads="1"/>
          </p:cNvSpPr>
          <p:nvPr/>
        </p:nvSpPr>
        <p:spPr bwMode="auto">
          <a:xfrm>
            <a:off x="3933461" y="1286274"/>
            <a:ext cx="6370379" cy="338554"/>
          </a:xfrm>
          <a:prstGeom prst="rect">
            <a:avLst/>
          </a:prstGeom>
          <a:noFill/>
          <a:ln w="9525">
            <a:noFill/>
            <a:miter lim="800000"/>
            <a:headEnd/>
            <a:tailEnd/>
          </a:ln>
        </p:spPr>
        <p:txBody>
          <a:bodyPr wrap="square">
            <a:spAutoFit/>
          </a:bodyPr>
          <a:lstStyle/>
          <a:p>
            <a:pPr eaLnBrk="0" hangingPunct="0">
              <a:spcBef>
                <a:spcPct val="50000"/>
              </a:spcBef>
              <a:buClr>
                <a:srgbClr val="FF0000"/>
              </a:buClr>
            </a:pPr>
            <a:r>
              <a:rPr lang="en-US" sz="1600" b="1" dirty="0"/>
              <a:t>N</a:t>
            </a:r>
            <a:r>
              <a:rPr lang="en-US" sz="1600" b="1" dirty="0" smtClean="0"/>
              <a:t>on-institutional population change, </a:t>
            </a:r>
            <a:r>
              <a:rPr lang="en-US" sz="1600" b="1" dirty="0"/>
              <a:t>projected </a:t>
            </a:r>
            <a:r>
              <a:rPr lang="en-US" sz="1600" b="1" dirty="0" smtClean="0"/>
              <a:t>2018-28, in thousands</a:t>
            </a:r>
            <a:endParaRPr lang="en-US" sz="1600" b="1" dirty="0"/>
          </a:p>
        </p:txBody>
      </p:sp>
      <p:graphicFrame>
        <p:nvGraphicFramePr>
          <p:cNvPr id="19" name="Chart 18"/>
          <p:cNvGraphicFramePr/>
          <p:nvPr>
            <p:extLst/>
          </p:nvPr>
        </p:nvGraphicFramePr>
        <p:xfrm>
          <a:off x="1234739" y="1562583"/>
          <a:ext cx="10386243" cy="3993266"/>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 Box 3"/>
          <p:cNvSpPr txBox="1">
            <a:spLocks noChangeArrowheads="1"/>
          </p:cNvSpPr>
          <p:nvPr/>
        </p:nvSpPr>
        <p:spPr bwMode="auto">
          <a:xfrm>
            <a:off x="1234739" y="1286274"/>
            <a:ext cx="1381581" cy="338554"/>
          </a:xfrm>
          <a:prstGeom prst="rect">
            <a:avLst/>
          </a:prstGeom>
          <a:noFill/>
          <a:ln w="9525">
            <a:noFill/>
            <a:miter lim="800000"/>
            <a:headEnd/>
            <a:tailEnd/>
          </a:ln>
        </p:spPr>
        <p:txBody>
          <a:bodyPr wrap="square">
            <a:spAutoFit/>
          </a:bodyPr>
          <a:lstStyle/>
          <a:p>
            <a:pPr eaLnBrk="0" hangingPunct="0">
              <a:spcBef>
                <a:spcPct val="50000"/>
              </a:spcBef>
              <a:buClr>
                <a:srgbClr val="FF0000"/>
              </a:buClr>
            </a:pPr>
            <a:r>
              <a:rPr lang="en-US" sz="1600" b="1" dirty="0" smtClean="0"/>
              <a:t>Age</a:t>
            </a:r>
            <a:r>
              <a:rPr lang="en-US" sz="1400" b="1" dirty="0" smtClean="0"/>
              <a:t> </a:t>
            </a:r>
            <a:r>
              <a:rPr lang="en-US" sz="1600" b="1" dirty="0" smtClean="0"/>
              <a:t>group</a:t>
            </a:r>
            <a:endParaRPr lang="en-US" sz="1600" b="1" dirty="0"/>
          </a:p>
        </p:txBody>
      </p:sp>
    </p:spTree>
    <p:extLst>
      <p:ext uri="{BB962C8B-B14F-4D97-AF65-F5344CB8AC3E}">
        <p14:creationId xmlns:p14="http://schemas.microsoft.com/office/powerpoint/2010/main" val="227622279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traight Connector 7"/>
          <p:cNvSpPr/>
          <p:nvPr/>
        </p:nvSpPr>
        <p:spPr>
          <a:xfrm flipH="1">
            <a:off x="5318196" y="1690670"/>
            <a:ext cx="1" cy="4343732"/>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dirty="0"/>
          </a:p>
        </p:txBody>
      </p:sp>
      <p:sp>
        <p:nvSpPr>
          <p:cNvPr id="7172" name="Rectangle 2"/>
          <p:cNvSpPr>
            <a:spLocks noGrp="1" noChangeArrowheads="1"/>
          </p:cNvSpPr>
          <p:nvPr>
            <p:ph type="title"/>
          </p:nvPr>
        </p:nvSpPr>
        <p:spPr>
          <a:xfrm>
            <a:off x="792965" y="277499"/>
            <a:ext cx="10434619" cy="1066800"/>
          </a:xfrm>
        </p:spPr>
        <p:txBody>
          <a:bodyPr anchor="ctr"/>
          <a:lstStyle/>
          <a:p>
            <a:pPr eaLnBrk="1" hangingPunct="1"/>
            <a:r>
              <a:rPr lang="en-US" sz="3200" dirty="0"/>
              <a:t>Declines in </a:t>
            </a:r>
            <a:r>
              <a:rPr lang="en-US" sz="3200" dirty="0" smtClean="0"/>
              <a:t>55-64 </a:t>
            </a:r>
            <a:r>
              <a:rPr lang="en-US" sz="3200" dirty="0"/>
              <a:t>Year Olds As Baby Boomers Exit this Group</a:t>
            </a:r>
          </a:p>
        </p:txBody>
      </p:sp>
      <p:graphicFrame>
        <p:nvGraphicFramePr>
          <p:cNvPr id="13" name="Object 11"/>
          <p:cNvGraphicFramePr>
            <a:graphicFrameLocks noGrp="1" noChangeAspect="1"/>
          </p:cNvGraphicFramePr>
          <p:nvPr>
            <p:ph type="chart" idx="1"/>
            <p:extLst/>
          </p:nvPr>
        </p:nvGraphicFramePr>
        <p:xfrm>
          <a:off x="828675" y="1649413"/>
          <a:ext cx="10363200" cy="4079875"/>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1"/>
          <p:cNvSpPr txBox="1"/>
          <p:nvPr/>
        </p:nvSpPr>
        <p:spPr>
          <a:xfrm>
            <a:off x="6373847" y="1626058"/>
            <a:ext cx="4408453" cy="656938"/>
          </a:xfrm>
          <a:prstGeom prst="rect">
            <a:avLst/>
          </a:prstGeom>
          <a:noFill/>
          <a:ln>
            <a:noFill/>
          </a:ln>
          <a:scene3d>
            <a:camera prst="orthographicFront"/>
            <a:lightRig rig="threePt" dir="t"/>
          </a:scene3d>
          <a:sp3d prstMaterial="matte">
            <a:bevelT/>
          </a:sp3d>
        </p:spPr>
        <p:txBody>
          <a:bodyPr vert="horz" wrap="square" lIns="91440" tIns="45720" rIns="91440" bIns="4572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spcBef>
                <a:spcPct val="0"/>
              </a:spcBef>
            </a:pPr>
            <a:r>
              <a:rPr lang="en-US" sz="1600" dirty="0">
                <a:ea typeface="Tahoma" panose="020B0604030504040204" pitchFamily="34" charset="0"/>
                <a:cs typeface="Tahoma" panose="020B0604030504040204" pitchFamily="34" charset="0"/>
              </a:rPr>
              <a:t>Total noninstitutional population growth = </a:t>
            </a:r>
            <a:r>
              <a:rPr lang="en-US" sz="1600" dirty="0" smtClean="0">
                <a:ea typeface="Tahoma" panose="020B0604030504040204" pitchFamily="34" charset="0"/>
                <a:cs typeface="Tahoma" panose="020B0604030504040204" pitchFamily="34" charset="0"/>
              </a:rPr>
              <a:t>8.4%</a:t>
            </a:r>
            <a:endParaRPr lang="en-US" sz="1600" dirty="0">
              <a:ea typeface="Tahoma" panose="020B0604030504040204" pitchFamily="34" charset="0"/>
              <a:cs typeface="Tahoma" panose="020B0604030504040204" pitchFamily="34" charset="0"/>
            </a:endParaRPr>
          </a:p>
        </p:txBody>
      </p:sp>
      <p:sp>
        <p:nvSpPr>
          <p:cNvPr id="11" name="Text Box 3"/>
          <p:cNvSpPr txBox="1">
            <a:spLocks noChangeArrowheads="1"/>
          </p:cNvSpPr>
          <p:nvPr/>
        </p:nvSpPr>
        <p:spPr bwMode="auto">
          <a:xfrm>
            <a:off x="3902119" y="1327579"/>
            <a:ext cx="6019800" cy="338554"/>
          </a:xfrm>
          <a:prstGeom prst="rect">
            <a:avLst/>
          </a:prstGeom>
          <a:noFill/>
          <a:ln w="9525">
            <a:noFill/>
            <a:miter lim="800000"/>
            <a:headEnd/>
            <a:tailEnd/>
          </a:ln>
        </p:spPr>
        <p:txBody>
          <a:bodyPr wrap="square">
            <a:spAutoFit/>
          </a:bodyPr>
          <a:lstStyle/>
          <a:p>
            <a:pPr eaLnBrk="0" hangingPunct="0">
              <a:spcBef>
                <a:spcPct val="50000"/>
              </a:spcBef>
              <a:buClr>
                <a:srgbClr val="FF0000"/>
              </a:buClr>
            </a:pPr>
            <a:r>
              <a:rPr lang="en-US" sz="1600" b="1" dirty="0" smtClean="0"/>
              <a:t>Percent change in non-institutional </a:t>
            </a:r>
            <a:r>
              <a:rPr lang="en-US" sz="1600" b="1" dirty="0"/>
              <a:t>population, projected </a:t>
            </a:r>
            <a:r>
              <a:rPr lang="en-US" sz="1600" b="1" dirty="0" smtClean="0"/>
              <a:t>2018-28</a:t>
            </a:r>
            <a:endParaRPr lang="en-US" sz="1600" b="1" dirty="0"/>
          </a:p>
        </p:txBody>
      </p:sp>
      <p:sp>
        <p:nvSpPr>
          <p:cNvPr id="7" name="Text Box 3"/>
          <p:cNvSpPr txBox="1">
            <a:spLocks noChangeArrowheads="1"/>
          </p:cNvSpPr>
          <p:nvPr/>
        </p:nvSpPr>
        <p:spPr bwMode="auto">
          <a:xfrm>
            <a:off x="1214874" y="1287504"/>
            <a:ext cx="1381581" cy="338554"/>
          </a:xfrm>
          <a:prstGeom prst="rect">
            <a:avLst/>
          </a:prstGeom>
          <a:noFill/>
          <a:ln w="9525">
            <a:noFill/>
            <a:miter lim="800000"/>
            <a:headEnd/>
            <a:tailEnd/>
          </a:ln>
        </p:spPr>
        <p:txBody>
          <a:bodyPr wrap="square">
            <a:spAutoFit/>
          </a:bodyPr>
          <a:lstStyle/>
          <a:p>
            <a:pPr eaLnBrk="0" hangingPunct="0">
              <a:spcBef>
                <a:spcPct val="50000"/>
              </a:spcBef>
              <a:buClr>
                <a:srgbClr val="FF0000"/>
              </a:buClr>
            </a:pPr>
            <a:r>
              <a:rPr lang="en-US" sz="1600" b="1" dirty="0" smtClean="0"/>
              <a:t>Age</a:t>
            </a:r>
            <a:r>
              <a:rPr lang="en-US" sz="1400" b="1" dirty="0" smtClean="0"/>
              <a:t> </a:t>
            </a:r>
            <a:r>
              <a:rPr lang="en-US" sz="1600" b="1" dirty="0" smtClean="0"/>
              <a:t>group</a:t>
            </a:r>
            <a:endParaRPr lang="en-US" sz="1600" b="1" dirty="0"/>
          </a:p>
        </p:txBody>
      </p:sp>
    </p:spTree>
    <p:extLst>
      <p:ext uri="{BB962C8B-B14F-4D97-AF65-F5344CB8AC3E}">
        <p14:creationId xmlns:p14="http://schemas.microsoft.com/office/powerpoint/2010/main" val="414240296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nchor="ctr" anchorCtr="0">
            <a:noAutofit/>
          </a:bodyPr>
          <a:lstStyle/>
          <a:p>
            <a:pPr eaLnBrk="1" hangingPunct="1"/>
            <a:r>
              <a:rPr lang="en-US" sz="2800" dirty="0"/>
              <a:t>Decline in Labor Force of Youth and 45-54 Year Olds</a:t>
            </a:r>
          </a:p>
        </p:txBody>
      </p:sp>
      <p:graphicFrame>
        <p:nvGraphicFramePr>
          <p:cNvPr id="13" name="Object 5"/>
          <p:cNvGraphicFramePr>
            <a:graphicFrameLocks noGrp="1" noChangeAspect="1"/>
          </p:cNvGraphicFramePr>
          <p:nvPr>
            <p:ph type="chart" idx="1"/>
            <p:extLst/>
          </p:nvPr>
        </p:nvGraphicFramePr>
        <p:xfrm>
          <a:off x="2060242" y="1619687"/>
          <a:ext cx="9275445" cy="4079875"/>
        </p:xfrm>
        <a:graphic>
          <a:graphicData uri="http://schemas.openxmlformats.org/drawingml/2006/chart">
            <c:chart xmlns:c="http://schemas.openxmlformats.org/drawingml/2006/chart" xmlns:r="http://schemas.openxmlformats.org/officeDocument/2006/relationships" r:id="rId3"/>
          </a:graphicData>
        </a:graphic>
      </p:graphicFrame>
      <p:sp>
        <p:nvSpPr>
          <p:cNvPr id="6149" name="Text Box 3"/>
          <p:cNvSpPr txBox="1">
            <a:spLocks noChangeArrowheads="1"/>
          </p:cNvSpPr>
          <p:nvPr/>
        </p:nvSpPr>
        <p:spPr bwMode="auto">
          <a:xfrm>
            <a:off x="3215609" y="1311910"/>
            <a:ext cx="3781168" cy="307777"/>
          </a:xfrm>
          <a:prstGeom prst="rect">
            <a:avLst/>
          </a:prstGeom>
          <a:noFill/>
          <a:ln w="9525">
            <a:noFill/>
            <a:miter lim="800000"/>
            <a:headEnd/>
            <a:tailEnd/>
          </a:ln>
        </p:spPr>
        <p:txBody>
          <a:bodyPr wrap="square">
            <a:spAutoFit/>
          </a:bodyPr>
          <a:lstStyle/>
          <a:p>
            <a:pPr eaLnBrk="0" hangingPunct="0">
              <a:spcBef>
                <a:spcPct val="50000"/>
              </a:spcBef>
              <a:buClr>
                <a:srgbClr val="FF0000"/>
              </a:buClr>
            </a:pPr>
            <a:r>
              <a:rPr lang="en-US" sz="1400" b="1" dirty="0"/>
              <a:t>Thousands of people, projected </a:t>
            </a:r>
            <a:r>
              <a:rPr lang="en-US" sz="1400" b="1" dirty="0" smtClean="0"/>
              <a:t>2018-28</a:t>
            </a:r>
            <a:endParaRPr lang="en-US" sz="1400" b="1" dirty="0"/>
          </a:p>
        </p:txBody>
      </p:sp>
      <p:sp>
        <p:nvSpPr>
          <p:cNvPr id="8" name="Text Box 3"/>
          <p:cNvSpPr txBox="1">
            <a:spLocks noChangeArrowheads="1"/>
          </p:cNvSpPr>
          <p:nvPr/>
        </p:nvSpPr>
        <p:spPr bwMode="auto">
          <a:xfrm>
            <a:off x="1888792" y="1318203"/>
            <a:ext cx="1231567" cy="307449"/>
          </a:xfrm>
          <a:prstGeom prst="rect">
            <a:avLst/>
          </a:prstGeom>
          <a:noFill/>
          <a:ln w="9525">
            <a:noFill/>
            <a:miter lim="800000"/>
            <a:headEnd/>
            <a:tailEnd/>
          </a:ln>
        </p:spPr>
        <p:txBody>
          <a:bodyPr wrap="square">
            <a:spAutoFit/>
          </a:bodyPr>
          <a:lstStyle/>
          <a:p>
            <a:pPr eaLnBrk="0" hangingPunct="0">
              <a:spcBef>
                <a:spcPct val="50000"/>
              </a:spcBef>
              <a:buClr>
                <a:srgbClr val="FF0000"/>
              </a:buClr>
            </a:pPr>
            <a:r>
              <a:rPr lang="en-US" sz="1400" b="1" dirty="0" smtClean="0"/>
              <a:t>Age group</a:t>
            </a:r>
            <a:endParaRPr lang="en-US" sz="1400" b="1" dirty="0"/>
          </a:p>
        </p:txBody>
      </p:sp>
    </p:spTree>
    <p:extLst>
      <p:ext uri="{BB962C8B-B14F-4D97-AF65-F5344CB8AC3E}">
        <p14:creationId xmlns:p14="http://schemas.microsoft.com/office/powerpoint/2010/main" val="36801481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traight Connector 7"/>
          <p:cNvSpPr/>
          <p:nvPr/>
        </p:nvSpPr>
        <p:spPr>
          <a:xfrm>
            <a:off x="4997872" y="1625535"/>
            <a:ext cx="6462" cy="4103753"/>
          </a:xfrm>
          <a:prstGeom prst="line">
            <a:avLst/>
          </a:prstGeom>
          <a:ln w="19050">
            <a:solidFill>
              <a:srgbClr val="C00000"/>
            </a:solidFill>
            <a:prstDash val="dash"/>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dirty="0"/>
          </a:p>
        </p:txBody>
      </p:sp>
      <p:sp>
        <p:nvSpPr>
          <p:cNvPr id="7172" name="Rectangle 2"/>
          <p:cNvSpPr>
            <a:spLocks noGrp="1" noChangeArrowheads="1"/>
          </p:cNvSpPr>
          <p:nvPr>
            <p:ph type="title"/>
          </p:nvPr>
        </p:nvSpPr>
        <p:spPr/>
        <p:txBody>
          <a:bodyPr anchor="ctr"/>
          <a:lstStyle/>
          <a:p>
            <a:pPr eaLnBrk="1" hangingPunct="1"/>
            <a:r>
              <a:rPr lang="en-US" sz="2800" dirty="0"/>
              <a:t>Older Labor Force Grows the Fastest</a:t>
            </a:r>
          </a:p>
        </p:txBody>
      </p:sp>
      <p:graphicFrame>
        <p:nvGraphicFramePr>
          <p:cNvPr id="13" name="Object 11"/>
          <p:cNvGraphicFramePr>
            <a:graphicFrameLocks noGrp="1" noChangeAspect="1"/>
          </p:cNvGraphicFramePr>
          <p:nvPr>
            <p:ph type="chart" idx="1"/>
            <p:extLst/>
          </p:nvPr>
        </p:nvGraphicFramePr>
        <p:xfrm>
          <a:off x="828675" y="1625535"/>
          <a:ext cx="10363200" cy="410375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1"/>
          <p:cNvSpPr txBox="1"/>
          <p:nvPr/>
        </p:nvSpPr>
        <p:spPr>
          <a:xfrm>
            <a:off x="5928105" y="1899564"/>
            <a:ext cx="2701545" cy="685715"/>
          </a:xfrm>
          <a:prstGeom prst="rect">
            <a:avLst/>
          </a:prstGeom>
          <a:noFill/>
          <a:ln>
            <a:noFill/>
          </a:ln>
          <a:scene3d>
            <a:camera prst="orthographicFront"/>
            <a:lightRig rig="threePt" dir="t"/>
          </a:scene3d>
          <a:sp3d prstMaterial="matte">
            <a:bevelT/>
          </a:sp3d>
        </p:spPr>
        <p:txBody>
          <a:bodyPr vert="horz" wrap="square" lIns="91440" tIns="45720" rIns="91440" bIns="45720" rtlCol="0" anchor="ctr">
            <a:norm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ct val="0"/>
              </a:spcBef>
            </a:pPr>
            <a:r>
              <a:rPr lang="en-US" sz="1400" dirty="0">
                <a:latin typeface="Tahoma" pitchFamily="34" charset="0"/>
                <a:ea typeface="+mj-ea"/>
                <a:cs typeface="Tahoma" pitchFamily="34" charset="0"/>
              </a:rPr>
              <a:t>Total labor force growth= </a:t>
            </a:r>
            <a:r>
              <a:rPr lang="en-US" sz="1400" dirty="0" smtClean="0">
                <a:latin typeface="Tahoma" pitchFamily="34" charset="0"/>
                <a:ea typeface="+mj-ea"/>
                <a:cs typeface="Tahoma" pitchFamily="34" charset="0"/>
              </a:rPr>
              <a:t>5.5%</a:t>
            </a:r>
            <a:endParaRPr lang="en-US" sz="1400" dirty="0">
              <a:latin typeface="Tahoma" pitchFamily="34" charset="0"/>
              <a:ea typeface="+mj-ea"/>
              <a:cs typeface="Tahoma" pitchFamily="34" charset="0"/>
            </a:endParaRPr>
          </a:p>
        </p:txBody>
      </p:sp>
      <p:sp>
        <p:nvSpPr>
          <p:cNvPr id="11" name="Text Box 4"/>
          <p:cNvSpPr txBox="1">
            <a:spLocks noChangeArrowheads="1"/>
          </p:cNvSpPr>
          <p:nvPr/>
        </p:nvSpPr>
        <p:spPr bwMode="auto">
          <a:xfrm>
            <a:off x="3752414" y="1306556"/>
            <a:ext cx="4313413" cy="307777"/>
          </a:xfrm>
          <a:prstGeom prst="rect">
            <a:avLst/>
          </a:prstGeom>
          <a:noFill/>
          <a:ln w="9525">
            <a:noFill/>
            <a:miter lim="800000"/>
            <a:headEnd/>
            <a:tailEnd/>
          </a:ln>
        </p:spPr>
        <p:txBody>
          <a:bodyPr wrap="square">
            <a:spAutoFit/>
          </a:bodyPr>
          <a:lstStyle/>
          <a:p>
            <a:pPr eaLnBrk="0" hangingPunct="0">
              <a:spcBef>
                <a:spcPct val="50000"/>
              </a:spcBef>
              <a:buClr>
                <a:srgbClr val="FF0000"/>
              </a:buClr>
            </a:pPr>
            <a:r>
              <a:rPr lang="en-US" sz="1400" b="1" dirty="0"/>
              <a:t>Percent </a:t>
            </a:r>
            <a:r>
              <a:rPr lang="en-US" sz="1400" b="1" dirty="0" smtClean="0"/>
              <a:t>change of the labor force,  </a:t>
            </a:r>
            <a:r>
              <a:rPr lang="en-US" sz="1400" b="1" dirty="0"/>
              <a:t>projected </a:t>
            </a:r>
            <a:r>
              <a:rPr lang="en-US" sz="1400" b="1" dirty="0" smtClean="0"/>
              <a:t>2018-28</a:t>
            </a:r>
            <a:endParaRPr lang="en-US" sz="1400" b="1" dirty="0"/>
          </a:p>
        </p:txBody>
      </p:sp>
      <p:sp>
        <p:nvSpPr>
          <p:cNvPr id="12" name="Text Box 3"/>
          <p:cNvSpPr txBox="1">
            <a:spLocks noChangeArrowheads="1"/>
          </p:cNvSpPr>
          <p:nvPr/>
        </p:nvSpPr>
        <p:spPr bwMode="auto">
          <a:xfrm>
            <a:off x="1927004" y="1306556"/>
            <a:ext cx="1381581" cy="307777"/>
          </a:xfrm>
          <a:prstGeom prst="rect">
            <a:avLst/>
          </a:prstGeom>
          <a:noFill/>
          <a:ln w="9525">
            <a:noFill/>
            <a:miter lim="800000"/>
            <a:headEnd/>
            <a:tailEnd/>
          </a:ln>
        </p:spPr>
        <p:txBody>
          <a:bodyPr wrap="square">
            <a:spAutoFit/>
          </a:bodyPr>
          <a:lstStyle/>
          <a:p>
            <a:pPr eaLnBrk="0" hangingPunct="0">
              <a:spcBef>
                <a:spcPct val="50000"/>
              </a:spcBef>
              <a:buClr>
                <a:srgbClr val="FF0000"/>
              </a:buClr>
            </a:pPr>
            <a:r>
              <a:rPr lang="en-US" sz="1400" b="1" dirty="0" smtClean="0"/>
              <a:t>Age group</a:t>
            </a:r>
            <a:endParaRPr lang="en-US" sz="1400" b="1" dirty="0"/>
          </a:p>
        </p:txBody>
      </p:sp>
      <p:cxnSp>
        <p:nvCxnSpPr>
          <p:cNvPr id="3" name="Straight Arrow Connector 2"/>
          <p:cNvCxnSpPr/>
          <p:nvPr/>
        </p:nvCxnSpPr>
        <p:spPr>
          <a:xfrm flipH="1">
            <a:off x="5151169" y="2242420"/>
            <a:ext cx="80338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791723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74320" y="443483"/>
            <a:ext cx="11422380" cy="1527048"/>
          </a:xfrm>
        </p:spPr>
        <p:txBody>
          <a:bodyPr>
            <a:normAutofit/>
          </a:bodyPr>
          <a:lstStyle/>
          <a:p>
            <a:r>
              <a:rPr lang="en-US" dirty="0" smtClean="0"/>
              <a:t>Industry Data by Age</a:t>
            </a:r>
            <a:endParaRPr lang="en-US" dirty="0"/>
          </a:p>
        </p:txBody>
      </p:sp>
      <p:sp>
        <p:nvSpPr>
          <p:cNvPr id="4" name="Subtitle 2"/>
          <p:cNvSpPr txBox="1">
            <a:spLocks/>
          </p:cNvSpPr>
          <p:nvPr/>
        </p:nvSpPr>
        <p:spPr>
          <a:xfrm>
            <a:off x="1981200" y="2240280"/>
            <a:ext cx="8180070" cy="3474721"/>
          </a:xfrm>
          <a:prstGeom prst="rect">
            <a:avLst/>
          </a:prstGeom>
        </p:spPr>
        <p:txBody>
          <a:bodyPr/>
          <a:lstStyle>
            <a:lvl1pPr marL="0" indent="0" algn="ctr" defTabSz="914400" rtl="0" eaLnBrk="1" latinLnBrk="0" hangingPunct="1">
              <a:lnSpc>
                <a:spcPts val="3400"/>
              </a:lnSpc>
              <a:spcBef>
                <a:spcPts val="600"/>
              </a:spcBef>
              <a:buFont typeface="Arial" panose="020B0604020202020204" pitchFamily="34" charset="0"/>
              <a:buNone/>
              <a:defRPr sz="3200" b="1"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bg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bg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ts val="3300"/>
              </a:lnSpc>
            </a:pPr>
            <a:r>
              <a:rPr lang="en-US" dirty="0" smtClean="0"/>
              <a:t>Current Population Statistics</a:t>
            </a:r>
          </a:p>
          <a:p>
            <a:pPr>
              <a:lnSpc>
                <a:spcPts val="3300"/>
              </a:lnSpc>
            </a:pPr>
            <a:r>
              <a:rPr lang="en-US" dirty="0">
                <a:hlinkClick r:id="rId3"/>
              </a:rPr>
              <a:t>https://www.bls.gov/cps</a:t>
            </a:r>
            <a:r>
              <a:rPr lang="en-US" dirty="0" smtClean="0">
                <a:hlinkClick r:id="rId3"/>
              </a:rPr>
              <a:t>/</a:t>
            </a:r>
            <a:endParaRPr lang="en-US" dirty="0" smtClean="0"/>
          </a:p>
          <a:p>
            <a:pPr>
              <a:lnSpc>
                <a:spcPts val="3300"/>
              </a:lnSpc>
            </a:pPr>
            <a:r>
              <a:rPr lang="en-US" b="0" dirty="0"/>
              <a:t> (202) 691-6378</a:t>
            </a:r>
            <a:endParaRPr lang="en-US" dirty="0"/>
          </a:p>
          <a:p>
            <a:pPr>
              <a:lnSpc>
                <a:spcPts val="3300"/>
              </a:lnSpc>
            </a:pPr>
            <a:r>
              <a:rPr lang="en-US" b="0" dirty="0" smtClean="0"/>
              <a:t>CPS_help@BLS.gov</a:t>
            </a:r>
            <a:endParaRPr lang="en-US" b="0" dirty="0"/>
          </a:p>
          <a:p>
            <a:pPr>
              <a:lnSpc>
                <a:spcPts val="3300"/>
              </a:lnSpc>
            </a:pPr>
            <a:r>
              <a:rPr lang="en-US" b="0" dirty="0" smtClean="0">
                <a:hlinkClick r:id="rId4"/>
              </a:rPr>
              <a:t>Data in presentation contained in table 18b</a:t>
            </a:r>
            <a:endParaRPr lang="en-US" b="0" dirty="0" smtClean="0"/>
          </a:p>
          <a:p>
            <a:pPr>
              <a:lnSpc>
                <a:spcPts val="3300"/>
              </a:lnSpc>
            </a:pPr>
            <a:endParaRPr lang="en-US" b="0" dirty="0"/>
          </a:p>
          <a:p>
            <a:pPr>
              <a:lnSpc>
                <a:spcPts val="3300"/>
              </a:lnSpc>
            </a:pPr>
            <a:r>
              <a:rPr lang="en-US" b="0" dirty="0" smtClean="0"/>
              <a:t>October 4</a:t>
            </a:r>
            <a:r>
              <a:rPr lang="en-US" b="0" baseline="30000" dirty="0" smtClean="0"/>
              <a:t>th</a:t>
            </a:r>
            <a:r>
              <a:rPr lang="en-US" b="0" dirty="0" smtClean="0"/>
              <a:t>, 2019</a:t>
            </a:r>
            <a:endParaRPr lang="en-US" b="0" dirty="0"/>
          </a:p>
        </p:txBody>
      </p:sp>
    </p:spTree>
    <p:extLst>
      <p:ext uri="{BB962C8B-B14F-4D97-AF65-F5344CB8AC3E}">
        <p14:creationId xmlns:p14="http://schemas.microsoft.com/office/powerpoint/2010/main" val="4033448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122" y="285307"/>
            <a:ext cx="11833947" cy="1066800"/>
          </a:xfrm>
        </p:spPr>
        <p:txBody>
          <a:bodyPr/>
          <a:lstStyle/>
          <a:p>
            <a:r>
              <a:rPr lang="en-US" dirty="0" smtClean="0"/>
              <a:t>Median age, by industry, 2011 and 2018</a:t>
            </a:r>
            <a:endParaRPr lang="en-US" dirty="0"/>
          </a:p>
        </p:txBody>
      </p:sp>
      <p:sp>
        <p:nvSpPr>
          <p:cNvPr id="16" name="TextBox 15"/>
          <p:cNvSpPr txBox="1"/>
          <p:nvPr/>
        </p:nvSpPr>
        <p:spPr>
          <a:xfrm>
            <a:off x="560070" y="5234940"/>
            <a:ext cx="10046970" cy="765810"/>
          </a:xfrm>
          <a:prstGeom prst="rect">
            <a:avLst/>
          </a:prstGeom>
        </p:spPr>
        <p:txBody>
          <a:bodyPr vert="horz" wrap="square" lIns="91440" tIns="45720" rIns="91440" bIns="45720" rtlCol="0" anchor="ctr">
            <a:normAutofit/>
          </a:bodyPr>
          <a:lstStyle/>
          <a:p>
            <a:pPr marL="0" marR="0" indent="0" algn="ctr" defTabSz="914400" rtl="0" eaLnBrk="1" fontAlgn="auto" latinLnBrk="0" hangingPunct="1">
              <a:lnSpc>
                <a:spcPct val="100000"/>
              </a:lnSpc>
              <a:spcBef>
                <a:spcPct val="0"/>
              </a:spcBef>
              <a:spcAft>
                <a:spcPts val="0"/>
              </a:spcAft>
              <a:buClrTx/>
              <a:buSzTx/>
              <a:buFontTx/>
              <a:buNone/>
              <a:tabLst/>
            </a:pPr>
            <a:endParaRPr kumimoji="0" lang="en-US" sz="1000" b="0" i="0" u="none" strike="noStrike" kern="1200" cap="none" spc="0" normalizeH="0" baseline="0" noProof="0" dirty="0" smtClean="0">
              <a:ln>
                <a:noFill/>
              </a:ln>
              <a:effectLst/>
              <a:uLnTx/>
              <a:uFillTx/>
              <a:latin typeface="Tahoma" pitchFamily="34" charset="0"/>
              <a:ea typeface="+mj-ea"/>
              <a:cs typeface="Tahoma" pitchFamily="34" charset="0"/>
            </a:endParaRPr>
          </a:p>
        </p:txBody>
      </p:sp>
      <p:sp>
        <p:nvSpPr>
          <p:cNvPr id="17" name="TextBox 16"/>
          <p:cNvSpPr txBox="1"/>
          <p:nvPr/>
        </p:nvSpPr>
        <p:spPr>
          <a:xfrm>
            <a:off x="651510" y="5234940"/>
            <a:ext cx="9784080" cy="960120"/>
          </a:xfrm>
          <a:prstGeom prst="rect">
            <a:avLst/>
          </a:prstGeom>
        </p:spPr>
        <p:txBody>
          <a:bodyPr vert="horz" wrap="square" lIns="91440" tIns="45720" rIns="91440" bIns="45720" rtlCol="0" anchor="ctr">
            <a:normAutofit/>
          </a:bodyPr>
          <a:lstStyle/>
          <a:p>
            <a:pPr marL="0" marR="0" indent="0" defTabSz="914400" rtl="0" eaLnBrk="1" fontAlgn="auto" latinLnBrk="0" hangingPunct="1">
              <a:lnSpc>
                <a:spcPct val="100000"/>
              </a:lnSpc>
              <a:spcBef>
                <a:spcPct val="0"/>
              </a:spcBef>
              <a:spcAft>
                <a:spcPts val="0"/>
              </a:spcAft>
              <a:buClrTx/>
              <a:buSzTx/>
              <a:buFontTx/>
              <a:buNone/>
              <a:tabLst/>
            </a:pPr>
            <a:r>
              <a:rPr lang="en-US" sz="1600" dirty="0" smtClean="0">
                <a:latin typeface="Tahoma" pitchFamily="34" charset="0"/>
                <a:ea typeface="+mj-ea"/>
                <a:cs typeface="Tahoma" pitchFamily="34" charset="0"/>
              </a:rPr>
              <a:t>Source: Bureau of Labor Statistics, Current Populations Statistics</a:t>
            </a:r>
            <a:endParaRPr kumimoji="0" lang="en-US" sz="1600" b="0" i="0" u="none" strike="noStrike" kern="1200" cap="none" spc="0" normalizeH="0" baseline="0" noProof="0" dirty="0" smtClean="0">
              <a:ln>
                <a:noFill/>
              </a:ln>
              <a:effectLst/>
              <a:uLnTx/>
              <a:uFillTx/>
              <a:latin typeface="Tahoma" pitchFamily="34" charset="0"/>
              <a:ea typeface="+mj-ea"/>
              <a:cs typeface="Tahoma" pitchFamily="34" charset="0"/>
            </a:endParaRPr>
          </a:p>
        </p:txBody>
      </p:sp>
      <p:pic>
        <p:nvPicPr>
          <p:cNvPr id="18" name="Picture 17"/>
          <p:cNvPicPr>
            <a:picLocks noChangeAspect="1"/>
          </p:cNvPicPr>
          <p:nvPr/>
        </p:nvPicPr>
        <p:blipFill>
          <a:blip r:embed="rId3"/>
          <a:stretch>
            <a:fillRect/>
          </a:stretch>
        </p:blipFill>
        <p:spPr>
          <a:xfrm>
            <a:off x="156123" y="1511681"/>
            <a:ext cx="2319078" cy="1523340"/>
          </a:xfrm>
          <a:prstGeom prst="rect">
            <a:avLst/>
          </a:prstGeom>
        </p:spPr>
      </p:pic>
      <p:pic>
        <p:nvPicPr>
          <p:cNvPr id="19" name="Picture 18"/>
          <p:cNvPicPr>
            <a:picLocks noChangeAspect="1"/>
          </p:cNvPicPr>
          <p:nvPr/>
        </p:nvPicPr>
        <p:blipFill>
          <a:blip r:embed="rId4"/>
          <a:stretch>
            <a:fillRect/>
          </a:stretch>
        </p:blipFill>
        <p:spPr>
          <a:xfrm>
            <a:off x="2580906" y="1482322"/>
            <a:ext cx="2319078" cy="1523340"/>
          </a:xfrm>
          <a:prstGeom prst="rect">
            <a:avLst/>
          </a:prstGeom>
        </p:spPr>
      </p:pic>
      <p:pic>
        <p:nvPicPr>
          <p:cNvPr id="20" name="Picture 19"/>
          <p:cNvPicPr>
            <a:picLocks noChangeAspect="1"/>
          </p:cNvPicPr>
          <p:nvPr/>
        </p:nvPicPr>
        <p:blipFill>
          <a:blip r:embed="rId5"/>
          <a:stretch>
            <a:fillRect/>
          </a:stretch>
        </p:blipFill>
        <p:spPr>
          <a:xfrm>
            <a:off x="4994422" y="1511681"/>
            <a:ext cx="2319078" cy="1523340"/>
          </a:xfrm>
          <a:prstGeom prst="rect">
            <a:avLst/>
          </a:prstGeom>
        </p:spPr>
      </p:pic>
      <p:pic>
        <p:nvPicPr>
          <p:cNvPr id="21" name="Picture 20"/>
          <p:cNvPicPr>
            <a:picLocks noChangeAspect="1"/>
          </p:cNvPicPr>
          <p:nvPr/>
        </p:nvPicPr>
        <p:blipFill>
          <a:blip r:embed="rId6"/>
          <a:stretch>
            <a:fillRect/>
          </a:stretch>
        </p:blipFill>
        <p:spPr>
          <a:xfrm>
            <a:off x="7389701" y="1511681"/>
            <a:ext cx="2319078" cy="1523340"/>
          </a:xfrm>
          <a:prstGeom prst="rect">
            <a:avLst/>
          </a:prstGeom>
        </p:spPr>
      </p:pic>
      <p:pic>
        <p:nvPicPr>
          <p:cNvPr id="22" name="Picture 21"/>
          <p:cNvPicPr>
            <a:picLocks noChangeAspect="1"/>
          </p:cNvPicPr>
          <p:nvPr/>
        </p:nvPicPr>
        <p:blipFill>
          <a:blip r:embed="rId7"/>
          <a:stretch>
            <a:fillRect/>
          </a:stretch>
        </p:blipFill>
        <p:spPr>
          <a:xfrm>
            <a:off x="9810188" y="1482322"/>
            <a:ext cx="2319078" cy="1523340"/>
          </a:xfrm>
          <a:prstGeom prst="rect">
            <a:avLst/>
          </a:prstGeom>
        </p:spPr>
      </p:pic>
      <p:pic>
        <p:nvPicPr>
          <p:cNvPr id="23" name="Picture 22"/>
          <p:cNvPicPr>
            <a:picLocks noChangeAspect="1"/>
          </p:cNvPicPr>
          <p:nvPr/>
        </p:nvPicPr>
        <p:blipFill>
          <a:blip r:embed="rId8"/>
          <a:stretch>
            <a:fillRect/>
          </a:stretch>
        </p:blipFill>
        <p:spPr>
          <a:xfrm>
            <a:off x="156122" y="3174540"/>
            <a:ext cx="2319078" cy="1523340"/>
          </a:xfrm>
          <a:prstGeom prst="rect">
            <a:avLst/>
          </a:prstGeom>
        </p:spPr>
      </p:pic>
      <p:pic>
        <p:nvPicPr>
          <p:cNvPr id="24" name="Picture 23"/>
          <p:cNvPicPr>
            <a:picLocks noChangeAspect="1"/>
          </p:cNvPicPr>
          <p:nvPr/>
        </p:nvPicPr>
        <p:blipFill>
          <a:blip r:embed="rId9"/>
          <a:stretch>
            <a:fillRect/>
          </a:stretch>
        </p:blipFill>
        <p:spPr>
          <a:xfrm>
            <a:off x="2558371" y="3147622"/>
            <a:ext cx="2319078" cy="1523340"/>
          </a:xfrm>
          <a:prstGeom prst="rect">
            <a:avLst/>
          </a:prstGeom>
        </p:spPr>
      </p:pic>
      <p:pic>
        <p:nvPicPr>
          <p:cNvPr id="25" name="Picture 24"/>
          <p:cNvPicPr>
            <a:picLocks noChangeAspect="1"/>
          </p:cNvPicPr>
          <p:nvPr/>
        </p:nvPicPr>
        <p:blipFill>
          <a:blip r:embed="rId10"/>
          <a:stretch>
            <a:fillRect/>
          </a:stretch>
        </p:blipFill>
        <p:spPr>
          <a:xfrm>
            <a:off x="4983155" y="3135878"/>
            <a:ext cx="2319078" cy="1523340"/>
          </a:xfrm>
          <a:prstGeom prst="rect">
            <a:avLst/>
          </a:prstGeom>
        </p:spPr>
      </p:pic>
      <p:pic>
        <p:nvPicPr>
          <p:cNvPr id="26" name="Picture 25"/>
          <p:cNvPicPr>
            <a:picLocks noChangeAspect="1"/>
          </p:cNvPicPr>
          <p:nvPr/>
        </p:nvPicPr>
        <p:blipFill>
          <a:blip r:embed="rId11"/>
          <a:stretch>
            <a:fillRect/>
          </a:stretch>
        </p:blipFill>
        <p:spPr>
          <a:xfrm>
            <a:off x="7385404" y="3135878"/>
            <a:ext cx="2319078" cy="1523340"/>
          </a:xfrm>
          <a:prstGeom prst="rect">
            <a:avLst/>
          </a:prstGeom>
        </p:spPr>
      </p:pic>
      <p:pic>
        <p:nvPicPr>
          <p:cNvPr id="27" name="Picture 26"/>
          <p:cNvPicPr>
            <a:picLocks noChangeAspect="1"/>
          </p:cNvPicPr>
          <p:nvPr/>
        </p:nvPicPr>
        <p:blipFill>
          <a:blip r:embed="rId12"/>
          <a:stretch>
            <a:fillRect/>
          </a:stretch>
        </p:blipFill>
        <p:spPr>
          <a:xfrm>
            <a:off x="9872922" y="3174540"/>
            <a:ext cx="2319078" cy="1523340"/>
          </a:xfrm>
          <a:prstGeom prst="rect">
            <a:avLst/>
          </a:prstGeom>
        </p:spPr>
      </p:pic>
    </p:spTree>
    <p:extLst>
      <p:ext uri="{BB962C8B-B14F-4D97-AF65-F5344CB8AC3E}">
        <p14:creationId xmlns:p14="http://schemas.microsoft.com/office/powerpoint/2010/main" val="154250925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122" y="285307"/>
            <a:ext cx="11833947" cy="1066800"/>
          </a:xfrm>
        </p:spPr>
        <p:txBody>
          <a:bodyPr/>
          <a:lstStyle/>
          <a:p>
            <a:r>
              <a:rPr lang="en-US" dirty="0" smtClean="0"/>
              <a:t>Percent of employees 55+, by industry, 2011 and 2018</a:t>
            </a:r>
            <a:endParaRPr lang="en-US" dirty="0"/>
          </a:p>
        </p:txBody>
      </p:sp>
      <p:sp>
        <p:nvSpPr>
          <p:cNvPr id="16" name="TextBox 15"/>
          <p:cNvSpPr txBox="1"/>
          <p:nvPr/>
        </p:nvSpPr>
        <p:spPr>
          <a:xfrm>
            <a:off x="560070" y="5234940"/>
            <a:ext cx="10046970" cy="765810"/>
          </a:xfrm>
          <a:prstGeom prst="rect">
            <a:avLst/>
          </a:prstGeom>
        </p:spPr>
        <p:txBody>
          <a:bodyPr vert="horz" wrap="square" lIns="91440" tIns="45720" rIns="91440" bIns="45720" rtlCol="0" anchor="ctr">
            <a:normAutofit/>
          </a:bodyPr>
          <a:lstStyle/>
          <a:p>
            <a:pPr marL="0" marR="0" indent="0" algn="ctr" defTabSz="914400" rtl="0" eaLnBrk="1" fontAlgn="auto" latinLnBrk="0" hangingPunct="1">
              <a:lnSpc>
                <a:spcPct val="100000"/>
              </a:lnSpc>
              <a:spcBef>
                <a:spcPct val="0"/>
              </a:spcBef>
              <a:spcAft>
                <a:spcPts val="0"/>
              </a:spcAft>
              <a:buClrTx/>
              <a:buSzTx/>
              <a:buFontTx/>
              <a:buNone/>
              <a:tabLst/>
            </a:pPr>
            <a:endParaRPr kumimoji="0" lang="en-US" sz="1000" b="0" i="0" u="none" strike="noStrike" kern="1200" cap="none" spc="0" normalizeH="0" baseline="0" noProof="0" dirty="0" smtClean="0">
              <a:ln>
                <a:noFill/>
              </a:ln>
              <a:effectLst/>
              <a:uLnTx/>
              <a:uFillTx/>
              <a:latin typeface="Tahoma" pitchFamily="34" charset="0"/>
              <a:ea typeface="+mj-ea"/>
              <a:cs typeface="Tahoma" pitchFamily="34" charset="0"/>
            </a:endParaRPr>
          </a:p>
        </p:txBody>
      </p:sp>
      <p:sp>
        <p:nvSpPr>
          <p:cNvPr id="17" name="TextBox 16"/>
          <p:cNvSpPr txBox="1"/>
          <p:nvPr/>
        </p:nvSpPr>
        <p:spPr>
          <a:xfrm>
            <a:off x="651510" y="5234940"/>
            <a:ext cx="9784080" cy="960120"/>
          </a:xfrm>
          <a:prstGeom prst="rect">
            <a:avLst/>
          </a:prstGeom>
        </p:spPr>
        <p:txBody>
          <a:bodyPr vert="horz" wrap="square" lIns="91440" tIns="45720" rIns="91440" bIns="45720" rtlCol="0" anchor="ctr">
            <a:normAutofit/>
          </a:bodyPr>
          <a:lstStyle/>
          <a:p>
            <a:pPr marL="0" marR="0" indent="0" defTabSz="914400" rtl="0" eaLnBrk="1" fontAlgn="auto" latinLnBrk="0" hangingPunct="1">
              <a:lnSpc>
                <a:spcPct val="100000"/>
              </a:lnSpc>
              <a:spcBef>
                <a:spcPct val="0"/>
              </a:spcBef>
              <a:spcAft>
                <a:spcPts val="0"/>
              </a:spcAft>
              <a:buClrTx/>
              <a:buSzTx/>
              <a:buFontTx/>
              <a:buNone/>
              <a:tabLst/>
            </a:pPr>
            <a:r>
              <a:rPr lang="en-US" sz="1600" dirty="0" smtClean="0">
                <a:latin typeface="Tahoma" pitchFamily="34" charset="0"/>
                <a:ea typeface="+mj-ea"/>
                <a:cs typeface="Tahoma" pitchFamily="34" charset="0"/>
              </a:rPr>
              <a:t>Source: Bureau of Labor Statistics, Current Populations Statistics</a:t>
            </a:r>
            <a:endParaRPr kumimoji="0" lang="en-US" sz="1600" b="0" i="0" u="none" strike="noStrike" kern="1200" cap="none" spc="0" normalizeH="0" baseline="0" noProof="0" dirty="0" smtClean="0">
              <a:ln>
                <a:noFill/>
              </a:ln>
              <a:effectLst/>
              <a:uLnTx/>
              <a:uFillTx/>
              <a:latin typeface="Tahoma" pitchFamily="34" charset="0"/>
              <a:ea typeface="+mj-ea"/>
              <a:cs typeface="Tahoma" pitchFamily="34" charset="0"/>
            </a:endParaRPr>
          </a:p>
        </p:txBody>
      </p:sp>
      <p:pic>
        <p:nvPicPr>
          <p:cNvPr id="3" name="Picture 2"/>
          <p:cNvPicPr>
            <a:picLocks noChangeAspect="1"/>
          </p:cNvPicPr>
          <p:nvPr/>
        </p:nvPicPr>
        <p:blipFill>
          <a:blip r:embed="rId3"/>
          <a:stretch>
            <a:fillRect/>
          </a:stretch>
        </p:blipFill>
        <p:spPr>
          <a:xfrm>
            <a:off x="156122" y="1511681"/>
            <a:ext cx="2319078" cy="1523340"/>
          </a:xfrm>
          <a:prstGeom prst="rect">
            <a:avLst/>
          </a:prstGeom>
        </p:spPr>
      </p:pic>
      <p:pic>
        <p:nvPicPr>
          <p:cNvPr id="4" name="Picture 3"/>
          <p:cNvPicPr>
            <a:picLocks noChangeAspect="1"/>
          </p:cNvPicPr>
          <p:nvPr/>
        </p:nvPicPr>
        <p:blipFill>
          <a:blip r:embed="rId4"/>
          <a:stretch>
            <a:fillRect/>
          </a:stretch>
        </p:blipFill>
        <p:spPr>
          <a:xfrm>
            <a:off x="2622492" y="1511681"/>
            <a:ext cx="2319078" cy="1523340"/>
          </a:xfrm>
          <a:prstGeom prst="rect">
            <a:avLst/>
          </a:prstGeom>
        </p:spPr>
      </p:pic>
      <p:pic>
        <p:nvPicPr>
          <p:cNvPr id="18" name="Picture 17"/>
          <p:cNvPicPr>
            <a:picLocks noChangeAspect="1"/>
          </p:cNvPicPr>
          <p:nvPr/>
        </p:nvPicPr>
        <p:blipFill>
          <a:blip r:embed="rId5"/>
          <a:stretch>
            <a:fillRect/>
          </a:stretch>
        </p:blipFill>
        <p:spPr>
          <a:xfrm>
            <a:off x="5051431" y="1526899"/>
            <a:ext cx="2227595" cy="1492904"/>
          </a:xfrm>
          <a:prstGeom prst="rect">
            <a:avLst/>
          </a:prstGeom>
        </p:spPr>
      </p:pic>
      <p:pic>
        <p:nvPicPr>
          <p:cNvPr id="20" name="Picture 19"/>
          <p:cNvPicPr>
            <a:picLocks noChangeAspect="1"/>
          </p:cNvPicPr>
          <p:nvPr/>
        </p:nvPicPr>
        <p:blipFill>
          <a:blip r:embed="rId6"/>
          <a:stretch>
            <a:fillRect/>
          </a:stretch>
        </p:blipFill>
        <p:spPr>
          <a:xfrm>
            <a:off x="7379969" y="1526899"/>
            <a:ext cx="2341948" cy="1515731"/>
          </a:xfrm>
          <a:prstGeom prst="rect">
            <a:avLst/>
          </a:prstGeom>
        </p:spPr>
      </p:pic>
      <p:pic>
        <p:nvPicPr>
          <p:cNvPr id="21" name="Picture 20"/>
          <p:cNvPicPr>
            <a:picLocks noChangeAspect="1"/>
          </p:cNvPicPr>
          <p:nvPr/>
        </p:nvPicPr>
        <p:blipFill>
          <a:blip r:embed="rId7"/>
          <a:stretch>
            <a:fillRect/>
          </a:stretch>
        </p:blipFill>
        <p:spPr>
          <a:xfrm>
            <a:off x="9825991" y="1523094"/>
            <a:ext cx="2258090" cy="1523340"/>
          </a:xfrm>
          <a:prstGeom prst="rect">
            <a:avLst/>
          </a:prstGeom>
        </p:spPr>
      </p:pic>
      <p:pic>
        <p:nvPicPr>
          <p:cNvPr id="22" name="Picture 21"/>
          <p:cNvPicPr>
            <a:picLocks noChangeAspect="1"/>
          </p:cNvPicPr>
          <p:nvPr/>
        </p:nvPicPr>
        <p:blipFill>
          <a:blip r:embed="rId8"/>
          <a:stretch>
            <a:fillRect/>
          </a:stretch>
        </p:blipFill>
        <p:spPr>
          <a:xfrm>
            <a:off x="2603441" y="3135878"/>
            <a:ext cx="2319078" cy="1523340"/>
          </a:xfrm>
          <a:prstGeom prst="rect">
            <a:avLst/>
          </a:prstGeom>
        </p:spPr>
      </p:pic>
      <p:pic>
        <p:nvPicPr>
          <p:cNvPr id="23" name="Picture 22"/>
          <p:cNvPicPr>
            <a:picLocks noChangeAspect="1"/>
          </p:cNvPicPr>
          <p:nvPr/>
        </p:nvPicPr>
        <p:blipFill>
          <a:blip r:embed="rId9"/>
          <a:stretch>
            <a:fillRect/>
          </a:stretch>
        </p:blipFill>
        <p:spPr>
          <a:xfrm>
            <a:off x="239981" y="3179254"/>
            <a:ext cx="2151360" cy="1530949"/>
          </a:xfrm>
          <a:prstGeom prst="rect">
            <a:avLst/>
          </a:prstGeom>
        </p:spPr>
      </p:pic>
      <p:pic>
        <p:nvPicPr>
          <p:cNvPr id="25" name="Picture 24"/>
          <p:cNvPicPr>
            <a:picLocks noChangeAspect="1"/>
          </p:cNvPicPr>
          <p:nvPr/>
        </p:nvPicPr>
        <p:blipFill>
          <a:blip r:embed="rId10"/>
          <a:stretch>
            <a:fillRect/>
          </a:stretch>
        </p:blipFill>
        <p:spPr>
          <a:xfrm>
            <a:off x="5036183" y="3135878"/>
            <a:ext cx="2258090" cy="1523340"/>
          </a:xfrm>
          <a:prstGeom prst="rect">
            <a:avLst/>
          </a:prstGeom>
        </p:spPr>
      </p:pic>
      <p:pic>
        <p:nvPicPr>
          <p:cNvPr id="26" name="Picture 25"/>
          <p:cNvPicPr>
            <a:picLocks noChangeAspect="1"/>
          </p:cNvPicPr>
          <p:nvPr/>
        </p:nvPicPr>
        <p:blipFill>
          <a:blip r:embed="rId11"/>
          <a:stretch>
            <a:fillRect/>
          </a:stretch>
        </p:blipFill>
        <p:spPr>
          <a:xfrm>
            <a:off x="7359612" y="3143487"/>
            <a:ext cx="2357196" cy="1508122"/>
          </a:xfrm>
          <a:prstGeom prst="rect">
            <a:avLst/>
          </a:prstGeom>
        </p:spPr>
      </p:pic>
      <p:pic>
        <p:nvPicPr>
          <p:cNvPr id="5" name="Picture 4"/>
          <p:cNvPicPr>
            <a:picLocks noChangeAspect="1"/>
          </p:cNvPicPr>
          <p:nvPr/>
        </p:nvPicPr>
        <p:blipFill>
          <a:blip r:embed="rId12"/>
          <a:stretch>
            <a:fillRect/>
          </a:stretch>
        </p:blipFill>
        <p:spPr>
          <a:xfrm>
            <a:off x="9795497" y="3143487"/>
            <a:ext cx="2319078" cy="1523340"/>
          </a:xfrm>
          <a:prstGeom prst="rect">
            <a:avLst/>
          </a:prstGeom>
        </p:spPr>
      </p:pic>
    </p:spTree>
    <p:extLst>
      <p:ext uri="{BB962C8B-B14F-4D97-AF65-F5344CB8AC3E}">
        <p14:creationId xmlns:p14="http://schemas.microsoft.com/office/powerpoint/2010/main" val="64900102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122" y="285307"/>
            <a:ext cx="11833947" cy="1066800"/>
          </a:xfrm>
        </p:spPr>
        <p:txBody>
          <a:bodyPr/>
          <a:lstStyle/>
          <a:p>
            <a:r>
              <a:rPr lang="en-US" dirty="0" smtClean="0"/>
              <a:t>Percent of employees 65+, by industry, 2011 and 2018</a:t>
            </a:r>
            <a:endParaRPr lang="en-US" dirty="0"/>
          </a:p>
        </p:txBody>
      </p:sp>
      <p:pic>
        <p:nvPicPr>
          <p:cNvPr id="6" name="Picture 5"/>
          <p:cNvPicPr>
            <a:picLocks noChangeAspect="1"/>
          </p:cNvPicPr>
          <p:nvPr/>
        </p:nvPicPr>
        <p:blipFill>
          <a:blip r:embed="rId3"/>
          <a:stretch>
            <a:fillRect/>
          </a:stretch>
        </p:blipFill>
        <p:spPr>
          <a:xfrm>
            <a:off x="156123" y="1499937"/>
            <a:ext cx="2319078" cy="1523340"/>
          </a:xfrm>
          <a:prstGeom prst="rect">
            <a:avLst/>
          </a:prstGeom>
        </p:spPr>
      </p:pic>
      <p:pic>
        <p:nvPicPr>
          <p:cNvPr id="7" name="Picture 6"/>
          <p:cNvPicPr>
            <a:picLocks noChangeAspect="1"/>
          </p:cNvPicPr>
          <p:nvPr/>
        </p:nvPicPr>
        <p:blipFill>
          <a:blip r:embed="rId4"/>
          <a:stretch>
            <a:fillRect/>
          </a:stretch>
        </p:blipFill>
        <p:spPr>
          <a:xfrm>
            <a:off x="2603442" y="1511681"/>
            <a:ext cx="2319078" cy="1523340"/>
          </a:xfrm>
          <a:prstGeom prst="rect">
            <a:avLst/>
          </a:prstGeom>
        </p:spPr>
      </p:pic>
      <p:pic>
        <p:nvPicPr>
          <p:cNvPr id="8" name="Picture 7"/>
          <p:cNvPicPr>
            <a:picLocks noChangeAspect="1"/>
          </p:cNvPicPr>
          <p:nvPr/>
        </p:nvPicPr>
        <p:blipFill>
          <a:blip r:embed="rId5"/>
          <a:stretch>
            <a:fillRect/>
          </a:stretch>
        </p:blipFill>
        <p:spPr>
          <a:xfrm>
            <a:off x="7407939" y="1499937"/>
            <a:ext cx="2319078" cy="1523340"/>
          </a:xfrm>
          <a:prstGeom prst="rect">
            <a:avLst/>
          </a:prstGeom>
        </p:spPr>
      </p:pic>
      <p:pic>
        <p:nvPicPr>
          <p:cNvPr id="9" name="Picture 8"/>
          <p:cNvPicPr>
            <a:picLocks noChangeAspect="1"/>
          </p:cNvPicPr>
          <p:nvPr/>
        </p:nvPicPr>
        <p:blipFill>
          <a:blip r:embed="rId6"/>
          <a:stretch>
            <a:fillRect/>
          </a:stretch>
        </p:blipFill>
        <p:spPr>
          <a:xfrm>
            <a:off x="9803217" y="1511681"/>
            <a:ext cx="2319078" cy="1523340"/>
          </a:xfrm>
          <a:prstGeom prst="rect">
            <a:avLst/>
          </a:prstGeom>
        </p:spPr>
      </p:pic>
      <p:pic>
        <p:nvPicPr>
          <p:cNvPr id="10" name="Picture 9"/>
          <p:cNvPicPr>
            <a:picLocks noChangeAspect="1"/>
          </p:cNvPicPr>
          <p:nvPr/>
        </p:nvPicPr>
        <p:blipFill>
          <a:blip r:embed="rId7"/>
          <a:stretch>
            <a:fillRect/>
          </a:stretch>
        </p:blipFill>
        <p:spPr>
          <a:xfrm>
            <a:off x="156123" y="3171107"/>
            <a:ext cx="2319078" cy="1523340"/>
          </a:xfrm>
          <a:prstGeom prst="rect">
            <a:avLst/>
          </a:prstGeom>
        </p:spPr>
      </p:pic>
      <p:pic>
        <p:nvPicPr>
          <p:cNvPr id="11" name="Picture 10"/>
          <p:cNvPicPr>
            <a:picLocks noChangeAspect="1"/>
          </p:cNvPicPr>
          <p:nvPr/>
        </p:nvPicPr>
        <p:blipFill>
          <a:blip r:embed="rId8"/>
          <a:stretch>
            <a:fillRect/>
          </a:stretch>
        </p:blipFill>
        <p:spPr>
          <a:xfrm>
            <a:off x="2603441" y="3135878"/>
            <a:ext cx="2319078" cy="1523340"/>
          </a:xfrm>
          <a:prstGeom prst="rect">
            <a:avLst/>
          </a:prstGeom>
        </p:spPr>
      </p:pic>
      <p:pic>
        <p:nvPicPr>
          <p:cNvPr id="12" name="Picture 11"/>
          <p:cNvPicPr>
            <a:picLocks noChangeAspect="1"/>
          </p:cNvPicPr>
          <p:nvPr/>
        </p:nvPicPr>
        <p:blipFill>
          <a:blip r:embed="rId9"/>
          <a:stretch>
            <a:fillRect/>
          </a:stretch>
        </p:blipFill>
        <p:spPr>
          <a:xfrm>
            <a:off x="5005690" y="3135878"/>
            <a:ext cx="2319078" cy="1523340"/>
          </a:xfrm>
          <a:prstGeom prst="rect">
            <a:avLst/>
          </a:prstGeom>
        </p:spPr>
      </p:pic>
      <p:pic>
        <p:nvPicPr>
          <p:cNvPr id="13" name="Picture 12"/>
          <p:cNvPicPr>
            <a:picLocks noChangeAspect="1"/>
          </p:cNvPicPr>
          <p:nvPr/>
        </p:nvPicPr>
        <p:blipFill>
          <a:blip r:embed="rId10"/>
          <a:stretch>
            <a:fillRect/>
          </a:stretch>
        </p:blipFill>
        <p:spPr>
          <a:xfrm>
            <a:off x="7407939" y="3147622"/>
            <a:ext cx="2319078" cy="1523340"/>
          </a:xfrm>
          <a:prstGeom prst="rect">
            <a:avLst/>
          </a:prstGeom>
        </p:spPr>
      </p:pic>
      <p:pic>
        <p:nvPicPr>
          <p:cNvPr id="14" name="Picture 13"/>
          <p:cNvPicPr>
            <a:picLocks noChangeAspect="1"/>
          </p:cNvPicPr>
          <p:nvPr/>
        </p:nvPicPr>
        <p:blipFill>
          <a:blip r:embed="rId11"/>
          <a:stretch>
            <a:fillRect/>
          </a:stretch>
        </p:blipFill>
        <p:spPr>
          <a:xfrm>
            <a:off x="5005690" y="1511681"/>
            <a:ext cx="2319078" cy="1523340"/>
          </a:xfrm>
          <a:prstGeom prst="rect">
            <a:avLst/>
          </a:prstGeom>
        </p:spPr>
      </p:pic>
      <p:pic>
        <p:nvPicPr>
          <p:cNvPr id="15" name="Picture 14"/>
          <p:cNvPicPr>
            <a:picLocks noChangeAspect="1"/>
          </p:cNvPicPr>
          <p:nvPr/>
        </p:nvPicPr>
        <p:blipFill>
          <a:blip r:embed="rId12"/>
          <a:stretch>
            <a:fillRect/>
          </a:stretch>
        </p:blipFill>
        <p:spPr>
          <a:xfrm>
            <a:off x="9810188" y="3135878"/>
            <a:ext cx="2319078" cy="1523340"/>
          </a:xfrm>
          <a:prstGeom prst="rect">
            <a:avLst/>
          </a:prstGeom>
        </p:spPr>
      </p:pic>
      <p:sp>
        <p:nvSpPr>
          <p:cNvPr id="16" name="TextBox 15"/>
          <p:cNvSpPr txBox="1"/>
          <p:nvPr/>
        </p:nvSpPr>
        <p:spPr>
          <a:xfrm>
            <a:off x="560070" y="5234940"/>
            <a:ext cx="10046970" cy="765810"/>
          </a:xfrm>
          <a:prstGeom prst="rect">
            <a:avLst/>
          </a:prstGeom>
        </p:spPr>
        <p:txBody>
          <a:bodyPr vert="horz" wrap="square" lIns="91440" tIns="45720" rIns="91440" bIns="45720" rtlCol="0" anchor="ctr">
            <a:normAutofit/>
          </a:bodyPr>
          <a:lstStyle/>
          <a:p>
            <a:pPr marL="0" marR="0" indent="0" algn="ctr" defTabSz="914400" rtl="0" eaLnBrk="1" fontAlgn="auto" latinLnBrk="0" hangingPunct="1">
              <a:lnSpc>
                <a:spcPct val="100000"/>
              </a:lnSpc>
              <a:spcBef>
                <a:spcPct val="0"/>
              </a:spcBef>
              <a:spcAft>
                <a:spcPts val="0"/>
              </a:spcAft>
              <a:buClrTx/>
              <a:buSzTx/>
              <a:buFontTx/>
              <a:buNone/>
              <a:tabLst/>
            </a:pPr>
            <a:endParaRPr kumimoji="0" lang="en-US" sz="1000" b="0" i="0" u="none" strike="noStrike" kern="1200" cap="none" spc="0" normalizeH="0" baseline="0" noProof="0" dirty="0" smtClean="0">
              <a:ln>
                <a:noFill/>
              </a:ln>
              <a:effectLst/>
              <a:uLnTx/>
              <a:uFillTx/>
              <a:latin typeface="Tahoma" pitchFamily="34" charset="0"/>
              <a:ea typeface="+mj-ea"/>
              <a:cs typeface="Tahoma" pitchFamily="34" charset="0"/>
            </a:endParaRPr>
          </a:p>
        </p:txBody>
      </p:sp>
      <p:sp>
        <p:nvSpPr>
          <p:cNvPr id="17" name="TextBox 16"/>
          <p:cNvSpPr txBox="1"/>
          <p:nvPr/>
        </p:nvSpPr>
        <p:spPr>
          <a:xfrm>
            <a:off x="651510" y="5234940"/>
            <a:ext cx="9784080" cy="960120"/>
          </a:xfrm>
          <a:prstGeom prst="rect">
            <a:avLst/>
          </a:prstGeom>
        </p:spPr>
        <p:txBody>
          <a:bodyPr vert="horz" wrap="square" lIns="91440" tIns="45720" rIns="91440" bIns="45720" rtlCol="0" anchor="ctr">
            <a:normAutofit/>
          </a:bodyPr>
          <a:lstStyle/>
          <a:p>
            <a:pPr marL="0" marR="0" indent="0" defTabSz="914400" rtl="0" eaLnBrk="1" fontAlgn="auto" latinLnBrk="0" hangingPunct="1">
              <a:lnSpc>
                <a:spcPct val="100000"/>
              </a:lnSpc>
              <a:spcBef>
                <a:spcPct val="0"/>
              </a:spcBef>
              <a:spcAft>
                <a:spcPts val="0"/>
              </a:spcAft>
              <a:buClrTx/>
              <a:buSzTx/>
              <a:buFontTx/>
              <a:buNone/>
              <a:tabLst/>
            </a:pPr>
            <a:r>
              <a:rPr lang="en-US" sz="1600" dirty="0" smtClean="0">
                <a:latin typeface="Tahoma" pitchFamily="34" charset="0"/>
                <a:ea typeface="+mj-ea"/>
                <a:cs typeface="Tahoma" pitchFamily="34" charset="0"/>
              </a:rPr>
              <a:t>Source: Bureau of Labor Statistics, Current Populations Statistics</a:t>
            </a:r>
            <a:endParaRPr kumimoji="0" lang="en-US" sz="1600" b="0" i="0" u="none" strike="noStrike" kern="1200" cap="none" spc="0" normalizeH="0" baseline="0" noProof="0" dirty="0" smtClean="0">
              <a:ln>
                <a:noFill/>
              </a:ln>
              <a:effectLst/>
              <a:uLnTx/>
              <a:uFillTx/>
              <a:latin typeface="Tahoma" pitchFamily="34" charset="0"/>
              <a:ea typeface="+mj-ea"/>
              <a:cs typeface="Tahoma" pitchFamily="34" charset="0"/>
            </a:endParaRPr>
          </a:p>
        </p:txBody>
      </p:sp>
    </p:spTree>
    <p:extLst>
      <p:ext uri="{BB962C8B-B14F-4D97-AF65-F5344CB8AC3E}">
        <p14:creationId xmlns:p14="http://schemas.microsoft.com/office/powerpoint/2010/main" val="384535197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Overview</a:t>
            </a:r>
          </a:p>
        </p:txBody>
      </p:sp>
      <p:sp>
        <p:nvSpPr>
          <p:cNvPr id="4" name="Content Placeholder 3"/>
          <p:cNvSpPr>
            <a:spLocks noGrp="1"/>
          </p:cNvSpPr>
          <p:nvPr>
            <p:ph idx="1"/>
          </p:nvPr>
        </p:nvSpPr>
        <p:spPr>
          <a:xfrm>
            <a:off x="495300" y="1261872"/>
            <a:ext cx="11201400" cy="4453129"/>
          </a:xfrm>
        </p:spPr>
        <p:txBody>
          <a:bodyPr/>
          <a:lstStyle/>
          <a:p>
            <a:pPr>
              <a:spcBef>
                <a:spcPts val="1200"/>
              </a:spcBef>
            </a:pPr>
            <a:r>
              <a:rPr lang="en-US" dirty="0" smtClean="0"/>
              <a:t>Labor force Growth among older age groups</a:t>
            </a:r>
          </a:p>
          <a:p>
            <a:pPr lvl="1">
              <a:spcBef>
                <a:spcPts val="1200"/>
              </a:spcBef>
            </a:pPr>
            <a:r>
              <a:rPr lang="en-US" dirty="0" smtClean="0"/>
              <a:t>Oldest age group population growing fastest</a:t>
            </a:r>
          </a:p>
          <a:p>
            <a:pPr lvl="1">
              <a:spcBef>
                <a:spcPts val="1200"/>
              </a:spcBef>
            </a:pPr>
            <a:r>
              <a:rPr lang="en-US" dirty="0" smtClean="0"/>
              <a:t>Older more likely to work</a:t>
            </a:r>
          </a:p>
          <a:p>
            <a:pPr>
              <a:spcBef>
                <a:spcPts val="1200"/>
              </a:spcBef>
            </a:pPr>
            <a:r>
              <a:rPr lang="en-US" dirty="0" smtClean="0"/>
              <a:t>How much are older labor force (and population) groups expected to grow?</a:t>
            </a:r>
            <a:endParaRPr lang="en-US" dirty="0"/>
          </a:p>
          <a:p>
            <a:pPr>
              <a:spcBef>
                <a:spcPts val="1200"/>
              </a:spcBef>
            </a:pPr>
            <a:r>
              <a:rPr lang="en-US" dirty="0" smtClean="0"/>
              <a:t>Data by industry</a:t>
            </a:r>
          </a:p>
          <a:p>
            <a:pPr lvl="1">
              <a:spcBef>
                <a:spcPts val="1200"/>
              </a:spcBef>
            </a:pPr>
            <a:r>
              <a:rPr lang="en-US" dirty="0" smtClean="0"/>
              <a:t>Median age</a:t>
            </a:r>
          </a:p>
          <a:p>
            <a:pPr lvl="1">
              <a:spcBef>
                <a:spcPts val="1200"/>
              </a:spcBef>
            </a:pPr>
            <a:r>
              <a:rPr lang="en-US" dirty="0" smtClean="0"/>
              <a:t>Percent composition by age group</a:t>
            </a:r>
            <a:endParaRPr lang="en-US" dirty="0"/>
          </a:p>
        </p:txBody>
      </p:sp>
    </p:spTree>
    <p:extLst>
      <p:ext uri="{BB962C8B-B14F-4D97-AF65-F5344CB8AC3E}">
        <p14:creationId xmlns:p14="http://schemas.microsoft.com/office/powerpoint/2010/main" val="24762793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74320" y="443483"/>
            <a:ext cx="11422380" cy="1527048"/>
          </a:xfrm>
        </p:spPr>
        <p:txBody>
          <a:bodyPr>
            <a:normAutofit fontScale="90000"/>
          </a:bodyPr>
          <a:lstStyle/>
          <a:p>
            <a:r>
              <a:rPr lang="en-US" dirty="0" smtClean="0"/>
              <a:t>Effects of aging on the labor force: 2018-28</a:t>
            </a:r>
            <a:endParaRPr lang="en-US" dirty="0"/>
          </a:p>
        </p:txBody>
      </p:sp>
      <p:sp>
        <p:nvSpPr>
          <p:cNvPr id="4" name="Subtitle 2"/>
          <p:cNvSpPr txBox="1">
            <a:spLocks/>
          </p:cNvSpPr>
          <p:nvPr/>
        </p:nvSpPr>
        <p:spPr>
          <a:xfrm>
            <a:off x="2045970" y="2434590"/>
            <a:ext cx="8164830" cy="3280411"/>
          </a:xfrm>
          <a:prstGeom prst="rect">
            <a:avLst/>
          </a:prstGeom>
        </p:spPr>
        <p:txBody>
          <a:bodyPr/>
          <a:lstStyle>
            <a:lvl1pPr marL="0" indent="0" algn="ctr" defTabSz="914400" rtl="0" eaLnBrk="1" latinLnBrk="0" hangingPunct="1">
              <a:lnSpc>
                <a:spcPts val="3400"/>
              </a:lnSpc>
              <a:spcBef>
                <a:spcPts val="600"/>
              </a:spcBef>
              <a:buFont typeface="Arial" panose="020B0604020202020204" pitchFamily="34" charset="0"/>
              <a:buNone/>
              <a:defRPr sz="3200" b="1"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bg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b="1" kern="1200">
                <a:solidFill>
                  <a:schemeClr val="bg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b="1" kern="1200">
                <a:solidFill>
                  <a:schemeClr val="bg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ts val="3300"/>
              </a:lnSpc>
            </a:pPr>
            <a:r>
              <a:rPr lang="en-US" dirty="0" smtClean="0"/>
              <a:t>Kevin Dubina</a:t>
            </a:r>
          </a:p>
          <a:p>
            <a:pPr>
              <a:lnSpc>
                <a:spcPts val="3300"/>
              </a:lnSpc>
            </a:pPr>
            <a:r>
              <a:rPr lang="en-US" dirty="0" smtClean="0"/>
              <a:t>Dubina.Kevin@bls.gov</a:t>
            </a:r>
            <a:endParaRPr lang="en-US" dirty="0"/>
          </a:p>
          <a:p>
            <a:pPr>
              <a:lnSpc>
                <a:spcPts val="3300"/>
              </a:lnSpc>
            </a:pPr>
            <a:r>
              <a:rPr lang="en-US" b="0" dirty="0" smtClean="0"/>
              <a:t>Economist, Macro and Labor Force</a:t>
            </a:r>
            <a:endParaRPr lang="en-US" b="0" dirty="0"/>
          </a:p>
          <a:p>
            <a:pPr>
              <a:lnSpc>
                <a:spcPts val="3300"/>
              </a:lnSpc>
            </a:pPr>
            <a:r>
              <a:rPr lang="en-US" b="0" dirty="0" smtClean="0"/>
              <a:t>Employment Projections</a:t>
            </a:r>
          </a:p>
          <a:p>
            <a:pPr>
              <a:lnSpc>
                <a:spcPts val="3300"/>
              </a:lnSpc>
            </a:pPr>
            <a:r>
              <a:rPr lang="en-US" b="0" dirty="0" smtClean="0"/>
              <a:t>www.bls.gov/emp</a:t>
            </a:r>
            <a:endParaRPr lang="en-US" b="0" dirty="0"/>
          </a:p>
          <a:p>
            <a:pPr>
              <a:lnSpc>
                <a:spcPts val="3300"/>
              </a:lnSpc>
            </a:pPr>
            <a:endParaRPr lang="en-US" b="0" dirty="0"/>
          </a:p>
          <a:p>
            <a:pPr>
              <a:lnSpc>
                <a:spcPts val="3300"/>
              </a:lnSpc>
            </a:pPr>
            <a:r>
              <a:rPr lang="en-US" b="0" dirty="0" smtClean="0"/>
              <a:t>October 4</a:t>
            </a:r>
            <a:r>
              <a:rPr lang="en-US" b="0" baseline="30000" dirty="0" smtClean="0"/>
              <a:t>th</a:t>
            </a:r>
            <a:r>
              <a:rPr lang="en-US" b="0" dirty="0" smtClean="0"/>
              <a:t>, 2019</a:t>
            </a:r>
            <a:endParaRPr lang="en-US" b="0" dirty="0"/>
          </a:p>
        </p:txBody>
      </p:sp>
    </p:spTree>
    <p:extLst>
      <p:ext uri="{BB962C8B-B14F-4D97-AF65-F5344CB8AC3E}">
        <p14:creationId xmlns:p14="http://schemas.microsoft.com/office/powerpoint/2010/main" val="4075982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Employment Projections Background</a:t>
            </a:r>
          </a:p>
        </p:txBody>
      </p:sp>
      <p:sp>
        <p:nvSpPr>
          <p:cNvPr id="4" name="Content Placeholder 3"/>
          <p:cNvSpPr>
            <a:spLocks noGrp="1"/>
          </p:cNvSpPr>
          <p:nvPr>
            <p:ph idx="1"/>
          </p:nvPr>
        </p:nvSpPr>
        <p:spPr>
          <a:xfrm>
            <a:off x="354330" y="1261872"/>
            <a:ext cx="11723370" cy="4841748"/>
          </a:xfrm>
        </p:spPr>
        <p:txBody>
          <a:bodyPr/>
          <a:lstStyle/>
          <a:p>
            <a:pPr eaLnBrk="1" hangingPunct="1">
              <a:spcAft>
                <a:spcPct val="40000"/>
              </a:spcAft>
            </a:pPr>
            <a:r>
              <a:rPr lang="en-US" sz="3000" dirty="0" smtClean="0"/>
              <a:t>2018-28 projections are the last set released on a biennial basis</a:t>
            </a:r>
          </a:p>
          <a:p>
            <a:pPr eaLnBrk="1" hangingPunct="1">
              <a:spcAft>
                <a:spcPct val="40000"/>
              </a:spcAft>
            </a:pPr>
            <a:r>
              <a:rPr lang="en-US" sz="3000" dirty="0" smtClean="0"/>
              <a:t>Projections will be released annually </a:t>
            </a:r>
            <a:r>
              <a:rPr lang="en-US" sz="3000" dirty="0"/>
              <a:t>beginning with the 2019-29 </a:t>
            </a:r>
            <a:r>
              <a:rPr lang="en-US" sz="3000" dirty="0" smtClean="0"/>
              <a:t>projections (scheduled to be released </a:t>
            </a:r>
            <a:r>
              <a:rPr lang="en-US" sz="3000" dirty="0"/>
              <a:t>in fall </a:t>
            </a:r>
            <a:r>
              <a:rPr lang="en-US" sz="3000" dirty="0" smtClean="0"/>
              <a:t>2020)</a:t>
            </a:r>
          </a:p>
          <a:p>
            <a:pPr eaLnBrk="1" hangingPunct="1">
              <a:spcAft>
                <a:spcPct val="40000"/>
              </a:spcAft>
            </a:pPr>
            <a:r>
              <a:rPr lang="en-US" sz="3000" dirty="0" smtClean="0"/>
              <a:t>2018-28 </a:t>
            </a:r>
            <a:r>
              <a:rPr lang="en-US" sz="3000" dirty="0"/>
              <a:t>projections cover </a:t>
            </a:r>
            <a:r>
              <a:rPr lang="en-US" sz="3000" dirty="0" smtClean="0"/>
              <a:t>more than </a:t>
            </a:r>
            <a:r>
              <a:rPr lang="en-US" sz="3000" dirty="0"/>
              <a:t>800 occupations and 300 industries</a:t>
            </a:r>
          </a:p>
          <a:p>
            <a:pPr eaLnBrk="1" hangingPunct="1">
              <a:spcAft>
                <a:spcPct val="40000"/>
              </a:spcAft>
            </a:pPr>
            <a:r>
              <a:rPr lang="en-US" sz="3000" dirty="0"/>
              <a:t>BLS projections prepared at the national level only</a:t>
            </a:r>
          </a:p>
          <a:p>
            <a:pPr lvl="1">
              <a:spcAft>
                <a:spcPct val="40000"/>
              </a:spcAft>
            </a:pPr>
            <a:r>
              <a:rPr lang="en-US" sz="3000" dirty="0"/>
              <a:t>BLS projections serve as an input for state and local employment projections</a:t>
            </a:r>
          </a:p>
          <a:p>
            <a:pPr marL="0" indent="0">
              <a:spcBef>
                <a:spcPts val="1200"/>
              </a:spcBef>
              <a:buNone/>
            </a:pPr>
            <a:endParaRPr lang="en-US" dirty="0"/>
          </a:p>
        </p:txBody>
      </p:sp>
    </p:spTree>
    <p:extLst>
      <p:ext uri="{BB962C8B-B14F-4D97-AF65-F5344CB8AC3E}">
        <p14:creationId xmlns:p14="http://schemas.microsoft.com/office/powerpoint/2010/main" val="3268023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a:xfrm>
            <a:off x="2264735" y="191004"/>
            <a:ext cx="7921256" cy="1096962"/>
          </a:xfrm>
        </p:spPr>
        <p:txBody>
          <a:bodyPr/>
          <a:lstStyle/>
          <a:p>
            <a:pPr eaLnBrk="1" hangingPunct="1"/>
            <a:r>
              <a:rPr lang="en-US" dirty="0" smtClean="0"/>
              <a:t>Employment Outlook: 2018-28</a:t>
            </a:r>
          </a:p>
        </p:txBody>
      </p:sp>
      <p:sp>
        <p:nvSpPr>
          <p:cNvPr id="46084" name="Rectangle 3"/>
          <p:cNvSpPr>
            <a:spLocks noGrp="1" noChangeArrowheads="1"/>
          </p:cNvSpPr>
          <p:nvPr>
            <p:ph idx="1"/>
          </p:nvPr>
        </p:nvSpPr>
        <p:spPr>
          <a:xfrm>
            <a:off x="2264735" y="1287966"/>
            <a:ext cx="7924800" cy="4953000"/>
          </a:xfrm>
        </p:spPr>
        <p:txBody>
          <a:bodyPr anchor="ctr"/>
          <a:lstStyle/>
          <a:p>
            <a:pPr algn="ctr" eaLnBrk="1" hangingPunct="1">
              <a:buFont typeface="Wingdings" pitchFamily="2" charset="2"/>
              <a:buNone/>
            </a:pPr>
            <a:r>
              <a:rPr lang="en-US" sz="4000" dirty="0"/>
              <a:t>Population and </a:t>
            </a:r>
            <a:r>
              <a:rPr lang="en-US" sz="4000" dirty="0" smtClean="0"/>
              <a:t>the Labor Force, older workforce (55-64, 65+)</a:t>
            </a:r>
            <a:endParaRPr lang="en-US" sz="4000" dirty="0"/>
          </a:p>
          <a:p>
            <a:pPr eaLnBrk="1" hangingPunct="1"/>
            <a:endParaRPr lang="en-US" dirty="0" smtClean="0"/>
          </a:p>
        </p:txBody>
      </p:sp>
    </p:spTree>
    <p:extLst>
      <p:ext uri="{BB962C8B-B14F-4D97-AF65-F5344CB8AC3E}">
        <p14:creationId xmlns:p14="http://schemas.microsoft.com/office/powerpoint/2010/main" val="411578381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2"/>
          <p:cNvSpPr>
            <a:spLocks noGrp="1" noChangeArrowheads="1"/>
          </p:cNvSpPr>
          <p:nvPr>
            <p:ph type="title"/>
          </p:nvPr>
        </p:nvSpPr>
        <p:spPr/>
        <p:txBody>
          <a:bodyPr anchor="ctr"/>
          <a:lstStyle/>
          <a:p>
            <a:pPr eaLnBrk="1" hangingPunct="1"/>
            <a:r>
              <a:rPr lang="en-US" sz="3600" dirty="0" smtClean="0"/>
              <a:t>The Labor Force is Aging</a:t>
            </a:r>
          </a:p>
        </p:txBody>
      </p:sp>
      <p:sp>
        <p:nvSpPr>
          <p:cNvPr id="5133" name="Text Box 21"/>
          <p:cNvSpPr txBox="1">
            <a:spLocks noChangeArrowheads="1"/>
          </p:cNvSpPr>
          <p:nvPr/>
        </p:nvSpPr>
        <p:spPr bwMode="auto">
          <a:xfrm>
            <a:off x="8720470" y="4354034"/>
            <a:ext cx="1447800" cy="366713"/>
          </a:xfrm>
          <a:prstGeom prst="rect">
            <a:avLst/>
          </a:prstGeom>
          <a:noFill/>
          <a:ln w="9525">
            <a:noFill/>
            <a:miter lim="800000"/>
            <a:headEnd/>
            <a:tailEnd/>
          </a:ln>
        </p:spPr>
        <p:txBody>
          <a:bodyPr>
            <a:spAutoFit/>
          </a:bodyPr>
          <a:lstStyle/>
          <a:p>
            <a:endParaRPr lang="en-US" dirty="0"/>
          </a:p>
        </p:txBody>
      </p:sp>
      <p:pic>
        <p:nvPicPr>
          <p:cNvPr id="2" name="Picture 1"/>
          <p:cNvPicPr>
            <a:picLocks noChangeAspect="1"/>
          </p:cNvPicPr>
          <p:nvPr/>
        </p:nvPicPr>
        <p:blipFill>
          <a:blip r:embed="rId3"/>
          <a:stretch>
            <a:fillRect/>
          </a:stretch>
        </p:blipFill>
        <p:spPr>
          <a:xfrm>
            <a:off x="1712676" y="1607151"/>
            <a:ext cx="7842803" cy="4700415"/>
          </a:xfrm>
          <a:prstGeom prst="rect">
            <a:avLst/>
          </a:prstGeom>
        </p:spPr>
      </p:pic>
    </p:spTree>
    <p:extLst>
      <p:ext uri="{BB962C8B-B14F-4D97-AF65-F5344CB8AC3E}">
        <p14:creationId xmlns:p14="http://schemas.microsoft.com/office/powerpoint/2010/main" val="123650135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2"/>
          <p:cNvSpPr>
            <a:spLocks noGrp="1" noChangeArrowheads="1"/>
          </p:cNvSpPr>
          <p:nvPr>
            <p:ph type="title"/>
          </p:nvPr>
        </p:nvSpPr>
        <p:spPr>
          <a:xfrm>
            <a:off x="217170" y="285307"/>
            <a:ext cx="10812780" cy="1066800"/>
          </a:xfrm>
        </p:spPr>
        <p:txBody>
          <a:bodyPr anchor="ctr"/>
          <a:lstStyle/>
          <a:p>
            <a:pPr eaLnBrk="1" hangingPunct="1"/>
            <a:r>
              <a:rPr lang="en-US" sz="3600" dirty="0" smtClean="0"/>
              <a:t>The Labor Force is aging</a:t>
            </a:r>
          </a:p>
        </p:txBody>
      </p:sp>
      <p:sp>
        <p:nvSpPr>
          <p:cNvPr id="5133" name="Text Box 21"/>
          <p:cNvSpPr txBox="1">
            <a:spLocks noChangeArrowheads="1"/>
          </p:cNvSpPr>
          <p:nvPr/>
        </p:nvSpPr>
        <p:spPr bwMode="auto">
          <a:xfrm>
            <a:off x="8720470" y="4354034"/>
            <a:ext cx="1447800" cy="366713"/>
          </a:xfrm>
          <a:prstGeom prst="rect">
            <a:avLst/>
          </a:prstGeom>
          <a:noFill/>
          <a:ln w="9525">
            <a:noFill/>
            <a:miter lim="800000"/>
            <a:headEnd/>
            <a:tailEnd/>
          </a:ln>
        </p:spPr>
        <p:txBody>
          <a:bodyPr>
            <a:spAutoFit/>
          </a:bodyPr>
          <a:lstStyle/>
          <a:p>
            <a:endParaRPr lang="en-US" dirty="0"/>
          </a:p>
        </p:txBody>
      </p:sp>
      <p:pic>
        <p:nvPicPr>
          <p:cNvPr id="3" name="Picture 2"/>
          <p:cNvPicPr>
            <a:picLocks noChangeAspect="1"/>
          </p:cNvPicPr>
          <p:nvPr/>
        </p:nvPicPr>
        <p:blipFill>
          <a:blip r:embed="rId3"/>
          <a:stretch>
            <a:fillRect/>
          </a:stretch>
        </p:blipFill>
        <p:spPr>
          <a:xfrm>
            <a:off x="1849836" y="1605629"/>
            <a:ext cx="8139983" cy="4881227"/>
          </a:xfrm>
          <a:prstGeom prst="rect">
            <a:avLst/>
          </a:prstGeom>
        </p:spPr>
      </p:pic>
    </p:spTree>
    <p:extLst>
      <p:ext uri="{BB962C8B-B14F-4D97-AF65-F5344CB8AC3E}">
        <p14:creationId xmlns:p14="http://schemas.microsoft.com/office/powerpoint/2010/main" val="34910043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a:xfrm>
            <a:off x="2264735" y="191004"/>
            <a:ext cx="7921256" cy="1096962"/>
          </a:xfrm>
        </p:spPr>
        <p:txBody>
          <a:bodyPr/>
          <a:lstStyle/>
          <a:p>
            <a:pPr eaLnBrk="1" hangingPunct="1"/>
            <a:r>
              <a:rPr lang="en-US" dirty="0" smtClean="0"/>
              <a:t>What is driving the Labor Force growth for the oldest workers?</a:t>
            </a:r>
          </a:p>
        </p:txBody>
      </p:sp>
      <p:sp>
        <p:nvSpPr>
          <p:cNvPr id="46084" name="Rectangle 3"/>
          <p:cNvSpPr>
            <a:spLocks noGrp="1" noChangeArrowheads="1"/>
          </p:cNvSpPr>
          <p:nvPr>
            <p:ph idx="1"/>
          </p:nvPr>
        </p:nvSpPr>
        <p:spPr>
          <a:xfrm>
            <a:off x="754380" y="2491740"/>
            <a:ext cx="10424160" cy="3749226"/>
          </a:xfrm>
        </p:spPr>
        <p:txBody>
          <a:bodyPr anchor="ctr"/>
          <a:lstStyle/>
          <a:p>
            <a:pPr eaLnBrk="1" hangingPunct="1"/>
            <a:r>
              <a:rPr lang="en-US" dirty="0" smtClean="0"/>
              <a:t>Population growth in these age groups is growing faster than the population at large</a:t>
            </a:r>
          </a:p>
          <a:p>
            <a:pPr lvl="1" eaLnBrk="1" hangingPunct="1"/>
            <a:r>
              <a:rPr lang="en-US" dirty="0" smtClean="0"/>
              <a:t>Older population is growing almost twice as fast as total labor force (Total population projected to grow 0.8%, 55+ projected to grow 1.5% annually over next 10 years</a:t>
            </a:r>
          </a:p>
          <a:p>
            <a:pPr eaLnBrk="1" hangingPunct="1"/>
            <a:r>
              <a:rPr lang="en-US" dirty="0" smtClean="0"/>
              <a:t>Labor Force Participation Rates are increasing for the oldest groups</a:t>
            </a:r>
          </a:p>
          <a:p>
            <a:pPr lvl="1" eaLnBrk="1" hangingPunct="1"/>
            <a:r>
              <a:rPr lang="en-US" dirty="0" smtClean="0"/>
              <a:t>Contrasts with Participation rates for other groups which have been steadily declining</a:t>
            </a:r>
          </a:p>
          <a:p>
            <a:pPr eaLnBrk="1" hangingPunct="1"/>
            <a:endParaRPr lang="en-US" dirty="0" smtClean="0"/>
          </a:p>
        </p:txBody>
      </p:sp>
    </p:spTree>
    <p:extLst>
      <p:ext uri="{BB962C8B-B14F-4D97-AF65-F5344CB8AC3E}">
        <p14:creationId xmlns:p14="http://schemas.microsoft.com/office/powerpoint/2010/main" val="148860360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2"/>
          <p:cNvSpPr>
            <a:spLocks noGrp="1" noChangeArrowheads="1"/>
          </p:cNvSpPr>
          <p:nvPr>
            <p:ph type="title"/>
          </p:nvPr>
        </p:nvSpPr>
        <p:spPr>
          <a:xfrm>
            <a:off x="217170" y="285307"/>
            <a:ext cx="10812780" cy="1066800"/>
          </a:xfrm>
        </p:spPr>
        <p:txBody>
          <a:bodyPr anchor="ctr"/>
          <a:lstStyle/>
          <a:p>
            <a:pPr eaLnBrk="1" hangingPunct="1"/>
            <a:r>
              <a:rPr lang="en-US" sz="3600" dirty="0" smtClean="0"/>
              <a:t>The population is growing, more so for older groups</a:t>
            </a:r>
          </a:p>
        </p:txBody>
      </p:sp>
      <p:sp>
        <p:nvSpPr>
          <p:cNvPr id="5133" name="Text Box 21"/>
          <p:cNvSpPr txBox="1">
            <a:spLocks noChangeArrowheads="1"/>
          </p:cNvSpPr>
          <p:nvPr/>
        </p:nvSpPr>
        <p:spPr bwMode="auto">
          <a:xfrm>
            <a:off x="8720470" y="4354034"/>
            <a:ext cx="1447800" cy="366713"/>
          </a:xfrm>
          <a:prstGeom prst="rect">
            <a:avLst/>
          </a:prstGeom>
          <a:noFill/>
          <a:ln w="9525">
            <a:noFill/>
            <a:miter lim="800000"/>
            <a:headEnd/>
            <a:tailEnd/>
          </a:ln>
        </p:spPr>
        <p:txBody>
          <a:bodyPr>
            <a:spAutoFit/>
          </a:bodyPr>
          <a:lstStyle/>
          <a:p>
            <a:endParaRPr lang="en-US" dirty="0"/>
          </a:p>
        </p:txBody>
      </p:sp>
      <p:pic>
        <p:nvPicPr>
          <p:cNvPr id="3" name="Picture 2"/>
          <p:cNvPicPr>
            <a:picLocks noChangeAspect="1"/>
          </p:cNvPicPr>
          <p:nvPr/>
        </p:nvPicPr>
        <p:blipFill>
          <a:blip r:embed="rId3"/>
          <a:stretch>
            <a:fillRect/>
          </a:stretch>
        </p:blipFill>
        <p:spPr>
          <a:xfrm>
            <a:off x="1821712" y="1520190"/>
            <a:ext cx="7962368" cy="4772074"/>
          </a:xfrm>
          <a:prstGeom prst="rect">
            <a:avLst/>
          </a:prstGeom>
        </p:spPr>
      </p:pic>
    </p:spTree>
    <p:extLst>
      <p:ext uri="{BB962C8B-B14F-4D97-AF65-F5344CB8AC3E}">
        <p14:creationId xmlns:p14="http://schemas.microsoft.com/office/powerpoint/2010/main" val="413342246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2"/>
          <p:cNvSpPr>
            <a:spLocks noGrp="1" noChangeArrowheads="1"/>
          </p:cNvSpPr>
          <p:nvPr>
            <p:ph type="title"/>
          </p:nvPr>
        </p:nvSpPr>
        <p:spPr>
          <a:xfrm>
            <a:off x="217170" y="285307"/>
            <a:ext cx="10812780" cy="1066800"/>
          </a:xfrm>
        </p:spPr>
        <p:txBody>
          <a:bodyPr anchor="ctr"/>
          <a:lstStyle/>
          <a:p>
            <a:pPr eaLnBrk="1" hangingPunct="1"/>
            <a:r>
              <a:rPr lang="en-US" sz="3600" dirty="0" smtClean="0"/>
              <a:t>The population is growing</a:t>
            </a:r>
            <a:r>
              <a:rPr lang="en-US" sz="3600" smtClean="0"/>
              <a:t>, more so </a:t>
            </a:r>
            <a:r>
              <a:rPr lang="en-US" sz="3600" dirty="0" smtClean="0"/>
              <a:t>for older groups</a:t>
            </a:r>
          </a:p>
        </p:txBody>
      </p:sp>
      <p:sp>
        <p:nvSpPr>
          <p:cNvPr id="5133" name="Text Box 21"/>
          <p:cNvSpPr txBox="1">
            <a:spLocks noChangeArrowheads="1"/>
          </p:cNvSpPr>
          <p:nvPr/>
        </p:nvSpPr>
        <p:spPr bwMode="auto">
          <a:xfrm>
            <a:off x="8720470" y="4354034"/>
            <a:ext cx="1447800" cy="366713"/>
          </a:xfrm>
          <a:prstGeom prst="rect">
            <a:avLst/>
          </a:prstGeom>
          <a:noFill/>
          <a:ln w="9525">
            <a:noFill/>
            <a:miter lim="800000"/>
            <a:headEnd/>
            <a:tailEnd/>
          </a:ln>
        </p:spPr>
        <p:txBody>
          <a:bodyPr>
            <a:spAutoFit/>
          </a:bodyPr>
          <a:lstStyle/>
          <a:p>
            <a:endParaRPr lang="en-US" dirty="0"/>
          </a:p>
        </p:txBody>
      </p:sp>
      <p:pic>
        <p:nvPicPr>
          <p:cNvPr id="2" name="Picture 1"/>
          <p:cNvPicPr>
            <a:picLocks noChangeAspect="1"/>
          </p:cNvPicPr>
          <p:nvPr/>
        </p:nvPicPr>
        <p:blipFill>
          <a:blip r:embed="rId3"/>
          <a:stretch>
            <a:fillRect/>
          </a:stretch>
        </p:blipFill>
        <p:spPr>
          <a:xfrm>
            <a:off x="1861266" y="1513157"/>
            <a:ext cx="7991393" cy="4792123"/>
          </a:xfrm>
          <a:prstGeom prst="rect">
            <a:avLst/>
          </a:prstGeom>
        </p:spPr>
      </p:pic>
    </p:spTree>
    <p:extLst>
      <p:ext uri="{BB962C8B-B14F-4D97-AF65-F5344CB8AC3E}">
        <p14:creationId xmlns:p14="http://schemas.microsoft.com/office/powerpoint/2010/main" val="335065144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 Design">
  <a:themeElements>
    <a:clrScheme name="Custom 2">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FFFFF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2014-2024 Projections Presentation Wide Screen" id="{F031266E-E06F-4660-988B-9E84CAE9A8E1}" vid="{7A6E9491-C6D4-4226-A888-5FF879D0FD03}"/>
    </a:ext>
  </a:extLst>
</a:theme>
</file>

<file path=ppt/theme/theme2.xml><?xml version="1.0" encoding="utf-8"?>
<a:theme xmlns:a="http://schemas.openxmlformats.org/drawingml/2006/main" name="BLS Trendline Content Slide">
  <a:themeElements>
    <a:clrScheme name="Custom 1">
      <a:dk1>
        <a:srgbClr val="002060"/>
      </a:dk1>
      <a:lt1>
        <a:sysClr val="window" lastClr="FFFFFF"/>
      </a:lt1>
      <a:dk2>
        <a:srgbClr val="002060"/>
      </a:dk2>
      <a:lt2>
        <a:srgbClr val="FFFFFF"/>
      </a:lt2>
      <a:accent1>
        <a:srgbClr val="3E3F67"/>
      </a:accent1>
      <a:accent2>
        <a:srgbClr val="FFC000"/>
      </a:accent2>
      <a:accent3>
        <a:srgbClr val="C00000"/>
      </a:accent3>
      <a:accent4>
        <a:srgbClr val="00B0F0"/>
      </a:accent4>
      <a:accent5>
        <a:srgbClr val="92D050"/>
      </a:accent5>
      <a:accent6>
        <a:srgbClr val="244448"/>
      </a:accent6>
      <a:hlink>
        <a:srgbClr val="00B0F0"/>
      </a:hlink>
      <a:folHlink>
        <a:srgbClr val="00B0F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marL="0" marR="0" indent="0" algn="ctr" defTabSz="914400" rtl="0" eaLnBrk="1" fontAlgn="auto" latinLnBrk="0" hangingPunct="1">
          <a:lnSpc>
            <a:spcPct val="100000"/>
          </a:lnSpc>
          <a:spcBef>
            <a:spcPct val="0"/>
          </a:spcBef>
          <a:spcAft>
            <a:spcPts val="0"/>
          </a:spcAft>
          <a:buClrTx/>
          <a:buSzTx/>
          <a:buFontTx/>
          <a:buNone/>
          <a:tabLst/>
          <a:defRPr kumimoji="0" sz="3600" b="0" i="0" u="none" strike="noStrike" kern="1200" cap="none" spc="0" normalizeH="0" baseline="0" noProof="0" dirty="0" smtClean="0">
            <a:ln>
              <a:noFill/>
            </a:ln>
            <a:solidFill>
              <a:schemeClr val="bg1"/>
            </a:solidFill>
            <a:effectLst/>
            <a:uLnTx/>
            <a:uFillTx/>
            <a:latin typeface="Tahoma" pitchFamily="34" charset="0"/>
            <a:ea typeface="+mj-ea"/>
            <a:cs typeface="Tahoma" pitchFamily="34" charset="0"/>
          </a:defRPr>
        </a:defPPr>
      </a:lstStyle>
    </a:txDef>
  </a:objectDefaults>
  <a:extraClrSchemeLst/>
  <a:extLst>
    <a:ext uri="{05A4C25C-085E-4340-85A3-A5531E510DB2}">
      <thm15:themeFamily xmlns:thm15="http://schemas.microsoft.com/office/thememl/2012/main" xmlns="" name="2014-2024 Projections Presentation Wide Screen" id="{F031266E-E06F-4660-988B-9E84CAE9A8E1}" vid="{2F480FDA-F90A-4DA5-A942-AD910277B7B4}"/>
    </a:ext>
  </a:extLst>
</a:theme>
</file>

<file path=ppt/theme/theme3.xml><?xml version="1.0" encoding="utf-8"?>
<a:theme xmlns:a="http://schemas.openxmlformats.org/drawingml/2006/main" name="Contact Information">
  <a:themeElements>
    <a:clrScheme name="Custom 2">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FFFFF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2014-2024 Projections Presentation Wide Screen" id="{F031266E-E06F-4660-988B-9E84CAE9A8E1}" vid="{24CEAA32-FCF8-4E61-9087-2670C17B5F7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618DA66BF54F4EA0C2EC35AA6094F4" ma:contentTypeVersion="0" ma:contentTypeDescription="Create a new document." ma:contentTypeScope="" ma:versionID="812a628ee1de80b8d852ddecb54e3de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7A7B0C-0821-433A-8EA6-FE22DFCAEA69}">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www.w3.org/XML/1998/namespace"/>
  </ds:schemaRefs>
</ds:datastoreItem>
</file>

<file path=customXml/itemProps2.xml><?xml version="1.0" encoding="utf-8"?>
<ds:datastoreItem xmlns:ds="http://schemas.openxmlformats.org/officeDocument/2006/customXml" ds:itemID="{25705258-90B1-409C-84EC-11C8EA6D2D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25D57739-CFE2-489B-80E7-1402192F26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2014-2024 Projections Presentation Wide Screen</Template>
  <TotalTime>16015</TotalTime>
  <Words>2068</Words>
  <Application>Microsoft Office PowerPoint</Application>
  <PresentationFormat>Custom</PresentationFormat>
  <Paragraphs>209</Paragraphs>
  <Slides>20</Slides>
  <Notes>20</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Custom Design</vt:lpstr>
      <vt:lpstr>BLS Trendline Content Slide</vt:lpstr>
      <vt:lpstr>Contact Information</vt:lpstr>
      <vt:lpstr>Effects of aging on the labor force: 2018-28</vt:lpstr>
      <vt:lpstr>Overview</vt:lpstr>
      <vt:lpstr>Employment Projections Background</vt:lpstr>
      <vt:lpstr>Employment Outlook: 2018-28</vt:lpstr>
      <vt:lpstr>The Labor Force is Aging</vt:lpstr>
      <vt:lpstr>The Labor Force is aging</vt:lpstr>
      <vt:lpstr>What is driving the Labor Force growth for the oldest workers?</vt:lpstr>
      <vt:lpstr>The population is growing, more so for older groups</vt:lpstr>
      <vt:lpstr>The population is growing, more so for older groups</vt:lpstr>
      <vt:lpstr>Older individuals (65+) are increasingly likely to work</vt:lpstr>
      <vt:lpstr>Older individuals (65+) are increasingly likely to work</vt:lpstr>
      <vt:lpstr>Baby Boomers Enter 65+ Age Group</vt:lpstr>
      <vt:lpstr>Declines in 55-64 Year Olds As Baby Boomers Exit this Group</vt:lpstr>
      <vt:lpstr>Decline in Labor Force of Youth and 45-54 Year Olds</vt:lpstr>
      <vt:lpstr>Older Labor Force Grows the Fastest</vt:lpstr>
      <vt:lpstr>Industry Data by Age</vt:lpstr>
      <vt:lpstr>Median age, by industry, 2011 and 2018</vt:lpstr>
      <vt:lpstr>Percent of employees 55+, by industry, 2011 and 2018</vt:lpstr>
      <vt:lpstr>Percent of employees 65+, by industry, 2011 and 2018</vt:lpstr>
      <vt:lpstr>Effects of aging on the labor force: 2018-28</vt:lpstr>
    </vt:vector>
  </TitlesOfParts>
  <Company>Department of Labor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Outlook: 2014-24</dc:title>
  <dc:creator>Martin, Sean - BLS</dc:creator>
  <cp:lastModifiedBy>maranjian</cp:lastModifiedBy>
  <cp:revision>867</cp:revision>
  <cp:lastPrinted>2019-09-27T12:04:41Z</cp:lastPrinted>
  <dcterms:created xsi:type="dcterms:W3CDTF">2016-04-27T22:17:30Z</dcterms:created>
  <dcterms:modified xsi:type="dcterms:W3CDTF">2019-10-22T19:01:15Z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0x010100AA618DA66BF54F4EA0C2EC35AA6094F4</vt:lpwstr>
  </property>
</Properties>
</file>