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1" r:id="rId7"/>
    <p:sldId id="263" r:id="rId8"/>
    <p:sldId id="264" r:id="rId9"/>
    <p:sldId id="270" r:id="rId10"/>
    <p:sldId id="271" r:id="rId11"/>
    <p:sldId id="265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4"/>
  </p:normalViewPr>
  <p:slideViewPr>
    <p:cSldViewPr snapToGrid="0" snapToObject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stevenallen1\Documents\Aging%20project\Employee%20tenure%202000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evenallen1\Documents\Aging%20project\Employee%20tenure%202000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Labor</a:t>
            </a:r>
            <a:r>
              <a:rPr lang="en-US" sz="1600" baseline="0"/>
              <a:t> force participation rates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1998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25-54</c:v>
                </c:pt>
                <c:pt idx="1">
                  <c:v>55-64</c:v>
                </c:pt>
                <c:pt idx="2">
                  <c:v>65-74</c:v>
                </c:pt>
                <c:pt idx="3">
                  <c:v>75+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84.1</c:v>
                </c:pt>
                <c:pt idx="1">
                  <c:v>59.3</c:v>
                </c:pt>
                <c:pt idx="2">
                  <c:v>17.7</c:v>
                </c:pt>
                <c:pt idx="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75-8A46-A58B-1400BE4402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25-54</c:v>
                </c:pt>
                <c:pt idx="1">
                  <c:v>55-64</c:v>
                </c:pt>
                <c:pt idx="2">
                  <c:v>65-74</c:v>
                </c:pt>
                <c:pt idx="3">
                  <c:v>75+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83.1</c:v>
                </c:pt>
                <c:pt idx="1">
                  <c:v>64.5</c:v>
                </c:pt>
                <c:pt idx="2">
                  <c:v>25.1</c:v>
                </c:pt>
                <c:pt idx="3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75-8A46-A58B-1400BE44023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25-54</c:v>
                </c:pt>
                <c:pt idx="1">
                  <c:v>55-64</c:v>
                </c:pt>
                <c:pt idx="2">
                  <c:v>65-74</c:v>
                </c:pt>
                <c:pt idx="3">
                  <c:v>75+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82.1</c:v>
                </c:pt>
                <c:pt idx="1">
                  <c:v>65</c:v>
                </c:pt>
                <c:pt idx="2">
                  <c:v>27</c:v>
                </c:pt>
                <c:pt idx="3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5-8A46-A58B-1400BE44023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2028 (projected)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25-54</c:v>
                </c:pt>
                <c:pt idx="1">
                  <c:v>55-64</c:v>
                </c:pt>
                <c:pt idx="2">
                  <c:v>65-74</c:v>
                </c:pt>
                <c:pt idx="3">
                  <c:v>75+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81.7</c:v>
                </c:pt>
                <c:pt idx="1">
                  <c:v>67.900000000000006</c:v>
                </c:pt>
                <c:pt idx="2">
                  <c:v>32.5</c:v>
                </c:pt>
                <c:pt idx="3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75-8A46-A58B-1400BE4402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121728"/>
        <c:axId val="177804032"/>
      </c:barChart>
      <c:catAx>
        <c:axId val="1781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04032"/>
        <c:crosses val="autoZero"/>
        <c:auto val="1"/>
        <c:lblAlgn val="ctr"/>
        <c:lblOffset val="100"/>
        <c:noMultiLvlLbl val="0"/>
      </c:catAx>
      <c:valAx>
        <c:axId val="17780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217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Percent with</a:t>
            </a:r>
            <a:r>
              <a:rPr lang="en-US" sz="1800" b="1" baseline="0" dirty="0"/>
              <a:t> employer 20 or more years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Men, 55 to 64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Sheet3!$B$2:$B$13</c:f>
              <c:numCache>
                <c:formatCode>General</c:formatCode>
                <c:ptCount val="12"/>
                <c:pt idx="0">
                  <c:v>34.4</c:v>
                </c:pt>
                <c:pt idx="1">
                  <c:v>35.799999999999997</c:v>
                </c:pt>
                <c:pt idx="2">
                  <c:v>30.6</c:v>
                </c:pt>
                <c:pt idx="3">
                  <c:v>31.4</c:v>
                </c:pt>
                <c:pt idx="4">
                  <c:v>29.7</c:v>
                </c:pt>
                <c:pt idx="5">
                  <c:v>28.8</c:v>
                </c:pt>
                <c:pt idx="6">
                  <c:v>30.7</c:v>
                </c:pt>
                <c:pt idx="7">
                  <c:v>31.4</c:v>
                </c:pt>
                <c:pt idx="8">
                  <c:v>31.2</c:v>
                </c:pt>
                <c:pt idx="9">
                  <c:v>31.4</c:v>
                </c:pt>
                <c:pt idx="10">
                  <c:v>30.3</c:v>
                </c:pt>
                <c:pt idx="11">
                  <c:v>29.7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44-C547-9F57-904BD9D556ED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Men, 65 and over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Sheet3!$C$2:$C$13</c:f>
              <c:numCache>
                <c:formatCode>General</c:formatCode>
                <c:ptCount val="12"/>
                <c:pt idx="0">
                  <c:v>29.5</c:v>
                </c:pt>
                <c:pt idx="1">
                  <c:v>20.9</c:v>
                </c:pt>
                <c:pt idx="2">
                  <c:v>28</c:v>
                </c:pt>
                <c:pt idx="3">
                  <c:v>25.8</c:v>
                </c:pt>
                <c:pt idx="4">
                  <c:v>24.9</c:v>
                </c:pt>
                <c:pt idx="5">
                  <c:v>25.9</c:v>
                </c:pt>
                <c:pt idx="6">
                  <c:v>33.9</c:v>
                </c:pt>
                <c:pt idx="7">
                  <c:v>29.6</c:v>
                </c:pt>
                <c:pt idx="8">
                  <c:v>29.7</c:v>
                </c:pt>
                <c:pt idx="9">
                  <c:v>28.3</c:v>
                </c:pt>
                <c:pt idx="10">
                  <c:v>29.4</c:v>
                </c:pt>
                <c:pt idx="11">
                  <c:v>29.1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44-C547-9F57-904BD9D556ED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Women, 55 to 64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Sheet3!$D$2:$D$13</c:f>
              <c:numCache>
                <c:formatCode>General</c:formatCode>
                <c:ptCount val="12"/>
                <c:pt idx="0">
                  <c:v>23.1</c:v>
                </c:pt>
                <c:pt idx="1">
                  <c:v>21.6</c:v>
                </c:pt>
                <c:pt idx="2">
                  <c:v>24.3</c:v>
                </c:pt>
                <c:pt idx="3">
                  <c:v>23.4</c:v>
                </c:pt>
                <c:pt idx="4">
                  <c:v>22.2</c:v>
                </c:pt>
                <c:pt idx="5">
                  <c:v>22.2</c:v>
                </c:pt>
                <c:pt idx="6">
                  <c:v>25.1</c:v>
                </c:pt>
                <c:pt idx="7">
                  <c:v>24.6</c:v>
                </c:pt>
                <c:pt idx="8">
                  <c:v>25.5</c:v>
                </c:pt>
                <c:pt idx="9">
                  <c:v>26.2</c:v>
                </c:pt>
                <c:pt idx="10">
                  <c:v>25.6</c:v>
                </c:pt>
                <c:pt idx="11">
                  <c:v>25.1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B44-C547-9F57-904BD9D556ED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Women, 65 and over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Sheet3!$E$2:$E$13</c:f>
              <c:numCache>
                <c:formatCode>General</c:formatCode>
                <c:ptCount val="12"/>
                <c:pt idx="0">
                  <c:v>24.2</c:v>
                </c:pt>
                <c:pt idx="1">
                  <c:v>22.4</c:v>
                </c:pt>
                <c:pt idx="2">
                  <c:v>22.8</c:v>
                </c:pt>
                <c:pt idx="3">
                  <c:v>25.4</c:v>
                </c:pt>
                <c:pt idx="4">
                  <c:v>26.1</c:v>
                </c:pt>
                <c:pt idx="5">
                  <c:v>25</c:v>
                </c:pt>
                <c:pt idx="6">
                  <c:v>24.7</c:v>
                </c:pt>
                <c:pt idx="7">
                  <c:v>26.5</c:v>
                </c:pt>
                <c:pt idx="8">
                  <c:v>29.7</c:v>
                </c:pt>
                <c:pt idx="9">
                  <c:v>28.4</c:v>
                </c:pt>
                <c:pt idx="10">
                  <c:v>26.8</c:v>
                </c:pt>
                <c:pt idx="11">
                  <c:v>28.1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44-C547-9F57-904BD9D55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46528"/>
        <c:axId val="178065408"/>
      </c:lineChart>
      <c:catAx>
        <c:axId val="1778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65408"/>
        <c:crosses val="autoZero"/>
        <c:auto val="1"/>
        <c:lblAlgn val="ctr"/>
        <c:lblOffset val="100"/>
        <c:noMultiLvlLbl val="0"/>
      </c:catAx>
      <c:valAx>
        <c:axId val="178065408"/>
        <c:scaling>
          <c:orientation val="minMax"/>
          <c:min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</a:t>
            </a:r>
            <a:r>
              <a:rPr lang="en-US" baseline="0"/>
              <a:t> with employer 12 months or less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Men, 55 to 64</c:v>
                </c:pt>
              </c:strCache>
            </c:strRef>
          </c:tx>
          <c:marker>
            <c:symbol val="none"/>
          </c:marker>
          <c:cat>
            <c:numRef>
              <c:f>Sheet2!$A$2:$A$13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10.3</c:v>
                </c:pt>
                <c:pt idx="1">
                  <c:v>11.3</c:v>
                </c:pt>
                <c:pt idx="2">
                  <c:v>11.2</c:v>
                </c:pt>
                <c:pt idx="3">
                  <c:v>10.9</c:v>
                </c:pt>
                <c:pt idx="4">
                  <c:v>11.4</c:v>
                </c:pt>
                <c:pt idx="5">
                  <c:v>11.6</c:v>
                </c:pt>
                <c:pt idx="6">
                  <c:v>8.5</c:v>
                </c:pt>
                <c:pt idx="7">
                  <c:v>7.2</c:v>
                </c:pt>
                <c:pt idx="8">
                  <c:v>10</c:v>
                </c:pt>
                <c:pt idx="9">
                  <c:v>9.3000000000000007</c:v>
                </c:pt>
                <c:pt idx="10">
                  <c:v>10.6</c:v>
                </c:pt>
                <c:pt idx="11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6D-F14C-9110-588EBD2412B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Men, 65 and over</c:v>
                </c:pt>
              </c:strCache>
            </c:strRef>
          </c:tx>
          <c:marker>
            <c:symbol val="none"/>
          </c:marker>
          <c:cat>
            <c:numRef>
              <c:f>Sheet2!$A$2:$A$13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12.2</c:v>
                </c:pt>
                <c:pt idx="1">
                  <c:v>16.5</c:v>
                </c:pt>
                <c:pt idx="2">
                  <c:v>14.4</c:v>
                </c:pt>
                <c:pt idx="3">
                  <c:v>10</c:v>
                </c:pt>
                <c:pt idx="4">
                  <c:v>8.6999999999999993</c:v>
                </c:pt>
                <c:pt idx="5">
                  <c:v>11.7</c:v>
                </c:pt>
                <c:pt idx="6">
                  <c:v>8.5</c:v>
                </c:pt>
                <c:pt idx="7">
                  <c:v>6.8</c:v>
                </c:pt>
                <c:pt idx="8">
                  <c:v>7.8</c:v>
                </c:pt>
                <c:pt idx="9">
                  <c:v>9</c:v>
                </c:pt>
                <c:pt idx="10">
                  <c:v>9.3000000000000007</c:v>
                </c:pt>
                <c:pt idx="11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6D-F14C-9110-588EBD2412B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Women, 55 to 64</c:v>
                </c:pt>
              </c:strCache>
            </c:strRef>
          </c:tx>
          <c:marker>
            <c:symbol val="none"/>
          </c:marker>
          <c:cat>
            <c:numRef>
              <c:f>Sheet2!$A$2:$A$13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Sheet2!$D$2:$D$13</c:f>
              <c:numCache>
                <c:formatCode>General</c:formatCode>
                <c:ptCount val="12"/>
                <c:pt idx="0">
                  <c:v>11</c:v>
                </c:pt>
                <c:pt idx="1">
                  <c:v>11.9</c:v>
                </c:pt>
                <c:pt idx="2">
                  <c:v>11.3</c:v>
                </c:pt>
                <c:pt idx="3">
                  <c:v>10.5</c:v>
                </c:pt>
                <c:pt idx="4">
                  <c:v>9.4</c:v>
                </c:pt>
                <c:pt idx="5">
                  <c:v>11.1</c:v>
                </c:pt>
                <c:pt idx="6">
                  <c:v>10.3</c:v>
                </c:pt>
                <c:pt idx="7">
                  <c:v>8.1999999999999993</c:v>
                </c:pt>
                <c:pt idx="8">
                  <c:v>8.8000000000000007</c:v>
                </c:pt>
                <c:pt idx="9">
                  <c:v>8.6</c:v>
                </c:pt>
                <c:pt idx="10">
                  <c:v>9.8000000000000007</c:v>
                </c:pt>
                <c:pt idx="11">
                  <c:v>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6D-F14C-9110-588EBD2412B2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Women, 65 and over</c:v>
                </c:pt>
              </c:strCache>
            </c:strRef>
          </c:tx>
          <c:marker>
            <c:symbol val="none"/>
          </c:marker>
          <c:cat>
            <c:numRef>
              <c:f>Sheet2!$A$2:$A$13</c:f>
              <c:numCache>
                <c:formatCode>General</c:formatCode>
                <c:ptCount val="12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  <c:pt idx="11">
                  <c:v>2018</c:v>
                </c:pt>
              </c:numCache>
            </c:numRef>
          </c:cat>
          <c:val>
            <c:numRef>
              <c:f>Sheet2!$E$2:$E$13</c:f>
              <c:numCache>
                <c:formatCode>General</c:formatCode>
                <c:ptCount val="12"/>
                <c:pt idx="0">
                  <c:v>13.9</c:v>
                </c:pt>
                <c:pt idx="1">
                  <c:v>15.7</c:v>
                </c:pt>
                <c:pt idx="2">
                  <c:v>11.5</c:v>
                </c:pt>
                <c:pt idx="3">
                  <c:v>9.8000000000000007</c:v>
                </c:pt>
                <c:pt idx="4">
                  <c:v>11.2</c:v>
                </c:pt>
                <c:pt idx="5">
                  <c:v>10</c:v>
                </c:pt>
                <c:pt idx="6">
                  <c:v>9.3000000000000007</c:v>
                </c:pt>
                <c:pt idx="7">
                  <c:v>7</c:v>
                </c:pt>
                <c:pt idx="8">
                  <c:v>7.7</c:v>
                </c:pt>
                <c:pt idx="9">
                  <c:v>6.5</c:v>
                </c:pt>
                <c:pt idx="10">
                  <c:v>10.5</c:v>
                </c:pt>
                <c:pt idx="11">
                  <c:v>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76D-F14C-9110-588EBD241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15392"/>
        <c:axId val="177916928"/>
      </c:lineChart>
      <c:catAx>
        <c:axId val="1779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916928"/>
        <c:crosses val="autoZero"/>
        <c:auto val="1"/>
        <c:lblAlgn val="ctr"/>
        <c:lblOffset val="100"/>
        <c:noMultiLvlLbl val="1"/>
      </c:catAx>
      <c:valAx>
        <c:axId val="177916928"/>
        <c:scaling>
          <c:orientation val="minMax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915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BDD4F-476C-D54F-8A0D-417AF28A8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3700"/>
              <a:t>Demand for Older Workers: </a:t>
            </a:r>
            <a:br>
              <a:rPr lang="en-US" sz="3700"/>
            </a:br>
            <a:r>
              <a:rPr lang="en-US" sz="3700"/>
              <a:t>What Economists Think? </a:t>
            </a:r>
            <a:br>
              <a:rPr lang="en-US" sz="3700"/>
            </a:br>
            <a:r>
              <a:rPr lang="en-US" sz="3700"/>
              <a:t>What are Firms Doing?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BC400A-A54F-B54E-95E4-79340D303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n-US" sz="2000"/>
              <a:t>Steve Allen</a:t>
            </a:r>
          </a:p>
          <a:p>
            <a:r>
              <a:rPr lang="en-US" sz="2000"/>
              <a:t>NC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8425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7F049-4471-A945-9A70-828E932A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patterns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BCFF18-866B-D941-BB29-578C5EC068C5}"/>
              </a:ext>
            </a:extLst>
          </p:cNvPr>
          <p:cNvSpPr txBox="1"/>
          <p:nvPr/>
        </p:nvSpPr>
        <p:spPr>
          <a:xfrm>
            <a:off x="3735659" y="6051550"/>
            <a:ext cx="391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23648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C58EA-93A0-3845-9D94-A78E57E8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Frictions facing older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109C7-31A4-4949-A954-188AA1157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Expected job duration</a:t>
            </a:r>
          </a:p>
          <a:p>
            <a:endParaRPr lang="en-US" sz="3200" dirty="0"/>
          </a:p>
          <a:p>
            <a:r>
              <a:rPr lang="en-US" sz="3200" dirty="0"/>
              <a:t>Discrimination</a:t>
            </a:r>
          </a:p>
          <a:p>
            <a:endParaRPr lang="en-US" sz="3200" dirty="0"/>
          </a:p>
          <a:p>
            <a:r>
              <a:rPr lang="en-US" sz="3200" dirty="0"/>
              <a:t>Staffing practices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7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51F72-2AF8-CB43-9107-7BD3CA4B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Interindustry differences in age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7AD9471-B355-3B4D-A9D8-1E7611CD3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27136"/>
              </p:ext>
            </p:extLst>
          </p:nvPr>
        </p:nvGraphicFramePr>
        <p:xfrm>
          <a:off x="5876787" y="1125538"/>
          <a:ext cx="4765952" cy="502321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801606">
                  <a:extLst>
                    <a:ext uri="{9D8B030D-6E8A-4147-A177-3AD203B41FA5}">
                      <a16:colId xmlns:a16="http://schemas.microsoft.com/office/drawing/2014/main" xmlns="" val="2898006243"/>
                    </a:ext>
                  </a:extLst>
                </a:gridCol>
                <a:gridCol w="964346">
                  <a:extLst>
                    <a:ext uri="{9D8B030D-6E8A-4147-A177-3AD203B41FA5}">
                      <a16:colId xmlns:a16="http://schemas.microsoft.com/office/drawing/2014/main" xmlns="" val="1146585775"/>
                    </a:ext>
                  </a:extLst>
                </a:gridCol>
              </a:tblGrid>
              <a:tr h="2271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Persons age 55 to 64 as percent of employment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988731"/>
                  </a:ext>
                </a:extLst>
              </a:tr>
              <a:tr h="247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725888604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 industries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560331226"/>
                  </a:ext>
                </a:extLst>
              </a:tr>
              <a:tr h="247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1254389058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Primary metals manufacturing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226759154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Building material and supplies dealers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1666793962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Utiliites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4214577963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Truck transportation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2059898826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Machinery manufacturing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2605519181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Social assistance: individual and family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263695660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Home health care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1541190804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Management, scientific, and technical consulting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511725615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Accounting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1711354173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Legal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1409021024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Real estate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580959663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Agriculture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64769068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Membership associations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534836830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Religious organizations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944050305"/>
                  </a:ext>
                </a:extLst>
              </a:tr>
              <a:tr h="2476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2644229287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Source: Bureau of Labor Statistics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21" marR="10121" marT="10121" marB="0" anchor="b"/>
                </a:tc>
                <a:extLst>
                  <a:ext uri="{0D108BD9-81ED-4DB2-BD59-A6C34878D82A}">
                    <a16:rowId xmlns:a16="http://schemas.microsoft.com/office/drawing/2014/main" xmlns="" val="390230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6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F93A52E-647D-470D-8DEF-3E0527F11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CC8120-877B-4487-A5B8-BC103CBBB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4FB249A7-5F6F-4DD1-96FD-493062D1B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8C2D0D8B-9978-478E-89FB-91B144434A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784E2ECB-5C66-43FF-ACFB-8D42C58C1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1D13CD93-8644-4A98-A584-10AC082183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438EFD5-DAFC-46D4-B70F-E4F0CC2D7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5A261180-C889-41D9-8A84-9E3F49FA1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6DC6FB4C-7171-4EA6-9F70-AFE777DA2E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16D8CA9D-CFF7-4BC4-9948-BE4E6FDAD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73A0B86-79F1-479C-8C5C-E228C5E8E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96F56767-F3CF-47D2-A7BE-D12099498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8CB4A1F6-52AD-4C89-A9A3-541E7273B8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711D4709-5BBA-4E50-B5D1-B0B4AC2E2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AC830EF2-0A36-41D4-AC29-394A57EB7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6F5C6B2F-03D9-4925-9434-07D561726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3D428C44-5E09-48B6-8727-617E14B2C2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05A3425B-A0CC-4B15-989F-46824EFD5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91153898-69A9-4A05-ADFE-8FD1E0B363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9F258938-A716-44A2-94E8-B07D51AA5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D9BB5DF8-B858-4C47-B6CA-DFB85EB3F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6752E0C3-0BCE-4C77-B159-EAEEDACD4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CEE7DA20-D247-4B16-8F1E-DF2804C41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9910019-1077-407F-84B7-71C4E8D70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712605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49611EC-21BB-462D-AD20-3AABAE133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xmlns="" id="{939FF147-FDDB-40D1-954F-165FF6B7B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150523E-B5D4-4360-9E06-2A48C8780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5C4A1-0A8D-E446-BA0F-7A7C9F3E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092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International differences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EC22566-33F2-EE48-B312-056209A08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38442"/>
              </p:ext>
            </p:extLst>
          </p:nvPr>
        </p:nvGraphicFramePr>
        <p:xfrm>
          <a:off x="1096446" y="1205906"/>
          <a:ext cx="5638801" cy="47559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688461">
                  <a:extLst>
                    <a:ext uri="{9D8B030D-6E8A-4147-A177-3AD203B41FA5}">
                      <a16:colId xmlns:a16="http://schemas.microsoft.com/office/drawing/2014/main" xmlns="" val="827896890"/>
                    </a:ext>
                  </a:extLst>
                </a:gridCol>
                <a:gridCol w="1475170">
                  <a:extLst>
                    <a:ext uri="{9D8B030D-6E8A-4147-A177-3AD203B41FA5}">
                      <a16:colId xmlns:a16="http://schemas.microsoft.com/office/drawing/2014/main" xmlns="" val="3802834856"/>
                    </a:ext>
                  </a:extLst>
                </a:gridCol>
                <a:gridCol w="1475170">
                  <a:extLst>
                    <a:ext uri="{9D8B030D-6E8A-4147-A177-3AD203B41FA5}">
                      <a16:colId xmlns:a16="http://schemas.microsoft.com/office/drawing/2014/main" xmlns="" val="2491096654"/>
                    </a:ext>
                  </a:extLst>
                </a:gridCol>
              </a:tblGrid>
              <a:tr h="424313">
                <a:tc gridSpan="3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Employment-population ratio, men, 55 to 64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552" marR="142552" marT="71276" marB="712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497121"/>
                  </a:ext>
                </a:extLst>
              </a:tr>
              <a:tr h="2966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2000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2992843298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United States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65.7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69.1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540028712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Israel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56.9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73.7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36465017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Denmark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64.1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74.9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002908191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Norway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73.1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76.1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886561688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Germany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46.4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76.1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450651703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Korea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68.6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79.4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3789883856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Sweden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67.7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80.2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2167843443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Chile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70.6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83.4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2098506364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New Zealand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67.9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84.1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689605577"/>
                  </a:ext>
                </a:extLst>
              </a:tr>
              <a:tr h="3425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Japan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78.4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86.3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377226362"/>
                  </a:ext>
                </a:extLst>
              </a:tr>
              <a:tr h="2966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Source: OECD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849" marR="14849" marT="14849" marB="0" anchor="b"/>
                </a:tc>
                <a:extLst>
                  <a:ext uri="{0D108BD9-81ED-4DB2-BD59-A6C34878D82A}">
                    <a16:rowId xmlns:a16="http://schemas.microsoft.com/office/drawing/2014/main" xmlns="" val="176694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0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94125EA-DA6B-E443-A906-04E3BE9A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en-US" dirty="0"/>
              <a:t>Demographics are destiny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9F66A4-2F75-9245-8DF2-95DF5DA7BD3E}"/>
              </a:ext>
            </a:extLst>
          </p:cNvPr>
          <p:cNvSpPr txBox="1"/>
          <p:nvPr/>
        </p:nvSpPr>
        <p:spPr>
          <a:xfrm>
            <a:off x="5743575" y="624363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F74E00A6-58B0-004D-8CFB-AB760478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433932"/>
              </p:ext>
            </p:extLst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86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78D63-B607-3D45-90C9-6FBD3518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firms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F382F0-D1C8-BE41-998D-98950393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Key economic concepts:</a:t>
            </a:r>
          </a:p>
          <a:p>
            <a:r>
              <a:rPr lang="en-US" sz="2400" dirty="0"/>
              <a:t>No free lunch: compensation and productivity must be aligned</a:t>
            </a:r>
          </a:p>
          <a:p>
            <a:r>
              <a:rPr lang="en-US" sz="2400" dirty="0"/>
              <a:t>Human capital: investments in education and training</a:t>
            </a:r>
          </a:p>
          <a:p>
            <a:r>
              <a:rPr lang="en-US" sz="2400" dirty="0"/>
              <a:t>Incentives: time-profile of earnings influences behavior</a:t>
            </a:r>
          </a:p>
          <a:p>
            <a:r>
              <a:rPr lang="en-US" sz="2400" dirty="0"/>
              <a:t>Labor demand: older workers and other age groups</a:t>
            </a:r>
          </a:p>
          <a:p>
            <a:r>
              <a:rPr lang="en-US" sz="2400" dirty="0"/>
              <a:t>Labor demand: older workers and technology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0264F-2FBB-FB47-BBC1-E251F46A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Age-earnings profiles at a point in time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BF40D755-3500-1F4D-9EFE-0836D7DF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82175"/>
            <a:ext cx="5588369" cy="66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1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8B6F8-6A06-924D-970A-B547AC7A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Age-compensation profiles within an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5B190-3F4F-D34D-85AE-0A166BCB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Wages and earnings rise with age, at least up until 62</a:t>
            </a:r>
          </a:p>
          <a:p>
            <a:r>
              <a:rPr lang="en-US" sz="3200" dirty="0"/>
              <a:t>Health insurance costs go up</a:t>
            </a:r>
          </a:p>
          <a:p>
            <a:r>
              <a:rPr lang="en-US" sz="3200" dirty="0"/>
              <a:t>Retirement plan obligations</a:t>
            </a:r>
          </a:p>
          <a:p>
            <a:r>
              <a:rPr lang="en-US" sz="3200" dirty="0"/>
              <a:t>Paid time off: more vacation time</a:t>
            </a:r>
          </a:p>
        </p:txBody>
      </p:sp>
    </p:spTree>
    <p:extLst>
      <p:ext uri="{BB962C8B-B14F-4D97-AF65-F5344CB8AC3E}">
        <p14:creationId xmlns:p14="http://schemas.microsoft.com/office/powerpoint/2010/main" val="188040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CB2E7-5FD3-C244-945F-E1853EE7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BEE964-9ECD-D143-909A-395643EF8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Macroeconomic studies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Cross-firm comparison studies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Within-firm studies</a:t>
            </a:r>
          </a:p>
          <a:p>
            <a:endParaRPr lang="en-US" sz="3200" dirty="0"/>
          </a:p>
          <a:p>
            <a:r>
              <a:rPr lang="en-US" sz="3200" dirty="0"/>
              <a:t>Employer perceptions</a:t>
            </a:r>
          </a:p>
        </p:txBody>
      </p:sp>
    </p:spTree>
    <p:extLst>
      <p:ext uri="{BB962C8B-B14F-4D97-AF65-F5344CB8AC3E}">
        <p14:creationId xmlns:p14="http://schemas.microsoft.com/office/powerpoint/2010/main" val="162408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AAD3D-B00D-B74B-852A-01BC510A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older workers crowd out the young?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5D7A42-47E6-4745-A6F9-756D4D8F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Macroeconomic studies</a:t>
            </a:r>
          </a:p>
          <a:p>
            <a:endParaRPr lang="en-US" sz="3200" dirty="0"/>
          </a:p>
          <a:p>
            <a:r>
              <a:rPr lang="en-US" sz="3200" dirty="0"/>
              <a:t>Industry-based evidence</a:t>
            </a:r>
          </a:p>
        </p:txBody>
      </p:sp>
    </p:spTree>
    <p:extLst>
      <p:ext uri="{BB962C8B-B14F-4D97-AF65-F5344CB8AC3E}">
        <p14:creationId xmlns:p14="http://schemas.microsoft.com/office/powerpoint/2010/main" val="372047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5C197B-9DA4-4144-9ACF-C8A63E380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2C85C5E-FBBF-4447-8558-B5C5E6DDF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xmlns="" id="{B8635E97-E4CC-4738-9DEB-AE63C8D7A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0AAE46E8-D6BC-4A98-879A-0AFD8F6A4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C10A72EB-A452-4293-B377-47BABE7219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A8101224-713E-4D28-B05A-CF0A56E59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EA3F6E4-F1B7-4D2F-9652-3618CC720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8A6D6F82-752B-4ADD-A800-79D68A7296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5B004FB3-6426-4503-AE95-EB15676E0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38553780-C865-46B3-BB91-D5DBB1102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2B3050C8-3614-4E89-9F1C-C67BB9CE5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72DBE2DE-87C7-4AB1-950E-DFCDC38F1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9AF3BC82-2F28-4798-8985-293584EA64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6180167F-2314-4D1E-A0A9-2809001E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EFCBDF3C-AF82-4CF2-BF18-DD187C59F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57900165-1B44-4C5E-A251-41CB7195E2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2781377-E384-4B5A-9361-E72001D1A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4D3DDE9-56C8-40A9-8971-128939F6B2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F7481932-1601-4A58-843E-2FFF0FECF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2060039F-5F83-44FD-9BA2-92F3D6281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0388DF2-4BFA-41B2-B9DA-DA4786489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2C5F070-03F5-4DB1-AEFB-CF61484D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4C8523F4-682F-4D2B-95A0-D6400EC36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E08E735-8660-4B10-8380-EB1BB31FC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78AC28A1-8971-45B2-B21A-071B52AD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CEFD4A9-4915-45D4-A29C-B1CAD18B5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A5CF36E2-B193-4D62-B53E-AC7B474E57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66DA88D2-4BEF-49B2-BF3E-E4EB4E280D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8B30D23E-C580-4DEA-9456-6FCDD8DA1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DD9948CB-5950-4241-B28B-8AF0C339CD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AE9C682F-0AA7-4D2C-9CAD-8DFAD39C7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87F2834D-298D-4870-8552-B40DC2A031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2C6A1A69-052C-4B3B-9281-D0075ED950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0723C072-5D99-41B7-8E18-FE01B94BC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621A3364-D7B1-4E6D-9060-FDC5B1A75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6CB1F4B2-A092-4B02-9D76-FE8EA3B90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1A423547-C17C-4980-B19F-FF8C559FD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3C90E433-9C3B-4BC5-A7E7-C6119790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84029C58-75E0-43AB-910F-1C63612711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9BC7889F-2797-46F5-83E8-EB0B06A66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9C0E3C34-4408-4CB3-8D2F-A9A96522A7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878AA4BB-9868-43E4-B7E3-5C6835BF1D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466CC185-19B1-4FE8-827B-8F5F47F299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428AAEA6-44B3-4887-A05B-D1E7FFF4D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CCBD5698-31D0-4260-ACE3-584E6BF539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3A69C04-C895-4DB3-A92A-D57650B62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xmlns="" id="{B8E0CA25-0429-4D6B-9EAD-8DEC7BB9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35941052-2814-4B40-9158-C97FCE13D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2DB3C-D0B8-8044-8A76-D5338628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Older workers and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84A31-8CE5-3042-AFCB-E2474379B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A46AF6-0578-3840-9F8F-3A31DF6D5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5" y="5453"/>
            <a:ext cx="6215478" cy="4148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8FCD48-7B87-4D45-AEFC-19EF2442D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61" y="0"/>
            <a:ext cx="6222234" cy="41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6CCA9-2DF6-6C4A-86EC-63E84D20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patterns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FB76864-4A8E-0545-BC99-75F32CEAA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5398"/>
              </p:ext>
            </p:extLst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F403F2-9AD0-9643-B1D0-57552F5E0EB1}"/>
              </a:ext>
            </a:extLst>
          </p:cNvPr>
          <p:cNvSpPr txBox="1"/>
          <p:nvPr/>
        </p:nvSpPr>
        <p:spPr>
          <a:xfrm>
            <a:off x="3914077" y="6051550"/>
            <a:ext cx="439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13992379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30193</TotalTime>
  <Words>305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Atlas</vt:lpstr>
      <vt:lpstr>Demand for Older Workers:  What Economists Think?  What are Firms Doing?</vt:lpstr>
      <vt:lpstr>Demographics are destiny</vt:lpstr>
      <vt:lpstr>How will firms respond?</vt:lpstr>
      <vt:lpstr>Age-earnings profiles at a point in time</vt:lpstr>
      <vt:lpstr>Age-compensation profiles within an organization</vt:lpstr>
      <vt:lpstr>Age and productivity</vt:lpstr>
      <vt:lpstr>Will older workers crowd out the young?</vt:lpstr>
      <vt:lpstr>Older workers and technology</vt:lpstr>
      <vt:lpstr>Retention patterns</vt:lpstr>
      <vt:lpstr>Hiring patterns</vt:lpstr>
      <vt:lpstr>Frictions facing older workers</vt:lpstr>
      <vt:lpstr>Interindustry differences in age structure</vt:lpstr>
      <vt:lpstr>International 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for Older Workers:  What Economists Think?  What are Firms Doing?</dc:title>
  <dc:creator>Steven G Allen</dc:creator>
  <cp:lastModifiedBy>maranjian</cp:lastModifiedBy>
  <cp:revision>8</cp:revision>
  <cp:lastPrinted>2019-09-30T19:53:53Z</cp:lastPrinted>
  <dcterms:created xsi:type="dcterms:W3CDTF">2019-09-09T20:24:38Z</dcterms:created>
  <dcterms:modified xsi:type="dcterms:W3CDTF">2019-10-22T18:58:53Z</dcterms:modified>
</cp:coreProperties>
</file>