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90" r:id="rId3"/>
    <p:sldId id="572" r:id="rId4"/>
    <p:sldId id="492" r:id="rId5"/>
    <p:sldId id="574" r:id="rId6"/>
    <p:sldId id="575" r:id="rId7"/>
    <p:sldId id="576" r:id="rId8"/>
    <p:sldId id="577" r:id="rId9"/>
    <p:sldId id="573" r:id="rId10"/>
    <p:sldId id="579" r:id="rId11"/>
    <p:sldId id="580" r:id="rId12"/>
    <p:sldId id="581" r:id="rId13"/>
    <p:sldId id="582" r:id="rId14"/>
    <p:sldId id="583" r:id="rId15"/>
    <p:sldId id="584" r:id="rId16"/>
    <p:sldId id="532" r:id="rId17"/>
    <p:sldId id="533" r:id="rId18"/>
    <p:sldId id="534" r:id="rId19"/>
    <p:sldId id="570" r:id="rId20"/>
    <p:sldId id="569" r:id="rId21"/>
    <p:sldId id="535" r:id="rId22"/>
    <p:sldId id="568" r:id="rId23"/>
    <p:sldId id="571" r:id="rId24"/>
    <p:sldId id="537" r:id="rId25"/>
    <p:sldId id="538" r:id="rId26"/>
    <p:sldId id="539" r:id="rId27"/>
    <p:sldId id="585" r:id="rId28"/>
    <p:sldId id="557" r:id="rId29"/>
    <p:sldId id="558" r:id="rId30"/>
    <p:sldId id="561" r:id="rId31"/>
  </p:sldIdLst>
  <p:sldSz cx="9144000" cy="6858000" type="screen4x3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CC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CC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CC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CC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CC3300"/>
    <a:srgbClr val="969696"/>
    <a:srgbClr val="E9E9DF"/>
    <a:srgbClr val="E9DE8B"/>
    <a:srgbClr val="7F805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872" autoAdjust="0"/>
    <p:restoredTop sz="81871" autoAdjust="0"/>
  </p:normalViewPr>
  <p:slideViewPr>
    <p:cSldViewPr snapToGrid="0">
      <p:cViewPr varScale="1">
        <p:scale>
          <a:sx n="85" d="100"/>
          <a:sy n="85" d="100"/>
        </p:scale>
        <p:origin x="-115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26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A3571-D726-405F-92C8-2E71429EDFCE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188DB-CF29-4C5C-AD27-E84731E9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79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17183-89AF-49F7-9954-2AAAA66A2A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61EF-5BCE-4115-9462-83739C2757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2C900-5775-4948-B584-90492348A5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91200-BE53-45A2-AEEA-3EEA4ABB92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3AE18-FD57-47AD-AFFC-6217E53AC8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3706-C5AE-4586-A1E1-454CC5DEE58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33B3B-B5BE-4BF6-911D-DB616F5947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34323-BCAB-49FF-9758-EF422DAF83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ACDBD-8E9E-469F-AAB7-0555A1A768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B196-6E26-400C-BA54-A2C25995E2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3AED-98C0-42B9-ACAC-8348A47D68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E3ECCF8-B966-45AD-BCD6-878952D71F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612" y="3033905"/>
            <a:ext cx="8913479" cy="3331020"/>
          </a:xfrm>
        </p:spPr>
        <p:txBody>
          <a:bodyPr/>
          <a:lstStyle/>
          <a:p>
            <a:pPr algn="r" eaLnBrk="1" hangingPunct="1"/>
            <a:r>
              <a:rPr lang="en-GB" sz="42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GB" sz="42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GB" sz="4200" dirty="0" smtClean="0">
                <a:solidFill>
                  <a:schemeClr val="tx1"/>
                </a:solidFill>
                <a:latin typeface="Garamond" pitchFamily="18" charset="0"/>
              </a:rPr>
              <a:t>Highly-Skilled Scientists </a:t>
            </a:r>
            <a:r>
              <a:rPr lang="en-GB" sz="4200" dirty="0" smtClean="0">
                <a:solidFill>
                  <a:schemeClr val="tx1"/>
                </a:solidFill>
                <a:latin typeface="Garamond" pitchFamily="18" charset="0"/>
              </a:rPr>
              <a:t>and Their Effects on Universities and Research Fields</a:t>
            </a:r>
            <a:r>
              <a:rPr lang="en-GB" sz="220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GB" sz="22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n-GB" sz="22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GB" sz="22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GB" sz="2200" dirty="0" smtClean="0">
                <a:solidFill>
                  <a:schemeClr val="tx1"/>
                </a:solidFill>
                <a:latin typeface="Garamond" pitchFamily="18" charset="0"/>
              </a:rPr>
              <a:t>Fabian Waldinger (University of Warwick)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88259" y="5362177"/>
            <a:ext cx="8928846" cy="0"/>
          </a:xfrm>
          <a:prstGeom prst="line">
            <a:avLst/>
          </a:prstGeom>
          <a:noFill/>
          <a:ln w="28575" cap="flat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/>
          <p:cNvCxnSpPr/>
          <p:nvPr/>
        </p:nvCxnSpPr>
        <p:spPr bwMode="auto">
          <a:xfrm>
            <a:off x="188259" y="4026387"/>
            <a:ext cx="8955741" cy="0"/>
          </a:xfrm>
          <a:prstGeom prst="line">
            <a:avLst/>
          </a:prstGeom>
          <a:noFill/>
          <a:ln w="28575" cap="flat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910918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High-Quality Scientists Are Important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1024755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25" y="1230953"/>
            <a:ext cx="7074470" cy="517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38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Quality of Hires Drive the Long-Run Effects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133853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624" y="1449104"/>
            <a:ext cx="6987013" cy="511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42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Section 1: 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Overall Effects – USA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428" y="1143232"/>
            <a:ext cx="8529278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GB" sz="2000" b="0" kern="0" dirty="0" smtClean="0"/>
              <a:t>Many of the dismissed migrated to the United States</a:t>
            </a:r>
            <a:r>
              <a:rPr lang="en-US" sz="2000" b="0" dirty="0" smtClean="0"/>
              <a:t>		 </a:t>
            </a:r>
            <a:endParaRPr lang="en-US" sz="2000" b="0" dirty="0"/>
          </a:p>
          <a:p>
            <a:pPr eaLnBrk="1" hangingPunct="1"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b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dirty="0" smtClean="0"/>
              <a:t>In Moser, </a:t>
            </a:r>
            <a:r>
              <a:rPr lang="en-US" sz="2000" b="0" dirty="0" err="1" smtClean="0"/>
              <a:t>Voena</a:t>
            </a:r>
            <a:r>
              <a:rPr lang="en-US" sz="2000" b="0" dirty="0" smtClean="0"/>
              <a:t>, and Waldinger (2014) we study overall effects of the migration of these high-quality chemists to the United States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b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kern="0" dirty="0" smtClean="0"/>
              <a:t>The US received chemists such as Carl </a:t>
            </a:r>
            <a:r>
              <a:rPr lang="en-US" sz="2000" b="0" kern="0" dirty="0" err="1" smtClean="0"/>
              <a:t>Neuberg</a:t>
            </a:r>
            <a:r>
              <a:rPr lang="en-US" sz="2000" b="0" kern="0" dirty="0" smtClean="0"/>
              <a:t> the “father” of modern biochemistry </a:t>
            </a:r>
            <a:endParaRPr lang="en-US" sz="1000" b="0" kern="0" dirty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kern="0" dirty="0" smtClean="0"/>
              <a:t>The location of where the migrants end up is endogenous: use research fields to measure overall impacts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kern="0" dirty="0" smtClean="0"/>
              <a:t>Compare research fields that receive a chemist from Germany to research fields where other German chemists were working who did not migrate to the United States</a:t>
            </a:r>
            <a:endParaRPr lang="en-US" sz="2000" b="0" kern="0" dirty="0" smtClean="0"/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FontTx/>
              <a:buNone/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4327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US Chemists in Research Fields with Emigres Patent More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133853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10" y="1584885"/>
            <a:ext cx="8503730" cy="493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9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New Entrants Drive the Overall Increase in Patenting by US Chemists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133853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26" y="1612717"/>
            <a:ext cx="8160866" cy="481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5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Section </a:t>
            </a:r>
            <a:r>
              <a:rPr lang="de-DE" sz="3800" dirty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: Spillovers/Peer Effects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428" y="1528727"/>
            <a:ext cx="8529278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GB" sz="2000" b="0" kern="0" dirty="0" smtClean="0"/>
              <a:t>An alternative mechanism (to hiring and entry) for finding these long-run effects could be localized </a:t>
            </a:r>
            <a:r>
              <a:rPr lang="en-GB" sz="2000" b="0" kern="0" dirty="0" err="1" smtClean="0"/>
              <a:t>spillovers</a:t>
            </a:r>
            <a:r>
              <a:rPr lang="en-GB" sz="2000" b="0" kern="0" dirty="0" smtClean="0"/>
              <a:t> or “peer effects”</a:t>
            </a:r>
            <a:r>
              <a:rPr lang="en-US" sz="2000" b="0" dirty="0" smtClean="0"/>
              <a:t>		 </a:t>
            </a:r>
            <a:endParaRPr lang="en-US" sz="2000" b="0" dirty="0"/>
          </a:p>
          <a:p>
            <a:pPr eaLnBrk="1" hangingPunct="1"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b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dirty="0" smtClean="0">
                <a:ea typeface="Segoe UI" panose="020B0502040204020203" pitchFamily="34" charset="0"/>
                <a:cs typeface="Segoe UI" panose="020B0502040204020203" pitchFamily="34" charset="0"/>
              </a:rPr>
              <a:t>Credibly </a:t>
            </a:r>
            <a:r>
              <a:rPr lang="en-US" sz="2000" b="0" dirty="0">
                <a:ea typeface="Segoe UI" panose="020B0502040204020203" pitchFamily="34" charset="0"/>
                <a:cs typeface="Segoe UI" panose="020B0502040204020203" pitchFamily="34" charset="0"/>
              </a:rPr>
              <a:t>identifying peer effects among the high-skilled </a:t>
            </a:r>
            <a:r>
              <a:rPr lang="en-US" sz="2000" b="0" dirty="0" smtClean="0">
                <a:ea typeface="Segoe UI" panose="020B0502040204020203" pitchFamily="34" charset="0"/>
                <a:cs typeface="Segoe UI" panose="020B0502040204020203" pitchFamily="34" charset="0"/>
              </a:rPr>
              <a:t>is very challenging because high-skilled scientists choose to work with better peers and because common shocks are easily mistaken as peer effects.</a:t>
            </a:r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kern="0" dirty="0" smtClean="0"/>
              <a:t>In Waldinger (2012) I study localized peer effects in German universities using the dismissal of scientists as exogenous variation in the quantity and quality of peers.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4245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Dismissals Reduced Department Size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365" y="1182419"/>
            <a:ext cx="7484645" cy="547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99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Dismissals Lowered Department Quality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114" y="1192929"/>
            <a:ext cx="7443548" cy="544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4702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Did Dismissal Affect Peer Productivity?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636" y="1305145"/>
            <a:ext cx="7117034" cy="520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842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First Stages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894" y="1188115"/>
            <a:ext cx="4491318" cy="5520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33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341" y="1716983"/>
            <a:ext cx="8392510" cy="5805487"/>
          </a:xfrm>
        </p:spPr>
        <p:txBody>
          <a:bodyPr/>
          <a:lstStyle/>
          <a:p>
            <a:pPr eaLnBrk="1" hangingPunct="1">
              <a:lnSpc>
                <a:spcPct val="114000"/>
              </a:lnSpc>
              <a:buClr>
                <a:schemeClr val="bg1">
                  <a:lumMod val="75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Segoe UI" panose="020B0502040204020203" pitchFamily="34" charset="0"/>
                <a:cs typeface="Segoe UI" panose="020B0502040204020203" pitchFamily="34" charset="0"/>
              </a:rPr>
              <a:t>High-skilled are regarded as particularly important for economic growth</a:t>
            </a:r>
            <a:r>
              <a:rPr lang="en-US" sz="2000" dirty="0"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smtClean="0">
                <a:ea typeface="Segoe UI" panose="020B0502040204020203" pitchFamily="34" charset="0"/>
                <a:cs typeface="Segoe UI" panose="020B0502040204020203" pitchFamily="34" charset="0"/>
              </a:rPr>
              <a:t>and as source for localized knowledge spillovers 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ea typeface="Segoe UI" panose="020B0502040204020203" pitchFamily="34" charset="0"/>
                <a:cs typeface="Segoe UI" panose="020B0502040204020203" pitchFamily="34" charset="0"/>
              </a:rPr>
              <a:t>Credibly identifying </a:t>
            </a:r>
            <a:r>
              <a:rPr lang="en-US" sz="2000" dirty="0" smtClean="0">
                <a:ea typeface="Segoe UI" panose="020B0502040204020203" pitchFamily="34" charset="0"/>
                <a:cs typeface="Segoe UI" panose="020B0502040204020203" pitchFamily="34" charset="0"/>
              </a:rPr>
              <a:t>the effects of highly-skilled scientists on universities is challenging because scientists endogenously choose to work in better universities, more promising research fields, and so on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ea typeface="Segoe UI" panose="020B0502040204020203" pitchFamily="34" charset="0"/>
                <a:cs typeface="Segoe UI" panose="020B0502040204020203" pitchFamily="34" charset="0"/>
              </a:rPr>
              <a:t>To understand causal mechanisms that go beyond correlations one needs to </a:t>
            </a:r>
            <a:r>
              <a:rPr lang="en-US" sz="2000" dirty="0" smtClean="0">
                <a:ea typeface="Segoe UI" panose="020B0502040204020203" pitchFamily="34" charset="0"/>
                <a:cs typeface="Segoe UI" panose="020B0502040204020203" pitchFamily="34" charset="0"/>
              </a:rPr>
              <a:t>use some kind of exogenous variation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dirty="0" smtClean="0">
                <a:ea typeface="Segoe UI" panose="020B0502040204020203" pitchFamily="34" charset="0"/>
                <a:cs typeface="Segoe UI" panose="020B0502040204020203" pitchFamily="34" charset="0"/>
              </a:rPr>
              <a:t>In my work I have used the dismissal of scientists in Nazi Germany to identify various parameters of the “knowledge production function”</a:t>
            </a:r>
            <a:endParaRPr lang="en-US" sz="200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Star Scientists Matter – But Identifying Causal Effects is Difficult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3076" name="Line 10"/>
          <p:cNvSpPr>
            <a:spLocks noChangeShapeType="1"/>
          </p:cNvSpPr>
          <p:nvPr/>
        </p:nvSpPr>
        <p:spPr bwMode="auto">
          <a:xfrm>
            <a:off x="500744" y="1329565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First Stages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894" y="1188115"/>
            <a:ext cx="4491318" cy="5520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4607859" y="3039031"/>
            <a:ext cx="1004047" cy="502023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37444" y="3541066"/>
            <a:ext cx="1004047" cy="502023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5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Effects of Number and Quality of Peers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92" y="1089392"/>
            <a:ext cx="6723556" cy="566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3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Effects of Number and Quality of Peers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81" y="1089391"/>
            <a:ext cx="6723556" cy="5660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4598894" y="3182471"/>
            <a:ext cx="1004047" cy="502023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866965" y="3182471"/>
            <a:ext cx="914400" cy="502023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Even High-Quality Peers Do Not Matter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25" y="997860"/>
            <a:ext cx="5100638" cy="562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50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>
                <a:solidFill>
                  <a:schemeClr val="tx1"/>
                </a:solidFill>
                <a:latin typeface="Garamond" pitchFamily="18" charset="0"/>
              </a:rPr>
              <a:t>Chemists Migrating from Germany to US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428" y="2120417"/>
            <a:ext cx="8529278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What happened to “peers” in the United States?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b="0" kern="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Study incumbents who already worked in research fields of émigrés, compared to other incumbents who worked in research fields where other German chemists were working.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9008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Incumbent Chemists with Patents in Emigre Classes do not Benefit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133853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84" y="1972240"/>
            <a:ext cx="8510683" cy="447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3370728" y="2106706"/>
            <a:ext cx="44823" cy="372931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821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Incumbent Chemists with Patents in Emigre Classes do not Benefit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133853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40" y="2212240"/>
            <a:ext cx="86550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4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Section </a:t>
            </a:r>
            <a:r>
              <a:rPr lang="de-DE" sz="3800" dirty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: Spillovers/Peer Effects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428" y="2308682"/>
            <a:ext cx="8529278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GB" sz="2000" b="0" kern="0" dirty="0" smtClean="0"/>
              <a:t>To my own surprise localized </a:t>
            </a:r>
            <a:r>
              <a:rPr lang="en-GB" sz="2000" b="0" kern="0" dirty="0" err="1" smtClean="0"/>
              <a:t>spillovers</a:t>
            </a:r>
            <a:r>
              <a:rPr lang="en-GB" sz="2000" b="0" kern="0" dirty="0" smtClean="0"/>
              <a:t> or “peer effects” seem to matter much less than hiring/entry.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GB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GB" sz="2000" b="0" kern="0" dirty="0" smtClean="0"/>
              <a:t>Do high-skilled scientists only affect hiring/entry?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GB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GB" sz="2000" b="0" kern="0" dirty="0" smtClean="0"/>
              <a:t>Investigate effects on PhD students</a:t>
            </a:r>
            <a:endParaRPr lang="en-GB" sz="2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GB" sz="2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12650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3820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Section 3: Effects on 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PhD Students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428" y="2595562"/>
            <a:ext cx="8529278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In Waldinger (2010)  I study effects on PhD students of dismissed mathematicians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b="0" kern="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Identification: Dismissal of, mostly Jewish, scientists in Nazi Germany 			 Some students experience a sudden decline in advisor 			 quality while students in other departments do not</a:t>
            </a:r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dirty="0" smtClean="0"/>
          </a:p>
          <a:p>
            <a:pPr marL="0" indent="0" eaLnBrk="1" hangingPunct="1">
              <a:buClr>
                <a:srgbClr val="C0C0C0"/>
              </a:buClr>
              <a:buSzPct val="120000"/>
              <a:buNone/>
            </a:pPr>
            <a:endParaRPr lang="en-US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24266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3820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Students in Departments with Dismissals Become Less Likely to Publish Dissertation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126681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414" y="1379913"/>
            <a:ext cx="7198839" cy="52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7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Overview of Talk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428" y="1976977"/>
            <a:ext cx="8529278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marL="457200" indent="-457200" eaLnBrk="1" hangingPunct="1">
              <a:lnSpc>
                <a:spcPct val="114000"/>
              </a:lnSpc>
              <a:buSzPct val="100000"/>
              <a:buFont typeface="+mj-lt"/>
              <a:buAutoNum type="arabicPeriod"/>
            </a:pPr>
            <a:r>
              <a:rPr lang="en-GB" sz="2000" b="0" kern="0" dirty="0" smtClean="0"/>
              <a:t>Show </a:t>
            </a:r>
            <a:r>
              <a:rPr lang="en-GB" sz="2000" b="0" kern="0" dirty="0" smtClean="0"/>
              <a:t>aggregate effects of “star scientists” on universities (Waldinger, 2015) and research fields (Moser, </a:t>
            </a:r>
            <a:r>
              <a:rPr lang="en-GB" sz="2000" b="0" kern="0" dirty="0" err="1" smtClean="0"/>
              <a:t>Voena</a:t>
            </a:r>
            <a:r>
              <a:rPr lang="en-GB" sz="2000" b="0" kern="0" dirty="0" smtClean="0"/>
              <a:t>, and Waldinger, 2014)</a:t>
            </a:r>
          </a:p>
          <a:p>
            <a:pPr marL="457200" indent="-457200" eaLnBrk="1" hangingPunct="1">
              <a:lnSpc>
                <a:spcPct val="114000"/>
              </a:lnSpc>
              <a:buSzPct val="100000"/>
              <a:buFont typeface="+mj-lt"/>
              <a:buAutoNum type="arabicPeriod"/>
            </a:pPr>
            <a:endParaRPr lang="en-GB" sz="1000" b="0" kern="0" dirty="0" smtClean="0"/>
          </a:p>
          <a:p>
            <a:pPr marL="457200" indent="-457200" eaLnBrk="1" hangingPunct="1">
              <a:lnSpc>
                <a:spcPct val="114000"/>
              </a:lnSpc>
              <a:buSzPct val="100000"/>
              <a:buFont typeface="+mj-lt"/>
              <a:buAutoNum type="arabicPeriod"/>
            </a:pPr>
            <a:r>
              <a:rPr lang="en-GB" sz="2000" b="0" kern="0" dirty="0" smtClean="0"/>
              <a:t>Show evidence on </a:t>
            </a:r>
            <a:r>
              <a:rPr lang="en-GB" sz="2000" b="0" kern="0" dirty="0" smtClean="0"/>
              <a:t>peer effects or “</a:t>
            </a:r>
            <a:r>
              <a:rPr lang="en-GB" sz="2000" b="0" kern="0" dirty="0" err="1" smtClean="0"/>
              <a:t>spillovers</a:t>
            </a:r>
            <a:r>
              <a:rPr lang="en-GB" sz="2000" b="0" kern="0" dirty="0" smtClean="0"/>
              <a:t>” at the local level (Waldinger, 2012) and at the level of research fields (Moser, </a:t>
            </a:r>
            <a:r>
              <a:rPr lang="en-GB" sz="2000" b="0" kern="0" dirty="0" err="1" smtClean="0"/>
              <a:t>Voena</a:t>
            </a:r>
            <a:r>
              <a:rPr lang="en-GB" sz="2000" b="0" kern="0" dirty="0" smtClean="0"/>
              <a:t>, and Waldinger, 2014)</a:t>
            </a:r>
          </a:p>
          <a:p>
            <a:pPr marL="457200" indent="-457200" eaLnBrk="1" hangingPunct="1">
              <a:lnSpc>
                <a:spcPct val="114000"/>
              </a:lnSpc>
              <a:buSzPct val="100000"/>
              <a:buFont typeface="+mj-lt"/>
              <a:buAutoNum type="arabicPeriod"/>
            </a:pPr>
            <a:endParaRPr lang="en-GB" sz="1000" b="0" kern="0" dirty="0" smtClean="0"/>
          </a:p>
          <a:p>
            <a:pPr marL="457200" indent="-457200" eaLnBrk="1" hangingPunct="1">
              <a:lnSpc>
                <a:spcPct val="114000"/>
              </a:lnSpc>
              <a:buSzPct val="100000"/>
              <a:buFont typeface="+mj-lt"/>
              <a:buAutoNum type="arabicPeriod"/>
            </a:pPr>
            <a:r>
              <a:rPr lang="en-US" sz="2000" b="0" kern="0" dirty="0" smtClean="0"/>
              <a:t>Show effects of “star scientists” on PhD students</a:t>
            </a:r>
            <a:r>
              <a:rPr lang="en-US" sz="2000" b="0" kern="0" dirty="0"/>
              <a:t> </a:t>
            </a:r>
            <a:r>
              <a:rPr lang="en-US" sz="2000" b="0" kern="0" dirty="0" smtClean="0"/>
              <a:t>(Waldinger, 2010)</a:t>
            </a:r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FontTx/>
              <a:buNone/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9014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507506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Summary of 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Findings and Open Questions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428" y="1035652"/>
            <a:ext cx="8529278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  <a:tabLst>
                <a:tab pos="1971675" algn="l"/>
              </a:tabLst>
            </a:pP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Overall effects of highly skilled scientists: They matter!</a:t>
            </a:r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  <a:tabLst>
                <a:tab pos="358775" algn="l"/>
              </a:tabLst>
            </a:pP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	Mostly because the attract other scientists (see also Agrawal and Oettl, 	2015) and train students and other young scientists</a:t>
            </a:r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  <a:tabLst>
                <a:tab pos="358775" algn="l"/>
              </a:tabLst>
            </a:pPr>
            <a:endParaRPr lang="en-US" sz="1000" b="0" kern="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  <a:tabLst>
                <a:tab pos="1971675" algn="l"/>
              </a:tabLst>
            </a:pP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Peer effects/localized spillovers are very small or non-existent</a:t>
            </a:r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  <a:tabLst>
                <a:tab pos="358775" algn="l"/>
              </a:tabLst>
            </a:pP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	(see also </a:t>
            </a:r>
            <a:r>
              <a:rPr lang="en-US" sz="2000" b="0" kern="0" dirty="0" err="1" smtClean="0">
                <a:ea typeface="Segoe UI" panose="020B0502040204020203" pitchFamily="34" charset="0"/>
                <a:cs typeface="Segoe UI" panose="020B0502040204020203" pitchFamily="34" charset="0"/>
              </a:rPr>
              <a:t>Borjas</a:t>
            </a: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 and Doran, 2012, </a:t>
            </a:r>
            <a:r>
              <a:rPr lang="en-US" sz="2000" b="0" kern="0" dirty="0" err="1" smtClean="0">
                <a:ea typeface="Segoe UI" panose="020B0502040204020203" pitchFamily="34" charset="0"/>
                <a:cs typeface="Segoe UI" panose="020B0502040204020203" pitchFamily="34" charset="0"/>
              </a:rPr>
              <a:t>Jaravel</a:t>
            </a: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b="0" kern="0" dirty="0" err="1" smtClean="0">
                <a:ea typeface="Segoe UI" panose="020B0502040204020203" pitchFamily="34" charset="0"/>
                <a:cs typeface="Segoe UI" panose="020B0502040204020203" pitchFamily="34" charset="0"/>
              </a:rPr>
              <a:t>Petkova</a:t>
            </a: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, and Bell, 2015, 	</a:t>
            </a:r>
            <a:r>
              <a:rPr lang="en-US" sz="2000" b="0" kern="0" dirty="0" err="1" smtClean="0">
                <a:ea typeface="Segoe UI" panose="020B0502040204020203" pitchFamily="34" charset="0"/>
                <a:cs typeface="Segoe UI" panose="020B0502040204020203" pitchFamily="34" charset="0"/>
              </a:rPr>
              <a:t>Corelissen</a:t>
            </a: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000" b="0" kern="0" dirty="0" err="1" smtClean="0">
                <a:ea typeface="Segoe UI" panose="020B0502040204020203" pitchFamily="34" charset="0"/>
                <a:cs typeface="Segoe UI" panose="020B0502040204020203" pitchFamily="34" charset="0"/>
              </a:rPr>
              <a:t>Dustmann</a:t>
            </a: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, and </a:t>
            </a:r>
            <a:r>
              <a:rPr lang="en-US" sz="2000" b="0" kern="0" dirty="0" err="1" smtClean="0">
                <a:ea typeface="Segoe UI" panose="020B0502040204020203" pitchFamily="34" charset="0"/>
                <a:cs typeface="Segoe UI" panose="020B0502040204020203" pitchFamily="34" charset="0"/>
              </a:rPr>
              <a:t>Sch</a:t>
            </a:r>
            <a:r>
              <a:rPr lang="de-DE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önberg</a:t>
            </a:r>
            <a:r>
              <a:rPr lang="en-GB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, 2015)</a:t>
            </a:r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  <a:tabLst>
                <a:tab pos="358775" algn="l"/>
              </a:tabLst>
            </a:pPr>
            <a:endParaRPr lang="en-GB" sz="1000" b="0" kern="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anose="05000000000000000000" pitchFamily="2" charset="2"/>
              <a:buChar char="§"/>
              <a:tabLst>
                <a:tab pos="358775" algn="l"/>
              </a:tabLst>
            </a:pPr>
            <a:r>
              <a:rPr lang="en-GB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Open Questions:</a:t>
            </a:r>
          </a:p>
          <a:p>
            <a:pPr lvl="1"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anose="05000000000000000000" pitchFamily="2" charset="2"/>
              <a:buChar char="§"/>
              <a:tabLst>
                <a:tab pos="358775" algn="l"/>
              </a:tabLst>
            </a:pPr>
            <a:r>
              <a:rPr lang="en-US" sz="2000" b="0" kern="0" dirty="0">
                <a:ea typeface="Segoe UI" panose="020B0502040204020203" pitchFamily="34" charset="0"/>
                <a:cs typeface="Segoe UI" panose="020B0502040204020203" pitchFamily="34" charset="0"/>
              </a:rPr>
              <a:t>Why do high-quality peers affect hiring despite having no (or very small effects) on productivity? Reputation effects</a:t>
            </a: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  <a:p>
            <a:pPr lvl="1"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  <a:tabLst>
                <a:tab pos="1971675" algn="l"/>
              </a:tabLst>
            </a:pPr>
            <a:r>
              <a:rPr lang="en-US" sz="2000" b="0" kern="0" dirty="0">
                <a:ea typeface="Segoe UI" panose="020B0502040204020203" pitchFamily="34" charset="0"/>
                <a:cs typeface="Segoe UI" panose="020B0502040204020203" pitchFamily="34" charset="0"/>
              </a:rPr>
              <a:t>Why do a lot of papers find 0 effects for co-workers in high-skilled professions but positive effects in low-skilled </a:t>
            </a:r>
            <a:r>
              <a:rPr lang="en-US" sz="2000" b="0" kern="0" dirty="0" smtClean="0">
                <a:ea typeface="Segoe UI" panose="020B0502040204020203" pitchFamily="34" charset="0"/>
                <a:cs typeface="Segoe UI" panose="020B0502040204020203" pitchFamily="34" charset="0"/>
              </a:rPr>
              <a:t>professions? Do high-skilled mostly collaborate </a:t>
            </a:r>
            <a:r>
              <a:rPr lang="en-US" sz="2000" b="0" kern="0" dirty="0">
                <a:ea typeface="Segoe UI" panose="020B0502040204020203" pitchFamily="34" charset="0"/>
                <a:cs typeface="Segoe UI" panose="020B0502040204020203" pitchFamily="34" charset="0"/>
              </a:rPr>
              <a:t>outside “firm” boundaries?</a:t>
            </a:r>
          </a:p>
          <a:p>
            <a:pPr lvl="1"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anose="05000000000000000000" pitchFamily="2" charset="2"/>
              <a:buChar char="§"/>
              <a:tabLst>
                <a:tab pos="358775" algn="l"/>
              </a:tabLst>
            </a:pPr>
            <a:endParaRPr lang="en-US" sz="1600" b="0" kern="0" dirty="0"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anose="05000000000000000000" pitchFamily="2" charset="2"/>
              <a:buChar char="§"/>
              <a:tabLst>
                <a:tab pos="358775" algn="l"/>
              </a:tabLst>
            </a:pPr>
            <a:endParaRPr lang="en-US" sz="1600" b="0" kern="0" dirty="0" smtClean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Section 1: 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Overall Effects - Germany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428" y="1815607"/>
            <a:ext cx="8529278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None/>
            </a:pPr>
            <a:endParaRPr lang="en-US" sz="1000" b="0" kern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GB" sz="2000" b="0" kern="0" dirty="0" smtClean="0"/>
              <a:t>Just two months after the Nazi government came into power they dismissed all scientists of Jewish origin and with opposing political views from German (and Austrian) universities</a:t>
            </a:r>
            <a:r>
              <a:rPr lang="en-US" sz="2000" b="0" dirty="0" smtClean="0"/>
              <a:t> </a:t>
            </a:r>
            <a:r>
              <a:rPr lang="en-US" sz="2000" b="0" dirty="0" smtClean="0"/>
              <a:t>		 </a:t>
            </a:r>
            <a:endParaRPr lang="en-US" sz="2000" b="0" dirty="0"/>
          </a:p>
          <a:p>
            <a:pPr eaLnBrk="1" hangingPunct="1"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b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dirty="0" smtClean="0"/>
              <a:t>Overall more than 1,000 academics were dismissed, among them Nobel Laureates Albert Einstein, Max Born, James Franck, Fritz Haber, John von Neumann and many </a:t>
            </a:r>
            <a:r>
              <a:rPr lang="en-US" sz="2000" b="0" dirty="0" smtClean="0"/>
              <a:t>others</a:t>
            </a:r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endParaRPr lang="en-US" sz="1000" b="0" dirty="0" smtClean="0"/>
          </a:p>
          <a:p>
            <a:pPr eaLnBrk="1" hangingPunct="1">
              <a:lnSpc>
                <a:spcPct val="114000"/>
              </a:lnSpc>
              <a:buClr>
                <a:srgbClr val="C0C0C0"/>
              </a:buClr>
              <a:buSzPct val="120000"/>
              <a:buFont typeface="Wingdings" pitchFamily="2" charset="2"/>
              <a:buChar char="§"/>
            </a:pPr>
            <a:r>
              <a:rPr lang="en-US" sz="2000" b="0" kern="0" dirty="0" smtClean="0"/>
              <a:t>In Waldinger (2015) I study long-run effects on German and Austrian universities (i.e. geographical effects)</a:t>
            </a:r>
            <a:endParaRPr lang="en-US" sz="2000" b="0" kern="0" dirty="0" smtClean="0"/>
          </a:p>
          <a:p>
            <a:pPr marL="0" indent="0" eaLnBrk="1" hangingPunct="1">
              <a:lnSpc>
                <a:spcPct val="114000"/>
              </a:lnSpc>
              <a:buClr>
                <a:srgbClr val="C0C0C0"/>
              </a:buClr>
              <a:buSzPct val="120000"/>
              <a:buFontTx/>
              <a:buNone/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37033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Dismissal of 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Physicists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3" y="1151294"/>
            <a:ext cx="80676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893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Dismissal of 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Physicists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3" y="1151294"/>
            <a:ext cx="80676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500744" y="5871900"/>
            <a:ext cx="7961938" cy="385483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57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Dismissal of 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Chemists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1223790"/>
            <a:ext cx="81248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500744" y="5925690"/>
            <a:ext cx="7961938" cy="385483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6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Dismissal of </a:t>
            </a:r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Mathematicians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99786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" y="1176756"/>
            <a:ext cx="81153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500744" y="5880865"/>
            <a:ext cx="7961938" cy="385483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4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251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de-DE" sz="3800" dirty="0" smtClean="0">
                <a:solidFill>
                  <a:schemeClr val="tx1"/>
                </a:solidFill>
                <a:latin typeface="Garamond" pitchFamily="18" charset="0"/>
              </a:rPr>
              <a:t>Dismissals Reduced Total Department Quality in the Long-Run</a:t>
            </a:r>
            <a:endParaRPr lang="de-DE" sz="38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00744" y="1338530"/>
            <a:ext cx="8643256" cy="0"/>
          </a:xfrm>
          <a:prstGeom prst="lin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7229" y="1455666"/>
            <a:ext cx="6987900" cy="510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8893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0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0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17326</TotalTime>
  <Words>506</Words>
  <Application>Microsoft Office PowerPoint</Application>
  <PresentationFormat>On-screen Show (4:3)</PresentationFormat>
  <Paragraphs>91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 Highly-Skilled Scientists and Their Effects on Universities and Research Fields  Fabian Waldinger (University of Warwick)</vt:lpstr>
      <vt:lpstr>Star Scientists Matter – But Identifying Causal Effects is Difficult</vt:lpstr>
      <vt:lpstr>Overview of Talk</vt:lpstr>
      <vt:lpstr>Section 1: Overall Effects - Germany</vt:lpstr>
      <vt:lpstr>Dismissal of Physicists</vt:lpstr>
      <vt:lpstr>Dismissal of Physicists</vt:lpstr>
      <vt:lpstr>Dismissal of Chemists</vt:lpstr>
      <vt:lpstr>Dismissal of Mathematicians</vt:lpstr>
      <vt:lpstr>Dismissals Reduced Total Department Quality in the Long-Run</vt:lpstr>
      <vt:lpstr>High-Quality Scientists Are Important</vt:lpstr>
      <vt:lpstr>Quality of Hires Drive the Long-Run Effects</vt:lpstr>
      <vt:lpstr>Section 1: Overall Effects – USA</vt:lpstr>
      <vt:lpstr>US Chemists in Research Fields with Emigres Patent More</vt:lpstr>
      <vt:lpstr>New Entrants Drive the Overall Increase in Patenting by US Chemists</vt:lpstr>
      <vt:lpstr>Section 2: Spillovers/Peer Effects</vt:lpstr>
      <vt:lpstr>Dismissals Reduced Department Size</vt:lpstr>
      <vt:lpstr>Dismissals Lowered Department Quality</vt:lpstr>
      <vt:lpstr>Did Dismissal Affect Peer Productivity?</vt:lpstr>
      <vt:lpstr>First Stages</vt:lpstr>
      <vt:lpstr>First Stages</vt:lpstr>
      <vt:lpstr>Effects of Number and Quality of Peers</vt:lpstr>
      <vt:lpstr>Effects of Number and Quality of Peers</vt:lpstr>
      <vt:lpstr>Even High-Quality Peers Do Not Matter</vt:lpstr>
      <vt:lpstr>Chemists Migrating from Germany to US</vt:lpstr>
      <vt:lpstr>Incumbent Chemists with Patents in Emigre Classes do not Benefit</vt:lpstr>
      <vt:lpstr>Incumbent Chemists with Patents in Emigre Classes do not Benefit</vt:lpstr>
      <vt:lpstr>Section 2: Spillovers/Peer Effects</vt:lpstr>
      <vt:lpstr>Section 3: Effects on PhD Students</vt:lpstr>
      <vt:lpstr>Students in Departments with Dismissals Become Less Likely to Publish Dissertation</vt:lpstr>
      <vt:lpstr>Summary of Findings and Open Questions</vt:lpstr>
    </vt:vector>
  </TitlesOfParts>
  <Company>RLAB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RLAB</dc:creator>
  <cp:lastModifiedBy>Fabian</cp:lastModifiedBy>
  <cp:revision>482</cp:revision>
  <cp:lastPrinted>2012-11-27T19:56:55Z</cp:lastPrinted>
  <dcterms:created xsi:type="dcterms:W3CDTF">2007-10-05T19:00:20Z</dcterms:created>
  <dcterms:modified xsi:type="dcterms:W3CDTF">2015-07-16T17:36:11Z</dcterms:modified>
</cp:coreProperties>
</file>