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10" r:id="rId3"/>
    <p:sldId id="281" r:id="rId4"/>
    <p:sldId id="309" r:id="rId5"/>
    <p:sldId id="328" r:id="rId6"/>
    <p:sldId id="330" r:id="rId7"/>
    <p:sldId id="329" r:id="rId8"/>
    <p:sldId id="356" r:id="rId9"/>
    <p:sldId id="346" r:id="rId10"/>
    <p:sldId id="357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1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ht, Robert Preston" initials="LRP" lastIdx="9" clrIdx="0">
    <p:extLst>
      <p:ext uri="{19B8F6BF-5375-455C-9EA6-DF929625EA0E}">
        <p15:presenceInfo xmlns:p15="http://schemas.microsoft.com/office/powerpoint/2012/main" xmlns="" userId="S-1-5-21-1085031214-1292428093-527237240-6688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2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r">
              <a:defRPr sz="1200"/>
            </a:lvl1pPr>
          </a:lstStyle>
          <a:p>
            <a:fld id="{AB713B38-80AF-4DA4-9FB8-580ACE5D80C8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r">
              <a:defRPr sz="1200"/>
            </a:lvl1pPr>
          </a:lstStyle>
          <a:p>
            <a:fld id="{3CA2F80A-CE66-4399-8E86-282325531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046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2F1D27F7-D9EE-402E-8296-BA465E51994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8" tIns="46580" rIns="93158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32FF28F9-138B-46BB-B775-67BC19E4D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32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28F9-138B-46BB-B775-67BC19E4D4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Orient this and next around what we’ve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28F9-138B-46BB-B775-67BC19E4D4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72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</a:t>
            </a:r>
            <a:r>
              <a:rPr lang="en-US" baseline="0" dirty="0" smtClean="0"/>
              <a:t> career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28F9-138B-46BB-B775-67BC19E4D4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377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</a:t>
            </a:r>
            <a:r>
              <a:rPr lang="en-US" baseline="0" dirty="0" smtClean="0"/>
              <a:t> career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28F9-138B-46BB-B775-67BC19E4D4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37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</a:t>
            </a:r>
            <a:r>
              <a:rPr lang="en-US" baseline="0" dirty="0" smtClean="0"/>
              <a:t> career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28F9-138B-46BB-B775-67BC19E4D4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37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</a:t>
            </a:r>
            <a:r>
              <a:rPr lang="en-US" baseline="0" dirty="0" smtClean="0"/>
              <a:t> career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28F9-138B-46BB-B775-67BC19E4D4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377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</a:t>
            </a:r>
            <a:r>
              <a:rPr lang="en-US" baseline="0" dirty="0" smtClean="0"/>
              <a:t> career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28F9-138B-46BB-B775-67BC19E4D4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37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</a:t>
            </a:r>
            <a:r>
              <a:rPr lang="en-US" baseline="0" dirty="0" smtClean="0"/>
              <a:t> career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28F9-138B-46BB-B775-67BC19E4D4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377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</a:t>
            </a:r>
            <a:r>
              <a:rPr lang="en-US" baseline="0" dirty="0" smtClean="0"/>
              <a:t> career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28F9-138B-46BB-B775-67BC19E4D4D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37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5B4D-D52B-40D2-AD01-873739DC1813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29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751C-DBE1-4C40-ACCD-D0782894B271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92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F799-1CAB-4EC6-B9F5-E75D5E38C24F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27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3641-941F-406F-B424-80432E805C77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70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5E89-8A31-4869-BA90-1F1653C8FE0F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76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87B1-3085-4065-8C8E-0F74D52DF0BA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95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0B2-865E-4263-A31B-99EDBF17B1B5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33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AE50-D352-43B8-BDCA-EEFECFFA8B86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80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D95B-67F1-43D8-AFFE-07F063A51C0F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51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06E0-7588-4875-A7D0-C944BB9D821B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15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2CDF-26B8-4B57-AB5A-68C43EB6A723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80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4030C-6712-42D9-B096-8F007C5D00B3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6ED3-5029-4ACD-AD5B-A69840293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3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cap="all" dirty="0"/>
              <a:t>Aging and the Production of High-Impact and Transformative </a:t>
            </a:r>
            <a:r>
              <a:rPr lang="en-US" b="1" cap="all" dirty="0" smtClean="0"/>
              <a:t>Science (HITS)</a:t>
            </a:r>
            <a:endParaRPr lang="en-US" b="1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05200"/>
            <a:ext cx="8458200" cy="1752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Katy B</a:t>
            </a:r>
            <a:r>
              <a:rPr lang="az-Cyrl-AZ" sz="2600" dirty="0" smtClean="0"/>
              <a:t>ӧ</a:t>
            </a:r>
            <a:r>
              <a:rPr lang="en-US" sz="2600" dirty="0" err="1" smtClean="0"/>
              <a:t>rner</a:t>
            </a:r>
            <a:r>
              <a:rPr lang="en-US" sz="2600" dirty="0" smtClean="0"/>
              <a:t> and Robert </a:t>
            </a:r>
            <a:r>
              <a:rPr lang="en-US" sz="2600" dirty="0" smtClean="0"/>
              <a:t>Light </a:t>
            </a:r>
            <a:r>
              <a:rPr lang="en-US" sz="2600" dirty="0" smtClean="0"/>
              <a:t>(Indiana U)</a:t>
            </a:r>
          </a:p>
          <a:p>
            <a:r>
              <a:rPr lang="en-US" sz="2600" dirty="0" smtClean="0"/>
              <a:t>Jerry Marschke and </a:t>
            </a:r>
            <a:r>
              <a:rPr lang="en-US" sz="2600" dirty="0" err="1" smtClean="0"/>
              <a:t>Huifeng</a:t>
            </a:r>
            <a:r>
              <a:rPr lang="en-US" sz="2600" dirty="0" smtClean="0"/>
              <a:t> Yu (SUNY Albany)</a:t>
            </a:r>
          </a:p>
          <a:p>
            <a:r>
              <a:rPr lang="en-US" sz="2600" dirty="0" smtClean="0"/>
              <a:t>Joseph </a:t>
            </a:r>
            <a:r>
              <a:rPr lang="en-US" sz="2600" dirty="0" err="1" smtClean="0"/>
              <a:t>Staudt</a:t>
            </a:r>
            <a:r>
              <a:rPr lang="en-US" sz="2600" dirty="0" smtClean="0"/>
              <a:t> and Bruce Weinberg (Ohio State)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5486400"/>
            <a:ext cx="745088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>
                <a:latin typeface="+mn-lt"/>
              </a:rPr>
              <a:t>Progress report prepared for Innovation in an Aging Society meeting,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Cambridge, MA, July 16, 2015.  Thanks to </a:t>
            </a:r>
            <a:r>
              <a:rPr lang="en-US" sz="2000" dirty="0" err="1" smtClean="0"/>
              <a:t>Akina</a:t>
            </a:r>
            <a:r>
              <a:rPr lang="en-US" sz="2000" dirty="0" smtClean="0"/>
              <a:t> </a:t>
            </a:r>
            <a:r>
              <a:rPr lang="en-US" sz="2000" dirty="0" err="1" smtClean="0"/>
              <a:t>Ikudo</a:t>
            </a:r>
            <a:r>
              <a:rPr lang="en-US" sz="2000" dirty="0" smtClean="0"/>
              <a:t> and Kelly </a:t>
            </a:r>
            <a:r>
              <a:rPr lang="en-US" sz="2000" dirty="0" err="1" smtClean="0"/>
              <a:t>Chian</a:t>
            </a:r>
            <a:r>
              <a:rPr lang="en-US" sz="2000" dirty="0" smtClean="0"/>
              <a:t> 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for research </a:t>
            </a:r>
            <a:r>
              <a:rPr lang="en-US" sz="2000" dirty="0" smtClean="0">
                <a:latin typeface="+mn-lt"/>
              </a:rPr>
              <a:t>assistance.</a:t>
            </a:r>
          </a:p>
        </p:txBody>
      </p:sp>
    </p:spTree>
    <p:extLst>
      <p:ext uri="{BB962C8B-B14F-4D97-AF65-F5344CB8AC3E}">
        <p14:creationId xmlns:p14="http://schemas.microsoft.com/office/powerpoint/2010/main" xmlns="" val="30555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of HITS and Age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45062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Overall</a:t>
            </a:r>
            <a:r>
              <a:rPr lang="en-US" dirty="0" smtClean="0"/>
              <a:t>, field age-based measures negatively correlated with citations, text measures, and entry (the entry correlation is partially mechanical</a:t>
            </a:r>
            <a:r>
              <a:rPr lang="en-US" dirty="0" smtClean="0"/>
              <a:t>)</a:t>
            </a:r>
          </a:p>
          <a:p>
            <a:pPr marL="514350" indent="-514350"/>
            <a:r>
              <a:rPr lang="en-US" dirty="0" smtClean="0"/>
              <a:t>Ages of entrants positively correlated with citations and text measures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Display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it </a:t>
            </a:r>
            <a:r>
              <a:rPr lang="en-US" dirty="0" smtClean="0"/>
              <a:t>to solicit </a:t>
            </a:r>
            <a:r>
              <a:rPr lang="en-US" dirty="0" smtClean="0"/>
              <a:t>expert feedback on our metrics</a:t>
            </a:r>
          </a:p>
          <a:p>
            <a:r>
              <a:rPr lang="en-US" dirty="0" smtClean="0"/>
              <a:t>Practitioners can select their field and the metrics.</a:t>
            </a:r>
          </a:p>
          <a:p>
            <a:r>
              <a:rPr lang="en-US" dirty="0" smtClean="0"/>
              <a:t>The tool </a:t>
            </a:r>
            <a:r>
              <a:rPr lang="en-US" dirty="0" smtClean="0"/>
              <a:t>will display a </a:t>
            </a:r>
            <a:r>
              <a:rPr lang="en-US" dirty="0" smtClean="0"/>
              <a:t>heat map representation of the ups and </a:t>
            </a:r>
            <a:r>
              <a:rPr lang="en-US" dirty="0" smtClean="0"/>
              <a:t>downs over </a:t>
            </a:r>
            <a:r>
              <a:rPr lang="en-US" dirty="0" smtClean="0"/>
              <a:t>the last 45 </a:t>
            </a:r>
            <a:r>
              <a:rPr lang="en-US" dirty="0" smtClean="0"/>
              <a:t>years </a:t>
            </a:r>
            <a:r>
              <a:rPr lang="en-US" dirty="0" smtClean="0"/>
              <a:t>in the field </a:t>
            </a:r>
            <a:r>
              <a:rPr lang="en-US" dirty="0" smtClean="0"/>
              <a:t>selected, </a:t>
            </a:r>
            <a:r>
              <a:rPr lang="en-US" dirty="0" smtClean="0"/>
              <a:t>according to the metrics selected.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4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-4114800" y="-2209800"/>
            <a:ext cx="17526000" cy="11156950"/>
            <a:chOff x="-2640" y="-1354"/>
            <a:chExt cx="11040" cy="702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-2640" y="-1354"/>
              <a:ext cx="11040" cy="7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" y="301"/>
              <a:ext cx="5707" cy="3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677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38424" cy="587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0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4" y="685800"/>
            <a:ext cx="910707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34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81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34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1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34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2" y="914400"/>
            <a:ext cx="908069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34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450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Vetting ideas for measures (Survey Monkey-</a:t>
            </a:r>
            <a:r>
              <a:rPr lang="en-US" dirty="0" err="1" smtClean="0"/>
              <a:t>WoS</a:t>
            </a:r>
            <a:r>
              <a:rPr lang="en-US" dirty="0" smtClean="0"/>
              <a:t> emails; Conferences; NIH Study Section scores)</a:t>
            </a:r>
          </a:p>
          <a:p>
            <a:r>
              <a:rPr lang="en-US" dirty="0" smtClean="0"/>
              <a:t>We are now wrapping up article-level measures of scientific impact/</a:t>
            </a:r>
            <a:r>
              <a:rPr lang="en-US" dirty="0" err="1" smtClean="0"/>
              <a:t>transformativeness</a:t>
            </a:r>
            <a:r>
              <a:rPr lang="en-US" dirty="0" smtClean="0"/>
              <a:t> and age (team age, age of oldest collaborator, etc)</a:t>
            </a:r>
          </a:p>
          <a:p>
            <a:r>
              <a:rPr lang="en-US" dirty="0" smtClean="0"/>
              <a:t>Publications: 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e’re </a:t>
            </a:r>
            <a:r>
              <a:rPr lang="en-US" dirty="0" smtClean="0"/>
              <a:t>close to having </a:t>
            </a:r>
            <a:r>
              <a:rPr lang="en-US" dirty="0" smtClean="0"/>
              <a:t>the field-level measures </a:t>
            </a:r>
            <a:r>
              <a:rPr lang="en-US" dirty="0" smtClean="0"/>
              <a:t>we </a:t>
            </a:r>
            <a:r>
              <a:rPr lang="en-US" dirty="0" smtClean="0"/>
              <a:t>said </a:t>
            </a:r>
            <a:r>
              <a:rPr lang="en-US" dirty="0" smtClean="0"/>
              <a:t>we would produce</a:t>
            </a:r>
          </a:p>
          <a:p>
            <a:pPr lvl="2"/>
            <a:r>
              <a:rPr lang="en-US" dirty="0" smtClean="0"/>
              <a:t>Submit </a:t>
            </a:r>
            <a:r>
              <a:rPr lang="en-US" smtClean="0"/>
              <a:t>1-2 articles </a:t>
            </a:r>
            <a:r>
              <a:rPr lang="en-US" dirty="0" smtClean="0"/>
              <a:t>to general </a:t>
            </a:r>
            <a:r>
              <a:rPr lang="en-US" smtClean="0"/>
              <a:t>science </a:t>
            </a:r>
            <a:r>
              <a:rPr lang="en-US" smtClean="0"/>
              <a:t>journals</a:t>
            </a:r>
            <a:endParaRPr lang="en-US" dirty="0" smtClean="0"/>
          </a:p>
          <a:p>
            <a:pPr lvl="1"/>
            <a:r>
              <a:rPr lang="en-US" dirty="0" smtClean="0"/>
              <a:t>Article-based measures for article based analysis</a:t>
            </a:r>
          </a:p>
          <a:p>
            <a:pPr lvl="1"/>
            <a:endParaRPr lang="en-US" dirty="0" smtClean="0"/>
          </a:p>
          <a:p>
            <a:pPr marL="514350" indent="-514350"/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4150"/>
            <a:ext cx="8229600" cy="5512014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Aim 1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metrics and visualization tools to identify </a:t>
            </a:r>
            <a:r>
              <a:rPr lang="en-US" dirty="0" smtClean="0"/>
              <a:t>high impact and transformative science (</a:t>
            </a:r>
            <a:r>
              <a:rPr lang="en-US" dirty="0" err="1" smtClean="0"/>
              <a:t>HITScience</a:t>
            </a:r>
            <a:r>
              <a:rPr lang="en-US" dirty="0" smtClean="0"/>
              <a:t>),</a:t>
            </a:r>
            <a:endParaRPr lang="en-US" dirty="0"/>
          </a:p>
          <a:p>
            <a:pPr lvl="1"/>
            <a:r>
              <a:rPr lang="en-US" dirty="0" smtClean="0"/>
              <a:t>Identify t</a:t>
            </a:r>
            <a:r>
              <a:rPr lang="en-US" dirty="0" smtClean="0"/>
              <a:t>he </a:t>
            </a:r>
            <a:r>
              <a:rPr lang="en-US" dirty="0"/>
              <a:t>periods in which </a:t>
            </a:r>
            <a:r>
              <a:rPr lang="en-US" dirty="0" err="1" smtClean="0"/>
              <a:t>HITScience</a:t>
            </a:r>
            <a:r>
              <a:rPr lang="en-US" dirty="0" smtClean="0"/>
              <a:t> is produced,</a:t>
            </a:r>
            <a:endParaRPr lang="en-US" dirty="0"/>
          </a:p>
          <a:p>
            <a:pPr lvl="1"/>
            <a:r>
              <a:rPr lang="en-US" dirty="0" smtClean="0"/>
              <a:t>Document how these </a:t>
            </a:r>
            <a:r>
              <a:rPr lang="en-US" dirty="0" smtClean="0"/>
              <a:t>periods </a:t>
            </a:r>
            <a:r>
              <a:rPr lang="en-US" dirty="0"/>
              <a:t>relate to the underlying features of fields, including researcher age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Aim 2</a:t>
            </a:r>
            <a:endParaRPr lang="en-US" dirty="0" smtClean="0"/>
          </a:p>
          <a:p>
            <a:pPr lvl="1"/>
            <a:r>
              <a:rPr lang="en-US" dirty="0" smtClean="0"/>
              <a:t>Document </a:t>
            </a:r>
            <a:r>
              <a:rPr lang="en-US" dirty="0"/>
              <a:t>the nature of high-impact and transformative science relative to other </a:t>
            </a:r>
            <a:r>
              <a:rPr lang="en-US" dirty="0" smtClean="0"/>
              <a:t>work</a:t>
            </a:r>
            <a:endParaRPr lang="en-US" dirty="0"/>
          </a:p>
          <a:p>
            <a:pPr lvl="1"/>
            <a:r>
              <a:rPr lang="en-US" dirty="0" smtClean="0"/>
              <a:t>Study the inter-relationship </a:t>
            </a:r>
            <a:r>
              <a:rPr lang="en-US" dirty="0"/>
              <a:t>between high-impact and transformative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1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Highlights of last six months’ progress:</a:t>
            </a:r>
          </a:p>
          <a:p>
            <a:pPr lvl="1"/>
            <a:r>
              <a:rPr lang="en-US" dirty="0" smtClean="0"/>
              <a:t>New definition </a:t>
            </a:r>
            <a:r>
              <a:rPr lang="en-US" dirty="0" smtClean="0"/>
              <a:t>of concept of </a:t>
            </a:r>
            <a:r>
              <a:rPr lang="en-US" dirty="0" smtClean="0"/>
              <a:t>field</a:t>
            </a:r>
          </a:p>
          <a:p>
            <a:pPr lvl="1"/>
            <a:r>
              <a:rPr lang="en-US" dirty="0" smtClean="0"/>
              <a:t>HITS metrics for all of Medline, and some new HITS</a:t>
            </a:r>
          </a:p>
          <a:p>
            <a:pPr lvl="2"/>
            <a:r>
              <a:rPr lang="en-US" dirty="0" smtClean="0"/>
              <a:t>Relating metrics to one another</a:t>
            </a:r>
          </a:p>
          <a:p>
            <a:pPr lvl="2"/>
            <a:r>
              <a:rPr lang="en-US" dirty="0" smtClean="0"/>
              <a:t>Relating metrics to age of field</a:t>
            </a:r>
          </a:p>
          <a:p>
            <a:pPr lvl="1"/>
            <a:r>
              <a:rPr lang="en-US" dirty="0" smtClean="0"/>
              <a:t>A new metric display tool (for vetting with domain experts; for research)</a:t>
            </a:r>
          </a:p>
          <a:p>
            <a:r>
              <a:rPr lang="en-US" dirty="0" smtClean="0"/>
              <a:t>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29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0136432"/>
              </p:ext>
            </p:extLst>
          </p:nvPr>
        </p:nvGraphicFramePr>
        <p:xfrm>
          <a:off x="457200" y="1219199"/>
          <a:ext cx="8229600" cy="548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2"/>
                <a:gridCol w="4937758"/>
              </a:tblGrid>
              <a:tr h="601738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Field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5180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High Impact (but not necessarily transformative)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Works highly cited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</a:rPr>
                        <a:t>Large number of articles, authors</a:t>
                      </a:r>
                      <a:endParaRPr lang="en-US" sz="20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</a:rPr>
                        <a:t>Increase in scientist flows into field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4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Transformative (and high impact)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Reduction in backward citation 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Durable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forward citations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Works cited broadly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New Concepts, especially new concepts mentioned frequently in future articles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</a:rPr>
                        <a:t>Obsolescence: reduction in mentions of/citations to concepts, articles, authors, important in past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Expanded to all of Medline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45062"/>
          </a:xfrm>
        </p:spPr>
        <p:txBody>
          <a:bodyPr>
            <a:normAutofit/>
          </a:bodyPr>
          <a:lstStyle/>
          <a:p>
            <a:pPr marL="514350" indent="-514350"/>
            <a:r>
              <a:rPr lang="en-US" i="1" dirty="0" smtClean="0"/>
              <a:t>Last report</a:t>
            </a:r>
            <a:r>
              <a:rPr lang="en-US" dirty="0" smtClean="0"/>
              <a:t>: As an initial step we used Neurodegenerative and Alzheimer's (NDA) as our platform for formulating measures</a:t>
            </a:r>
          </a:p>
          <a:p>
            <a:pPr marL="514350" indent="-514350"/>
            <a:r>
              <a:rPr lang="en-US" i="1" dirty="0" smtClean="0"/>
              <a:t>Now all of Medline</a:t>
            </a:r>
            <a:r>
              <a:rPr lang="en-US" dirty="0" smtClean="0"/>
              <a:t>: Define fields, organize papers into fields and five year bins (1968-1972, 1973-1977, 1978-1982,…,2008-2012)</a:t>
            </a:r>
          </a:p>
          <a:p>
            <a:pPr marL="914400" lvl="1" indent="-514350"/>
            <a:r>
              <a:rPr lang="en-US" i="1" dirty="0" smtClean="0"/>
              <a:t>Then characterize each field-year bin by HITS measures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define an article’s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35362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Options: </a:t>
            </a:r>
            <a:r>
              <a:rPr lang="en-US" dirty="0" err="1" smtClean="0"/>
              <a:t>MeSH</a:t>
            </a:r>
            <a:r>
              <a:rPr lang="en-US" dirty="0" smtClean="0"/>
              <a:t>, </a:t>
            </a:r>
            <a:r>
              <a:rPr lang="en-US" dirty="0" smtClean="0"/>
              <a:t>j</a:t>
            </a:r>
            <a:r>
              <a:rPr lang="en-US" dirty="0" smtClean="0"/>
              <a:t>ournal subject </a:t>
            </a:r>
            <a:r>
              <a:rPr lang="en-US" dirty="0" smtClean="0"/>
              <a:t>categories, text….  We use </a:t>
            </a:r>
            <a:r>
              <a:rPr lang="en-US" dirty="0" err="1" smtClean="0"/>
              <a:t>MeSH</a:t>
            </a:r>
            <a:endParaRPr lang="en-US" dirty="0" smtClean="0"/>
          </a:p>
          <a:p>
            <a:pPr marL="514350" indent="-514350"/>
            <a:r>
              <a:rPr lang="en-US" dirty="0" err="1" smtClean="0"/>
              <a:t>MeSH</a:t>
            </a:r>
            <a:r>
              <a:rPr lang="en-US" dirty="0" smtClean="0"/>
              <a:t> issues</a:t>
            </a:r>
          </a:p>
          <a:p>
            <a:pPr marL="914400" lvl="1" indent="-514350"/>
            <a:r>
              <a:rPr lang="en-US" dirty="0" smtClean="0"/>
              <a:t>Multiple </a:t>
            </a:r>
            <a:r>
              <a:rPr lang="en-US" dirty="0" err="1" smtClean="0"/>
              <a:t>MeSH</a:t>
            </a:r>
            <a:r>
              <a:rPr lang="en-US" dirty="0" smtClean="0"/>
              <a:t> terms per article</a:t>
            </a:r>
          </a:p>
          <a:p>
            <a:pPr marL="914400" lvl="1" indent="-514350"/>
            <a:r>
              <a:rPr lang="en-US" dirty="0" smtClean="0"/>
              <a:t>One-to-many mapping of terms to tree locations</a:t>
            </a:r>
          </a:p>
          <a:p>
            <a:pPr marL="914400" lvl="1" indent="-514350"/>
            <a:r>
              <a:rPr lang="en-US" dirty="0" smtClean="0"/>
              <a:t>Not fully hierarchical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514600"/>
            <a:ext cx="231865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3200400" cy="381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5172" y="2514600"/>
            <a:ext cx="204882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define an article’s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590800"/>
            <a:ext cx="2074768" cy="405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219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Article—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terms: Diabetes Mellitus, Type 1; Cardiovascular Diseases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3505200"/>
            <a:ext cx="1219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304800" y="4038600"/>
            <a:ext cx="381000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352800" y="48006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9530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0200" y="60960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3962400"/>
            <a:ext cx="7391400" cy="6858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7315200" y="3048000"/>
            <a:ext cx="1828800" cy="990600"/>
          </a:xfrm>
          <a:prstGeom prst="mathMultiply">
            <a:avLst/>
          </a:prstGeom>
          <a:solidFill>
            <a:schemeClr val="accent1">
              <a:alpha val="4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62400" y="4114800"/>
            <a:ext cx="485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⅓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3600" y="4038600"/>
            <a:ext cx="485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⅓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00200" y="4114800"/>
            <a:ext cx="485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⅓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0" grpId="0" animBg="1"/>
      <p:bldP spid="19" grpId="0" animBg="1"/>
      <p:bldP spid="19" grpId="1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HITS in Medline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45062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First look at HITS</a:t>
            </a:r>
          </a:p>
          <a:p>
            <a:pPr marL="914400" lvl="1" indent="-514350"/>
            <a:r>
              <a:rPr lang="en-US" dirty="0" smtClean="0"/>
              <a:t>Do these measures make sense?</a:t>
            </a:r>
          </a:p>
          <a:p>
            <a:pPr marL="914400" lvl="1" indent="-514350"/>
            <a:r>
              <a:rPr lang="en-US" dirty="0" smtClean="0"/>
              <a:t>HITS measures “log </a:t>
            </a:r>
            <a:r>
              <a:rPr lang="en-US" dirty="0" err="1" smtClean="0"/>
              <a:t>residualized</a:t>
            </a:r>
            <a:r>
              <a:rPr lang="en-US" dirty="0" smtClean="0"/>
              <a:t>”—we log measures and take deviations from field and year means, because</a:t>
            </a:r>
          </a:p>
          <a:p>
            <a:pPr marL="1314450" lvl="2" indent="-514350"/>
            <a:r>
              <a:rPr lang="en-US" dirty="0" smtClean="0"/>
              <a:t>Some measures are size dependent and size of subfields vary</a:t>
            </a:r>
          </a:p>
          <a:p>
            <a:pPr marL="1314450" lvl="2" indent="-514350"/>
            <a:r>
              <a:rPr lang="en-US" dirty="0" smtClean="0"/>
              <a:t>End point of data affects our measures (e.g. forward citations are right censored)</a:t>
            </a:r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Validity of our HITS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45062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Alternative </a:t>
            </a:r>
            <a:r>
              <a:rPr lang="en-US" dirty="0" smtClean="0"/>
              <a:t>HITS </a:t>
            </a:r>
            <a:r>
              <a:rPr lang="en-US" dirty="0" smtClean="0"/>
              <a:t>metrics should be positively correlated and they mostly are</a:t>
            </a:r>
          </a:p>
          <a:p>
            <a:pPr marL="914400" lvl="1" indent="-514350"/>
            <a:r>
              <a:rPr lang="en-US" dirty="0" smtClean="0"/>
              <a:t>Forward citation-based measures are strongly positively correlated with each other</a:t>
            </a:r>
          </a:p>
          <a:p>
            <a:pPr marL="914400" lvl="1" indent="-514350"/>
            <a:r>
              <a:rPr lang="en-US" dirty="0" smtClean="0"/>
              <a:t>Forward citation-based, text-based, size-based measures are positively correlated</a:t>
            </a:r>
          </a:p>
          <a:p>
            <a:pPr marL="914400" lvl="1" indent="-514350"/>
            <a:r>
              <a:rPr lang="en-US" dirty="0" smtClean="0"/>
              <a:t>Some surprises: In field-year bins with many forward citations, citations peter out relatively quickly (forward citations negatively correlated with forward citation age)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6ED3-5029-4ACD-AD5B-A698402935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720</Words>
  <Application>Microsoft Office PowerPoint</Application>
  <PresentationFormat>On-screen Show (4:3)</PresentationFormat>
  <Paragraphs>120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Aging and the Production of High-Impact and Transformative Science (HITS)</vt:lpstr>
      <vt:lpstr>Slide 2</vt:lpstr>
      <vt:lpstr>Outline</vt:lpstr>
      <vt:lpstr>Metrics</vt:lpstr>
      <vt:lpstr>Expanded to all of Medline</vt:lpstr>
      <vt:lpstr>How we define an article’s field</vt:lpstr>
      <vt:lpstr>How we define an article’s field</vt:lpstr>
      <vt:lpstr>HITS in Medline</vt:lpstr>
      <vt:lpstr>Validity of our HITS metrics</vt:lpstr>
      <vt:lpstr>Correlation of HITS and Age Measures</vt:lpstr>
      <vt:lpstr>Metric Display Tool</vt:lpstr>
      <vt:lpstr>Slide 12</vt:lpstr>
      <vt:lpstr>Slide 13</vt:lpstr>
      <vt:lpstr>Slide 14</vt:lpstr>
      <vt:lpstr>Slide 15</vt:lpstr>
      <vt:lpstr>Slide 16</vt:lpstr>
      <vt:lpstr>Slide 17</vt:lpstr>
      <vt:lpstr>Next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Aging and the Production of High-Impact and Transformative Research</dc:title>
  <dc:creator>weinberg.27</dc:creator>
  <cp:lastModifiedBy>Jerry Marschke</cp:lastModifiedBy>
  <cp:revision>153</cp:revision>
  <dcterms:created xsi:type="dcterms:W3CDTF">2014-07-11T15:23:36Z</dcterms:created>
  <dcterms:modified xsi:type="dcterms:W3CDTF">2015-07-16T11:23:15Z</dcterms:modified>
</cp:coreProperties>
</file>