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304" r:id="rId5"/>
    <p:sldId id="318" r:id="rId6"/>
    <p:sldId id="317" r:id="rId7"/>
    <p:sldId id="316" r:id="rId8"/>
    <p:sldId id="315" r:id="rId9"/>
    <p:sldId id="314" r:id="rId10"/>
    <p:sldId id="306" r:id="rId11"/>
    <p:sldId id="319" r:id="rId12"/>
    <p:sldId id="329" r:id="rId13"/>
    <p:sldId id="320" r:id="rId14"/>
    <p:sldId id="321" r:id="rId15"/>
    <p:sldId id="322" r:id="rId16"/>
    <p:sldId id="323" r:id="rId17"/>
    <p:sldId id="326" r:id="rId18"/>
    <p:sldId id="327" r:id="rId19"/>
    <p:sldId id="32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inberg.27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9" autoAdjust="0"/>
    <p:restoredTop sz="94660"/>
  </p:normalViewPr>
  <p:slideViewPr>
    <p:cSldViewPr>
      <p:cViewPr varScale="1">
        <p:scale>
          <a:sx n="72" d="100"/>
          <a:sy n="72" d="100"/>
        </p:scale>
        <p:origin x="133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3E6E2-277F-4539-A0DD-4393199DE63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D3942-39A9-40B9-8A25-F2DC489F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0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BC0D-1579-45B3-9AF2-0E25BF6ED111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8E8E-B276-4D22-A7DF-2198BED8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9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BC0D-1579-45B3-9AF2-0E25BF6ED111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8E8E-B276-4D22-A7DF-2198BED8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0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BC0D-1579-45B3-9AF2-0E25BF6ED111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8E8E-B276-4D22-A7DF-2198BED8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6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BC0D-1579-45B3-9AF2-0E25BF6ED111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8E8E-B276-4D22-A7DF-2198BED8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6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BC0D-1579-45B3-9AF2-0E25BF6ED111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8E8E-B276-4D22-A7DF-2198BED8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BC0D-1579-45B3-9AF2-0E25BF6ED111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8E8E-B276-4D22-A7DF-2198BED8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0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BC0D-1579-45B3-9AF2-0E25BF6ED111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8E8E-B276-4D22-A7DF-2198BED8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2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BC0D-1579-45B3-9AF2-0E25BF6ED111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8E8E-B276-4D22-A7DF-2198BED8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5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BC0D-1579-45B3-9AF2-0E25BF6ED111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8E8E-B276-4D22-A7DF-2198BED8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6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BC0D-1579-45B3-9AF2-0E25BF6ED111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8E8E-B276-4D22-A7DF-2198BED8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1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BC0D-1579-45B3-9AF2-0E25BF6ED111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8E8E-B276-4D22-A7DF-2198BED8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1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ABC0D-1579-45B3-9AF2-0E25BF6ED111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D8E8E-B276-4D22-A7DF-2198BED8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6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LATE-CAREER RESEARCH PRODUCTIVITY AND THE TIMING OF RETIREMENT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Ham (</a:t>
            </a:r>
            <a:r>
              <a:rPr lang="en-US" smtClean="0"/>
              <a:t>National U Singapore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David Blau, and Bruce Weinberg (Ohio State)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to IPEDS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504337"/>
              </p:ext>
            </p:extLst>
          </p:nvPr>
        </p:nvGraphicFramePr>
        <p:xfrm>
          <a:off x="457200" y="1600200"/>
          <a:ext cx="8229600" cy="30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524000"/>
                <a:gridCol w="1828800"/>
                <a:gridCol w="10668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Organization Type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# Matched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# Unmatched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Total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College (2-Year)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586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0.775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College (4-Year)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817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243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1060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0.771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University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523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684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0.765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Postgraduate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0.656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Teaching Hospital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13,356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13,612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2086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14,089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16,175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Extract from Restricted-Use SDR</a:t>
            </a:r>
            <a:endParaRPr lang="en-US" dirty="0"/>
          </a:p>
          <a:p>
            <a:pPr lvl="1"/>
            <a:r>
              <a:rPr lang="en-US" dirty="0"/>
              <a:t>1993, 1995, 1997, 1999, 2001, 2003, 2006, 2008, and 2010</a:t>
            </a:r>
          </a:p>
          <a:p>
            <a:pPr>
              <a:buClr>
                <a:schemeClr val="dk1"/>
              </a:buClr>
              <a:buSzPct val="100000"/>
            </a:pPr>
            <a:r>
              <a:rPr lang="en" dirty="0" smtClean="0"/>
              <a:t>Harmonized variables (esp. field </a:t>
            </a:r>
            <a:r>
              <a:rPr lang="en" dirty="0"/>
              <a:t>of </a:t>
            </a:r>
            <a:r>
              <a:rPr lang="en" dirty="0" smtClean="0"/>
              <a:t>study)</a:t>
            </a:r>
            <a:endParaRPr lang="en" dirty="0"/>
          </a:p>
          <a:p>
            <a:pPr>
              <a:buClr>
                <a:schemeClr val="dk1"/>
              </a:buClr>
              <a:buSzPct val="100000"/>
            </a:pPr>
            <a:r>
              <a:rPr lang="en" dirty="0" smtClean="0"/>
              <a:t>Reconciled start dates for jobs</a:t>
            </a:r>
          </a:p>
          <a:p>
            <a:pPr lvl="1">
              <a:buClr>
                <a:schemeClr val="dk1"/>
              </a:buClr>
              <a:buSzPct val="80000"/>
            </a:pPr>
            <a:r>
              <a:rPr lang="en" dirty="0"/>
              <a:t>Use first and modal responses to identify correct start date</a:t>
            </a:r>
          </a:p>
          <a:p>
            <a:pPr>
              <a:buClr>
                <a:schemeClr val="dk1"/>
              </a:buClr>
              <a:buSzPct val="100000"/>
            </a:pPr>
            <a:r>
              <a:rPr lang="en" dirty="0" smtClean="0"/>
              <a:t>Generated full employment </a:t>
            </a:r>
            <a:r>
              <a:rPr lang="en" dirty="0"/>
              <a:t>history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Aging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draft of a piece showing the aging of the innovative workforce and effect on productivity</a:t>
            </a:r>
          </a:p>
          <a:p>
            <a:r>
              <a:rPr lang="en-US" smtClean="0"/>
              <a:t>Addresses </a:t>
            </a:r>
            <a:r>
              <a:rPr lang="en-US" dirty="0" smtClean="0"/>
              <a:t>comments from last meeting</a:t>
            </a:r>
          </a:p>
        </p:txBody>
      </p:sp>
    </p:spTree>
    <p:extLst>
      <p:ext uri="{BB962C8B-B14F-4D97-AF65-F5344CB8AC3E}">
        <p14:creationId xmlns:p14="http://schemas.microsoft.com/office/powerpoint/2010/main" val="14199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Explaining the aging of the US scientific workforce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population as a whole is aging, thanks to declining fertility, and declining mortality at older ages</a:t>
            </a:r>
          </a:p>
          <a:p>
            <a:endParaRPr lang="en-US" dirty="0" smtClean="0"/>
          </a:p>
          <a:p>
            <a:r>
              <a:rPr lang="en-US" dirty="0" smtClean="0"/>
              <a:t>An older population is the “new normal;” the baby boom skewed the distribution</a:t>
            </a:r>
          </a:p>
          <a:p>
            <a:endParaRPr lang="en-US" dirty="0" smtClean="0"/>
          </a:p>
          <a:p>
            <a:r>
              <a:rPr lang="en-US" dirty="0" smtClean="0"/>
              <a:t>Is aging of the scientific workforce just due to population aging, or are other factors at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the US scientific workforce aging at the same rate as the US population?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age in the range 24-75:</a:t>
            </a:r>
          </a:p>
          <a:p>
            <a:pPr lvl="1"/>
            <a:r>
              <a:rPr lang="en-US" dirty="0" smtClean="0"/>
              <a:t>AAMC: 1980: 43.1, 2010: 48.5</a:t>
            </a:r>
          </a:p>
          <a:p>
            <a:pPr lvl="1"/>
            <a:r>
              <a:rPr lang="en-US" dirty="0" smtClean="0"/>
              <a:t>US pop: 1980: 45.0, 2014: 46.8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733800"/>
            <a:ext cx="4114800" cy="301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 descr="age of faculty position and first R0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7602" y="3814713"/>
            <a:ext cx="3609068" cy="28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Specific factors affecting the age distribution of the US scientific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College and PhD </a:t>
            </a:r>
            <a:r>
              <a:rPr lang="en-US" b="1" dirty="0" smtClean="0"/>
              <a:t>completion</a:t>
            </a:r>
            <a:r>
              <a:rPr lang="en-US" dirty="0" smtClean="0"/>
              <a:t> rates of </a:t>
            </a:r>
            <a:r>
              <a:rPr lang="en-US" dirty="0"/>
              <a:t>the </a:t>
            </a:r>
            <a:r>
              <a:rPr lang="en-US" dirty="0" smtClean="0"/>
              <a:t>residents</a:t>
            </a:r>
            <a:endParaRPr lang="en-US" dirty="0"/>
          </a:p>
          <a:p>
            <a:r>
              <a:rPr lang="en-US" b="1" dirty="0" smtClean="0"/>
              <a:t>Retention </a:t>
            </a:r>
            <a:r>
              <a:rPr lang="en-US" dirty="0" smtClean="0"/>
              <a:t>of </a:t>
            </a:r>
            <a:r>
              <a:rPr lang="en-US" dirty="0"/>
              <a:t>new US PhDs </a:t>
            </a:r>
            <a:r>
              <a:rPr lang="en-US" dirty="0" smtClean="0"/>
              <a:t>in science</a:t>
            </a:r>
            <a:endParaRPr lang="en-US" dirty="0"/>
          </a:p>
          <a:p>
            <a:r>
              <a:rPr lang="en-US" b="1" dirty="0" smtClean="0"/>
              <a:t>International </a:t>
            </a:r>
            <a:r>
              <a:rPr lang="en-US" dirty="0" smtClean="0"/>
              <a:t>flows</a:t>
            </a:r>
            <a:endParaRPr lang="en-US" b="1" dirty="0" smtClean="0"/>
          </a:p>
          <a:p>
            <a:pPr lvl="1"/>
            <a:r>
              <a:rPr lang="en-US" dirty="0"/>
              <a:t>N</a:t>
            </a:r>
            <a:r>
              <a:rPr lang="en-US" dirty="0" smtClean="0"/>
              <a:t>umber </a:t>
            </a:r>
            <a:r>
              <a:rPr lang="en-US" dirty="0"/>
              <a:t>of international students </a:t>
            </a:r>
            <a:r>
              <a:rPr lang="en-US" dirty="0" smtClean="0"/>
              <a:t>completing a science PhD in the US</a:t>
            </a:r>
            <a:endParaRPr lang="en-US" dirty="0"/>
          </a:p>
          <a:p>
            <a:pPr lvl="1"/>
            <a:r>
              <a:rPr lang="en-US" dirty="0" smtClean="0"/>
              <a:t>International </a:t>
            </a:r>
            <a:r>
              <a:rPr lang="en-US" dirty="0"/>
              <a:t>students completing a PhD in the US who enter the US scientific </a:t>
            </a:r>
            <a:r>
              <a:rPr lang="en-US" dirty="0" smtClean="0"/>
              <a:t>workforce 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rate and age distribution of immigration to the US by scientists who completed a PhD outside the </a:t>
            </a:r>
            <a:r>
              <a:rPr lang="en-US" dirty="0" smtClean="0"/>
              <a:t>US</a:t>
            </a:r>
            <a:endParaRPr lang="en-US" dirty="0"/>
          </a:p>
          <a:p>
            <a:r>
              <a:rPr lang="en-US" dirty="0" smtClean="0"/>
              <a:t>Hazard </a:t>
            </a:r>
            <a:r>
              <a:rPr lang="en-US" dirty="0"/>
              <a:t>rate of </a:t>
            </a:r>
            <a:r>
              <a:rPr lang="en-US" b="1" dirty="0"/>
              <a:t>exit from </a:t>
            </a:r>
            <a:r>
              <a:rPr lang="en-US" b="1" dirty="0" smtClean="0"/>
              <a:t>science </a:t>
            </a:r>
            <a:r>
              <a:rPr lang="en-US" dirty="0" smtClean="0"/>
              <a:t>to another occupation</a:t>
            </a:r>
            <a:endParaRPr lang="en-US" dirty="0"/>
          </a:p>
          <a:p>
            <a:r>
              <a:rPr lang="en-US" b="1" dirty="0" smtClean="0"/>
              <a:t>Retirement </a:t>
            </a:r>
            <a:r>
              <a:rPr lang="en-US" dirty="0" smtClean="0"/>
              <a:t>hazard from </a:t>
            </a:r>
            <a:r>
              <a:rPr lang="en-US" dirty="0"/>
              <a:t>the US scientific </a:t>
            </a:r>
            <a:r>
              <a:rPr lang="en-US" dirty="0" smtClean="0"/>
              <a:t>workforce </a:t>
            </a:r>
            <a:endParaRPr lang="en-US" dirty="0"/>
          </a:p>
          <a:p>
            <a:r>
              <a:rPr lang="en-US" b="1" dirty="0" smtClean="0"/>
              <a:t>Mortality </a:t>
            </a:r>
            <a:r>
              <a:rPr lang="en-US" dirty="0" smtClean="0"/>
              <a:t>of scientists (if different from the population)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analyze the demographics of the US scientific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standard demographic methods to analyze the effects of overall population aging and factors specific to the US scientific workforce</a:t>
            </a:r>
          </a:p>
          <a:p>
            <a:r>
              <a:rPr lang="en-US" dirty="0" smtClean="0"/>
              <a:t>A simulation model, in which the long run implications of a given set of “vital rates” for the age distribution can be studied, as well as transition dynamics</a:t>
            </a:r>
          </a:p>
          <a:p>
            <a:r>
              <a:rPr lang="en-US" dirty="0" smtClean="0"/>
              <a:t>Use data from the Census, SDR, SED, and 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43192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3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43192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0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Immigration</a:t>
            </a:r>
          </a:p>
          <a:p>
            <a:r>
              <a:rPr lang="en-US" dirty="0" smtClean="0"/>
              <a:t>Subsidies for education and training</a:t>
            </a:r>
          </a:p>
          <a:p>
            <a:r>
              <a:rPr lang="en-US" dirty="0" smtClean="0"/>
              <a:t>Funding policy</a:t>
            </a:r>
          </a:p>
          <a:p>
            <a:r>
              <a:rPr lang="en-US" smtClean="0"/>
              <a:t>Retirement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Researchers are typically viewed as being most innovative early in their </a:t>
            </a:r>
            <a:r>
              <a:rPr lang="en-US" dirty="0" smtClean="0"/>
              <a:t>careers</a:t>
            </a:r>
          </a:p>
          <a:p>
            <a:r>
              <a:rPr lang="en-US" dirty="0" smtClean="0"/>
              <a:t>Our </a:t>
            </a:r>
            <a:r>
              <a:rPr lang="en-US" dirty="0"/>
              <a:t>scientific community is </a:t>
            </a:r>
            <a:r>
              <a:rPr lang="en-US" dirty="0" smtClean="0"/>
              <a:t>aging</a:t>
            </a:r>
          </a:p>
          <a:p>
            <a:r>
              <a:rPr lang="en-US" dirty="0" smtClean="0"/>
              <a:t>We don’t know how productivity evolves at the end of the career / near retirement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Document </a:t>
            </a:r>
            <a:r>
              <a:rPr lang="en-US" dirty="0"/>
              <a:t>trends in innovative output </a:t>
            </a:r>
            <a:r>
              <a:rPr lang="en-US" dirty="0" smtClean="0"/>
              <a:t>over the </a:t>
            </a:r>
            <a:r>
              <a:rPr lang="en-US" dirty="0"/>
              <a:t>late </a:t>
            </a:r>
            <a:r>
              <a:rPr lang="en-US" dirty="0" smtClean="0"/>
              <a:t>career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factors behind aging scientific workforce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Estimate effect of retirement on output using discontinuities in DB pensions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Estimate </a:t>
            </a:r>
            <a:r>
              <a:rPr lang="en-US" dirty="0"/>
              <a:t>how the aging of our research workforce </a:t>
            </a:r>
            <a:r>
              <a:rPr lang="en-US" dirty="0" smtClean="0"/>
              <a:t>will </a:t>
            </a:r>
            <a:r>
              <a:rPr lang="en-US" dirty="0"/>
              <a:t>affect innovative output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2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 Pension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collected, coded, and are checking </a:t>
            </a:r>
            <a:r>
              <a:rPr lang="en-US" i="1" dirty="0" smtClean="0"/>
              <a:t>all </a:t>
            </a:r>
            <a:r>
              <a:rPr lang="en-US" dirty="0" smtClean="0"/>
              <a:t>DB plans at top 100 research </a:t>
            </a:r>
            <a:r>
              <a:rPr lang="en-US" dirty="0" err="1" smtClean="0"/>
              <a:t>Univs</a:t>
            </a:r>
            <a:r>
              <a:rPr lang="en-US" dirty="0" smtClean="0"/>
              <a:t> (~50 plans)</a:t>
            </a:r>
          </a:p>
          <a:p>
            <a:pPr lvl="1"/>
            <a:r>
              <a:rPr lang="en-US" dirty="0" smtClean="0"/>
              <a:t>Cover more schools because of systems</a:t>
            </a:r>
          </a:p>
          <a:p>
            <a:pPr lvl="1"/>
            <a:r>
              <a:rPr lang="en-US" dirty="0" smtClean="0"/>
              <a:t>Will collect systems that cover many schools</a:t>
            </a:r>
          </a:p>
          <a:p>
            <a:r>
              <a:rPr lang="en-US" dirty="0" smtClean="0"/>
              <a:t>Simulated careers for people turning 65 in 2005 with varying start 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ean_d_benfac_line_27 SU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4" y="901276"/>
            <a:ext cx="7196050" cy="5232715"/>
          </a:xfrm>
          <a:prstGeom prst="rect">
            <a:avLst/>
          </a:prstGeom>
        </p:spPr>
      </p:pic>
      <p:pic>
        <p:nvPicPr>
          <p:cNvPr id="15" name="Picture 14" descr="mean_d_benfac_line_27_29 SUN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4" y="901276"/>
            <a:ext cx="7196050" cy="5232715"/>
          </a:xfrm>
          <a:prstGeom prst="rect">
            <a:avLst/>
          </a:prstGeom>
        </p:spPr>
      </p:pic>
      <p:pic>
        <p:nvPicPr>
          <p:cNvPr id="16" name="Picture 15" descr="mean_d_benfac_line_27_29_31 SUN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4" y="901275"/>
            <a:ext cx="7196050" cy="5232715"/>
          </a:xfrm>
          <a:prstGeom prst="rect">
            <a:avLst/>
          </a:prstGeom>
        </p:spPr>
      </p:pic>
      <p:pic>
        <p:nvPicPr>
          <p:cNvPr id="17" name="Picture 16" descr="mean_d_benfac_line_27_29_31_33 SUN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4" y="901275"/>
            <a:ext cx="7196050" cy="5233491"/>
          </a:xfrm>
          <a:prstGeom prst="rect">
            <a:avLst/>
          </a:prstGeom>
        </p:spPr>
      </p:pic>
      <p:pic>
        <p:nvPicPr>
          <p:cNvPr id="18" name="Picture 17" descr="mean_d_benfac_line_27_29_31_33_35 SUN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4" y="901275"/>
            <a:ext cx="7196050" cy="5233491"/>
          </a:xfrm>
          <a:prstGeom prst="rect">
            <a:avLst/>
          </a:prstGeom>
        </p:spPr>
      </p:pic>
      <p:pic>
        <p:nvPicPr>
          <p:cNvPr id="19" name="Picture 18" descr="mean_d_benfac_line_27_29_31_33_35_37 SUN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4" y="901275"/>
            <a:ext cx="7196050" cy="5233491"/>
          </a:xfrm>
          <a:prstGeom prst="rect">
            <a:avLst/>
          </a:prstGeom>
        </p:spPr>
      </p:pic>
      <p:pic>
        <p:nvPicPr>
          <p:cNvPr id="20" name="Picture 19" descr="mean_d_benfac_line_27_29_31_33_35_37_39 SUNY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4" y="901275"/>
            <a:ext cx="7196050" cy="5232715"/>
          </a:xfrm>
          <a:prstGeom prst="rect">
            <a:avLst/>
          </a:prstGeom>
        </p:spPr>
      </p:pic>
      <p:pic>
        <p:nvPicPr>
          <p:cNvPr id="21" name="Picture 20" descr="mean_d_benfac_line_27_29_31_33_35_37_39_41 SUN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4" y="901276"/>
            <a:ext cx="7196050" cy="5232715"/>
          </a:xfrm>
          <a:prstGeom prst="rect">
            <a:avLst/>
          </a:prstGeom>
        </p:spPr>
      </p:pic>
      <p:pic>
        <p:nvPicPr>
          <p:cNvPr id="22" name="Picture 21" descr="mean_d_benfac_line_all SUNY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4" y="901275"/>
            <a:ext cx="7196050" cy="52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0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People with Max </a:t>
            </a:r>
            <a:r>
              <a:rPr lang="el-GR" dirty="0" smtClean="0"/>
              <a:t>Δ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41" y="1219200"/>
            <a:ext cx="749411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</a:t>
            </a:r>
            <a:r>
              <a:rPr lang="el-GR" dirty="0" smtClean="0"/>
              <a:t>Δ</a:t>
            </a:r>
            <a:r>
              <a:rPr lang="en-US" dirty="0" smtClean="0"/>
              <a:t> (Conditional on Max </a:t>
            </a:r>
            <a:r>
              <a:rPr lang="el-GR" dirty="0" smtClean="0"/>
              <a:t>Δ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40" y="1351722"/>
            <a:ext cx="749411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</a:t>
            </a:r>
            <a:r>
              <a:rPr lang="el-GR" dirty="0" smtClean="0"/>
              <a:t>Δ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40" y="1219200"/>
            <a:ext cx="749411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Pension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Obtained </a:t>
            </a:r>
            <a:r>
              <a:rPr lang="en-US" i="1" dirty="0" smtClean="0"/>
              <a:t>all </a:t>
            </a:r>
            <a:r>
              <a:rPr lang="en-US" dirty="0" smtClean="0"/>
              <a:t>16,175 DC pension plans administered by TIAA-CREF</a:t>
            </a:r>
          </a:p>
          <a:p>
            <a:r>
              <a:rPr lang="en-US" dirty="0" smtClean="0"/>
              <a:t>These have been coded</a:t>
            </a:r>
          </a:p>
          <a:p>
            <a:r>
              <a:rPr lang="en-US" dirty="0" smtClean="0"/>
              <a:t>And matched to IPEDS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4022</TotalTime>
  <Words>599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LATE-CAREER RESEARCH PRODUCTIVITY AND THE TIMING OF RETIREMENT</vt:lpstr>
      <vt:lpstr>Overview</vt:lpstr>
      <vt:lpstr>Overview</vt:lpstr>
      <vt:lpstr>DB Pension Coding</vt:lpstr>
      <vt:lpstr>PowerPoint Presentation</vt:lpstr>
      <vt:lpstr>Number of People with Max Δ </vt:lpstr>
      <vt:lpstr>Average Δ (Conditional on Max Δ)</vt:lpstr>
      <vt:lpstr>Average Δ </vt:lpstr>
      <vt:lpstr>DC Pension Coding</vt:lpstr>
      <vt:lpstr>Match to IPEDS</vt:lpstr>
      <vt:lpstr>SDR</vt:lpstr>
      <vt:lpstr>Consequences of Aging Workforce</vt:lpstr>
      <vt:lpstr>Explaining the aging of the US scientific workforce</vt:lpstr>
      <vt:lpstr>Is the US scientific workforce aging at the same rate as the US population?</vt:lpstr>
      <vt:lpstr>Specific factors affecting the age distribution of the US scientific workforce</vt:lpstr>
      <vt:lpstr>We analyze the demographics of the US scientific workforce</vt:lpstr>
      <vt:lpstr>PowerPoint Presentation</vt:lpstr>
      <vt:lpstr>PowerPoint Presentation</vt:lpstr>
      <vt:lpstr>Policy issues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LATE-CAREER RESEARCH PRODUCTIVITY AND THE TIMING OF RETIREMENT</dc:title>
  <dc:creator>weinberg.27</dc:creator>
  <cp:lastModifiedBy>weinberg.27</cp:lastModifiedBy>
  <cp:revision>65</cp:revision>
  <dcterms:created xsi:type="dcterms:W3CDTF">2014-07-11T15:14:19Z</dcterms:created>
  <dcterms:modified xsi:type="dcterms:W3CDTF">2015-07-28T21:01:29Z</dcterms:modified>
</cp:coreProperties>
</file>