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2" r:id="rId3"/>
    <p:sldId id="506" r:id="rId4"/>
    <p:sldId id="503" r:id="rId5"/>
    <p:sldId id="504" r:id="rId6"/>
    <p:sldId id="497" r:id="rId7"/>
    <p:sldId id="502" r:id="rId8"/>
    <p:sldId id="510" r:id="rId9"/>
    <p:sldId id="507" r:id="rId10"/>
    <p:sldId id="511" r:id="rId11"/>
    <p:sldId id="508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66FF"/>
    <a:srgbClr val="008FFA"/>
    <a:srgbClr val="FF7C80"/>
    <a:srgbClr val="2C666A"/>
    <a:srgbClr val="3C8C93"/>
    <a:srgbClr val="49AAB1"/>
    <a:srgbClr val="51B0B7"/>
    <a:srgbClr val="32757A"/>
    <a:srgbClr val="2F6E73"/>
    <a:srgbClr val="00B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-18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E9C5C-1C57-473A-973D-DCBE87AC19CC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64F2C-9EFE-476F-9784-CEF173D57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043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AE45C44-2CBE-43D0-824E-A22D2D4B4E37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3136178-B0A4-48DB-B045-64D4D6A05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056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5562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Calibri" pitchFamily="84" charset="0"/>
              </a:rPr>
              <a:t>Eric Schmidt, former CEO of Google, in 2010:</a:t>
            </a:r>
          </a:p>
          <a:p>
            <a:pPr lvl="4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1000" dirty="0" smtClean="0">
              <a:latin typeface="Calibri" pitchFamily="84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“Between the birth of the world and 2003, there were five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exabytes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of information created. We [now] create five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exabytes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every two days.”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1905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2846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2846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Premium</a:t>
            </a:r>
            <a:r>
              <a:rPr lang="en-US" baseline="0" dirty="0" smtClean="0"/>
              <a:t> on interpretability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53345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Premium</a:t>
            </a:r>
            <a:r>
              <a:rPr lang="en-US" baseline="0" dirty="0" smtClean="0"/>
              <a:t> on interpretability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451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28468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8563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FF08C-BB17-2943-8BF7-F268BF192043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78545-4A2C-4E2C-B17B-C0D6EADA1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5B15C-2FFA-D44C-BFB7-C149ECC1C519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E6F3D-E0DE-41A2-9DA0-8804AF3BD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756B4-2F22-DB43-8AA9-17F5DC2E900F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9714D-3294-428F-99D2-E76B00A7E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C5C4B-47E1-BC43-A704-3303473EB441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7BB-09BF-4888-A421-447E097B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EEB29-C36C-2548-8ADC-F3C42E10FC94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5A59B-7AD4-4443-A8F8-5017B8A6E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37D3-702B-F84B-B920-7B465BFB7E52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16B6-3E6B-4623-8FB2-62332DD8C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97CC4-A0F0-D24F-8A63-777061800423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0395B-A368-4D19-952A-C0A799A36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4BFA1-D80A-DF49-9007-0A651788CFA2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95B8E-CAF3-4E51-BB3B-87E1B35CC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31F35-7AD6-444D-BBE9-078AD6F9F70C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B251D-5C62-4000-9789-277DD10CA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FDAD4-0A4C-7D42-AD9B-5A69107F62F7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3896E-451B-46B6-BBA3-6724AC546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5D940-4A46-C245-90F8-722532CE0E30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2A540-CB00-446C-9D2A-DF194762A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132FD-6142-7F45-BCDA-BFF0C8189645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B840-BD2E-43B8-9DD4-3B4346771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1pPr>
          </a:lstStyle>
          <a:p>
            <a:pPr>
              <a:defRPr/>
            </a:pPr>
            <a:fld id="{C4C0ECC5-BA3C-3849-ADF0-7BC057550A55}" type="datetime1">
              <a:rPr lang="en-US" smtClean="0"/>
              <a:pPr>
                <a:defRPr/>
              </a:pPr>
              <a:t>3/9/2015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7752FB7-EA3A-4081-A18B-E9E38F973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2666" y="1009485"/>
            <a:ext cx="8333884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latin typeface="Calibri" pitchFamily="84" charset="0"/>
              </a:rPr>
              <a:t>“Big Data” and Economics Research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855" y="3121760"/>
            <a:ext cx="8410694" cy="2625890"/>
          </a:xfrm>
        </p:spPr>
        <p:txBody>
          <a:bodyPr/>
          <a:lstStyle/>
          <a:p>
            <a:pPr eaLnBrk="1" hangingPunct="1"/>
            <a:r>
              <a:rPr lang="en-US" sz="2600" dirty="0" smtClean="0">
                <a:latin typeface="Calibri" pitchFamily="84" charset="0"/>
              </a:rPr>
              <a:t>Liran Einav, Stanford and NBER</a:t>
            </a:r>
          </a:p>
          <a:p>
            <a:pPr eaLnBrk="1" hangingPunct="1"/>
            <a:r>
              <a:rPr lang="en-US" sz="2400" dirty="0" smtClean="0">
                <a:latin typeface="Calibri" pitchFamily="84" charset="0"/>
              </a:rPr>
              <a:t>(based on two papers (and many discussions) with Jon Levin)</a:t>
            </a:r>
          </a:p>
          <a:p>
            <a:pPr eaLnBrk="1" hangingPunct="1"/>
            <a:endParaRPr lang="en-US" sz="1200" dirty="0" smtClean="0">
              <a:latin typeface="Calibri" pitchFamily="84" charset="0"/>
            </a:endParaRPr>
          </a:p>
          <a:p>
            <a:pPr eaLnBrk="1" hangingPunct="1"/>
            <a:endParaRPr lang="en-US" sz="1200" dirty="0" smtClean="0">
              <a:latin typeface="Calibri" pitchFamily="84" charset="0"/>
            </a:endParaRPr>
          </a:p>
          <a:p>
            <a:pPr eaLnBrk="1" hangingPunct="1"/>
            <a:endParaRPr lang="en-US" sz="1200" dirty="0" smtClean="0">
              <a:latin typeface="Calibri" pitchFamily="84" charset="0"/>
            </a:endParaRPr>
          </a:p>
          <a:p>
            <a:pPr eaLnBrk="1" hangingPunct="1"/>
            <a:r>
              <a:rPr lang="en-US" sz="2400" dirty="0" smtClean="0">
                <a:latin typeface="Calibri" pitchFamily="84" charset="0"/>
              </a:rPr>
              <a:t>NBER Digitization</a:t>
            </a:r>
          </a:p>
          <a:p>
            <a:pPr eaLnBrk="1" hangingPunct="1"/>
            <a:r>
              <a:rPr lang="en-US" sz="2400" dirty="0" smtClean="0">
                <a:latin typeface="Calibri" pitchFamily="84" charset="0"/>
              </a:rPr>
              <a:t>March 6,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5854" y="87765"/>
            <a:ext cx="8333885" cy="836613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70C0"/>
                </a:solidFill>
                <a:latin typeface="Calibri" pitchFamily="84" charset="0"/>
              </a:rPr>
              <a:t>The production of empirical-micro research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260" y="894270"/>
            <a:ext cx="8449100" cy="5688013"/>
          </a:xfrm>
        </p:spPr>
        <p:txBody>
          <a:bodyPr/>
          <a:lstStyle/>
          <a:p>
            <a:pPr lvl="3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1200" dirty="0">
              <a:latin typeface="Calibri" pitchFamily="84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tabLst>
                <a:tab pos="3094038" algn="l"/>
              </a:tabLst>
            </a:pPr>
            <a:r>
              <a:rPr lang="en-US" sz="2400" b="1" dirty="0" smtClean="0">
                <a:latin typeface="Calibri" pitchFamily="84" charset="0"/>
              </a:rPr>
              <a:t>Sequence has somewhat changed: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</a:rPr>
              <a:t>Once: Identify an interesting question and a research design, and then try to find/collect the data that would best fit it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</a:rPr>
              <a:t>Today: Find/get/stumble into interesting data, and then think of an interesting question, and a research design that can help with an answer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Calibri" pitchFamily="84" charset="0"/>
              <a:sym typeface="Wingdings" panose="05000000000000000000" pitchFamily="2" charset="2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2400" b="1" dirty="0" smtClean="0">
                <a:latin typeface="Calibri" pitchFamily="84" charset="0"/>
                <a:sym typeface="Wingdings" panose="05000000000000000000" pitchFamily="2" charset="2"/>
              </a:rPr>
              <a:t>The sequence has changed, but the issues are still the similar: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</a:rPr>
              <a:t>The question needs to be interesting, and a research design convincing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>
                <a:latin typeface="Calibri" pitchFamily="84" charset="0"/>
              </a:rPr>
              <a:t>Although new types of data could lead to slight difference in the questions asked</a:t>
            </a:r>
            <a:endParaRPr lang="en-US" sz="2000" dirty="0" smtClean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</a:rPr>
              <a:t>Having a big, rich, and granular data, and possibly a fancy machine learning algorithm is a great starting point, not an end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Calibri" pitchFamily="84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sz="2400" dirty="0" smtClean="0">
              <a:latin typeface="Calibri" pitchFamily="84" charset="0"/>
              <a:sym typeface="Wingdings" panose="05000000000000000000" pitchFamily="2" charset="2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sz="2400" dirty="0" smtClean="0">
              <a:latin typeface="Calibri" pitchFamily="84" charset="0"/>
              <a:sym typeface="Wingdings" panose="05000000000000000000" pitchFamily="2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5A59B-7AD4-4443-A8F8-5017B8A6EC1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414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475" y="57657"/>
            <a:ext cx="8229600" cy="836613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70C0"/>
                </a:solidFill>
                <a:latin typeface="Calibri" pitchFamily="84" charset="0"/>
              </a:rPr>
              <a:t>Summary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640" y="779055"/>
            <a:ext cx="8449100" cy="568394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charset="2"/>
              <a:buChar char="Ø"/>
            </a:pPr>
            <a:endParaRPr lang="en-US" sz="2000" dirty="0" smtClean="0">
              <a:latin typeface="Calibri" pitchFamily="84" charset="0"/>
            </a:endParaRPr>
          </a:p>
          <a:p>
            <a:pPr algn="just" eaLnBrk="1" hangingPunct="1">
              <a:buFont typeface="Wingdings" charset="2"/>
              <a:buChar char="Ø"/>
            </a:pPr>
            <a:r>
              <a:rPr lang="en-US" sz="2200" dirty="0" smtClean="0">
                <a:latin typeface="Calibri" pitchFamily="84" charset="0"/>
              </a:rPr>
              <a:t>New data is creating amazing opportunities: for economics research, for businesses, for more informed policy-making</a:t>
            </a:r>
          </a:p>
          <a:p>
            <a:pPr lvl="3" algn="just" eaLnBrk="1" hangingPunct="1">
              <a:buFont typeface="Wingdings" charset="2"/>
              <a:buChar char="Ø"/>
            </a:pPr>
            <a:endParaRPr lang="en-US" sz="1000" dirty="0" smtClean="0">
              <a:latin typeface="Calibri" pitchFamily="84" charset="0"/>
            </a:endParaRPr>
          </a:p>
          <a:p>
            <a:pPr lvl="4" algn="just" eaLnBrk="1" hangingPunct="1">
              <a:buFont typeface="Wingdings" charset="2"/>
              <a:buChar char="Ø"/>
            </a:pPr>
            <a:endParaRPr lang="en-US" sz="1000" dirty="0">
              <a:latin typeface="Calibri" pitchFamily="84" charset="0"/>
            </a:endParaRPr>
          </a:p>
          <a:p>
            <a:pPr algn="just" eaLnBrk="1" hangingPunct="1">
              <a:buFont typeface="Wingdings" charset="2"/>
              <a:buChar char="Ø"/>
            </a:pPr>
            <a:r>
              <a:rPr lang="en-US" sz="2200" dirty="0" smtClean="0">
                <a:latin typeface="Calibri" pitchFamily="84" charset="0"/>
              </a:rPr>
              <a:t>Already huge advances in description + “in-sample” prediction</a:t>
            </a:r>
          </a:p>
          <a:p>
            <a:pPr marL="1371600" lvl="3" indent="0" algn="just" eaLnBrk="1" hangingPunct="1">
              <a:buNone/>
            </a:pPr>
            <a:endParaRPr lang="en-US" sz="1000" dirty="0" smtClean="0">
              <a:latin typeface="Calibri" pitchFamily="84" charset="0"/>
            </a:endParaRPr>
          </a:p>
          <a:p>
            <a:pPr marL="1371600" lvl="3" indent="0" algn="just" eaLnBrk="1" hangingPunct="1">
              <a:buNone/>
            </a:pPr>
            <a:endParaRPr lang="en-US" sz="1000" dirty="0">
              <a:latin typeface="Calibri" pitchFamily="84" charset="0"/>
            </a:endParaRPr>
          </a:p>
          <a:p>
            <a:pPr algn="just" eaLnBrk="1" hangingPunct="1">
              <a:buFont typeface="Wingdings" charset="2"/>
              <a:buChar char="Ø"/>
            </a:pPr>
            <a:r>
              <a:rPr lang="en-US" sz="2200" dirty="0" smtClean="0">
                <a:latin typeface="Calibri" pitchFamily="84" charset="0"/>
              </a:rPr>
              <a:t>But at least in economics, biggest questions are “out-of-sample” </a:t>
            </a:r>
          </a:p>
          <a:p>
            <a:pPr lvl="1" algn="just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sz="1800" dirty="0" smtClean="0">
                <a:latin typeface="Calibri" pitchFamily="84" charset="0"/>
              </a:rPr>
              <a:t>Just having great data doesn’t immediately lead you to ask </a:t>
            </a:r>
            <a:r>
              <a:rPr lang="en-US" sz="1800" dirty="0">
                <a:latin typeface="Calibri" pitchFamily="84" charset="0"/>
              </a:rPr>
              <a:t>a</a:t>
            </a:r>
            <a:r>
              <a:rPr lang="en-US" sz="1800" dirty="0" smtClean="0">
                <a:latin typeface="Calibri" pitchFamily="84" charset="0"/>
              </a:rPr>
              <a:t> question the right way or help you to find a great research design for causal inference</a:t>
            </a:r>
            <a:endParaRPr lang="en-US" sz="2200" dirty="0" smtClean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2"/>
              <a:buChar char="Ø"/>
            </a:pPr>
            <a:endParaRPr lang="en-US" sz="2200" dirty="0" smtClean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sz="2200" dirty="0" smtClean="0">
                <a:latin typeface="Calibri" pitchFamily="84" charset="0"/>
              </a:rPr>
              <a:t>So we still face a lot of challenges in taking advantage of new data</a:t>
            </a:r>
          </a:p>
          <a:p>
            <a:pPr lvl="1" algn="just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sz="1800" dirty="0" smtClean="0">
                <a:latin typeface="Calibri" pitchFamily="84" charset="0"/>
              </a:rPr>
              <a:t>Operational: data access &amp; management, privacy issues, etc.</a:t>
            </a:r>
          </a:p>
          <a:p>
            <a:pPr lvl="1" algn="just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sz="1800" dirty="0" smtClean="0">
                <a:latin typeface="Calibri" pitchFamily="84" charset="0"/>
              </a:rPr>
              <a:t>Conceptual: organizing data and finding research designs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5A59B-7AD4-4443-A8F8-5017B8A6EC1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94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6062"/>
            <a:ext cx="8401262" cy="836613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70C0"/>
                </a:solidFill>
                <a:latin typeface="Calibri" pitchFamily="84" charset="0"/>
              </a:rPr>
              <a:t>Era of Big Data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75" y="1047890"/>
            <a:ext cx="8103455" cy="5688013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en-US" sz="2200" dirty="0" smtClean="0">
              <a:latin typeface="Calibri" pitchFamily="84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sz="2200" dirty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srgbClr val="3366FF"/>
              </a:solidFill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3366FF"/>
              </a:solidFill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3366FF"/>
                </a:solidFill>
                <a:latin typeface="Calibri" pitchFamily="84" charset="0"/>
              </a:rPr>
              <a:t>Eric Schmidt in </a:t>
            </a:r>
            <a:r>
              <a:rPr lang="en-US" sz="2200" dirty="0">
                <a:solidFill>
                  <a:srgbClr val="3366FF"/>
                </a:solidFill>
                <a:latin typeface="Calibri" pitchFamily="84" charset="0"/>
              </a:rPr>
              <a:t>2010:</a:t>
            </a:r>
          </a:p>
          <a:p>
            <a:pPr lvl="4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1000" dirty="0">
              <a:latin typeface="Calibri" pitchFamily="84" charset="0"/>
            </a:endParaRPr>
          </a:p>
          <a:p>
            <a:pPr marL="457200" lvl="1" indent="0" algn="just" eaLnBrk="1" hangingPunct="1">
              <a:lnSpc>
                <a:spcPct val="90000"/>
              </a:lnSpc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“Between the birth of the world and 2003, there were five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exabytes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of information created. We [now] create five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exabytes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every two days.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”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5A59B-7AD4-4443-A8F8-5017B8A6EC1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47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5A59B-7AD4-4443-A8F8-5017B8A6EC1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1930" y="866300"/>
            <a:ext cx="7296950" cy="569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55425" y="202980"/>
            <a:ext cx="8756339" cy="65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84" charset="-128"/>
                <a:cs typeface="ＭＳ Ｐゴシック" pitchFamily="8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dirty="0" smtClean="0">
                <a:solidFill>
                  <a:srgbClr val="0070C0"/>
                </a:solidFill>
                <a:latin typeface="Calibri" pitchFamily="84" charset="0"/>
              </a:rPr>
              <a:t>Changes in Majors at Stanford, 2010-12</a:t>
            </a:r>
            <a:endParaRPr lang="en-US" sz="3600" kern="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6660" y="1547155"/>
            <a:ext cx="4573862" cy="303399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496659" y="1239916"/>
            <a:ext cx="4416576" cy="5376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84" charset="-128"/>
                <a:cs typeface="ＭＳ Ｐゴシック" pitchFamily="8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200" dirty="0" smtClean="0">
                <a:solidFill>
                  <a:srgbClr val="0070C0"/>
                </a:solidFill>
                <a:latin typeface="Calibri" pitchFamily="84" charset="0"/>
              </a:rPr>
              <a:t>Statistics Majors at Harvard, 2000-12</a:t>
            </a:r>
            <a:endParaRPr lang="en-US" sz="2200" kern="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5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5A59B-7AD4-4443-A8F8-5017B8A6EC1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288" y="172872"/>
            <a:ext cx="84012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84" charset="-128"/>
                <a:cs typeface="ＭＳ Ｐゴシック" pitchFamily="8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84" charset="-128"/>
                <a:cs typeface="ＭＳ Ｐゴシック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kern="0" dirty="0" smtClean="0">
                <a:solidFill>
                  <a:srgbClr val="0070C0"/>
                </a:solidFill>
                <a:latin typeface="Calibri" pitchFamily="84" charset="0"/>
              </a:rPr>
              <a:t>Rise of Empirical Research in Economics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6285" y="5848515"/>
            <a:ext cx="7483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From </a:t>
            </a:r>
            <a:r>
              <a:rPr lang="en-US" sz="2000" dirty="0" err="1" smtClean="0">
                <a:latin typeface="Calibri" panose="020F0502020204030204" pitchFamily="34" charset="0"/>
              </a:rPr>
              <a:t>Hamermesch</a:t>
            </a:r>
            <a:r>
              <a:rPr lang="en-US" sz="2000" dirty="0" smtClean="0">
                <a:latin typeface="Calibri" panose="020F0502020204030204" pitchFamily="34" charset="0"/>
              </a:rPr>
              <a:t> (2013, JEL): “Six Decades of Economics Publishing”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450" y="1355130"/>
            <a:ext cx="8310652" cy="399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17020" y="4081885"/>
            <a:ext cx="8679530" cy="3072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7020" y="4888390"/>
            <a:ext cx="8679530" cy="3072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818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5A59B-7AD4-4443-A8F8-5017B8A6EC1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6062"/>
            <a:ext cx="8401262" cy="836613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70C0"/>
                </a:solidFill>
                <a:latin typeface="Calibri" pitchFamily="84" charset="0"/>
              </a:rPr>
              <a:t>Rise in (private and public) proprietary data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690" y="1031877"/>
            <a:ext cx="7636705" cy="5549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1986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5855" y="87765"/>
            <a:ext cx="8229600" cy="836613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70C0"/>
                </a:solidFill>
                <a:latin typeface="Calibri" pitchFamily="84" charset="0"/>
              </a:rPr>
              <a:t>What’s Different about New Data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855" y="967007"/>
            <a:ext cx="8449100" cy="5688013"/>
          </a:xfrm>
        </p:spPr>
        <p:txBody>
          <a:bodyPr/>
          <a:lstStyle/>
          <a:p>
            <a:pPr lvl="3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1200" dirty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</a:rPr>
              <a:t>Often available in (almost) real time</a:t>
            </a:r>
            <a:endParaRPr lang="en-US" sz="2000" dirty="0" smtClean="0">
              <a:latin typeface="Calibri" pitchFamily="84" charset="0"/>
            </a:endParaRPr>
          </a:p>
          <a:p>
            <a:pPr marL="457200" lvl="1" indent="0" algn="just" eaLnBrk="1" hangingPunct="1">
              <a:lnSpc>
                <a:spcPct val="90000"/>
              </a:lnSpc>
              <a:buNone/>
            </a:pPr>
            <a:r>
              <a:rPr lang="en-US" sz="1200" dirty="0" smtClean="0">
                <a:latin typeface="Calibri" pitchFamily="84" charset="0"/>
              </a:rPr>
              <a:t>	</a:t>
            </a:r>
            <a:endParaRPr lang="en-US" sz="1200" dirty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</a:rPr>
              <a:t>Large scale, i.e. more observations</a:t>
            </a:r>
          </a:p>
          <a:p>
            <a:pPr marL="457200" lvl="1" indent="0" algn="just" eaLnBrk="1" hangingPunct="1">
              <a:lnSpc>
                <a:spcPct val="90000"/>
              </a:lnSpc>
              <a:buNone/>
            </a:pPr>
            <a:endParaRPr lang="en-US" sz="1200" dirty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</a:rPr>
              <a:t>Novel types of variables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84" charset="0"/>
              </a:rPr>
              <a:t>How to make use of data on activities that weren’t previously observed (internet browsing, social media, tick-by-tick trades, geo-location)</a:t>
            </a:r>
          </a:p>
          <a:p>
            <a:pPr marL="1371600" lvl="3" indent="0" algn="just" eaLnBrk="1" hangingPunct="1">
              <a:lnSpc>
                <a:spcPct val="90000"/>
              </a:lnSpc>
              <a:buNone/>
            </a:pPr>
            <a:endParaRPr lang="en-US" sz="1200" dirty="0" smtClean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Calibri" pitchFamily="84" charset="0"/>
              </a:rPr>
              <a:t>Less obvious structure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84" charset="0"/>
              </a:rPr>
              <a:t>Data may be just a recording of events: relative to typical “rectangular” dataset, how to organize the data is a lot less obvious</a:t>
            </a:r>
          </a:p>
          <a:p>
            <a:pPr lvl="1" algn="just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>
                <a:latin typeface="Calibri" pitchFamily="84" charset="0"/>
              </a:rPr>
              <a:t>Many possible “covariates”</a:t>
            </a:r>
            <a:r>
              <a:rPr lang="en-US" sz="2000" dirty="0">
                <a:latin typeface="Calibri" pitchFamily="84" charset="0"/>
              </a:rPr>
              <a:t> </a:t>
            </a:r>
            <a:r>
              <a:rPr lang="en-US" sz="2000" dirty="0" smtClean="0">
                <a:latin typeface="Calibri" pitchFamily="84" charset="0"/>
              </a:rPr>
              <a:t>(entire shopping or credit or health history), </a:t>
            </a:r>
            <a:r>
              <a:rPr lang="en-US" sz="2000" i="1" dirty="0" smtClean="0">
                <a:latin typeface="Calibri" pitchFamily="84" charset="0"/>
              </a:rPr>
              <a:t>and </a:t>
            </a:r>
            <a:r>
              <a:rPr lang="en-US" sz="2000" dirty="0">
                <a:latin typeface="Calibri" pitchFamily="84" charset="0"/>
              </a:rPr>
              <a:t>o</a:t>
            </a:r>
            <a:r>
              <a:rPr lang="en-US" sz="2000" dirty="0" smtClean="0">
                <a:latin typeface="Calibri" pitchFamily="84" charset="0"/>
              </a:rPr>
              <a:t>bservations inter-related in ways that are hard to summarize parsimoniously (e.g. social networks, communication data)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5A59B-7AD4-4443-A8F8-5017B8A6EC1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39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5855" y="87765"/>
            <a:ext cx="8229600" cy="836613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70C0"/>
                </a:solidFill>
                <a:latin typeface="Calibri" pitchFamily="84" charset="0"/>
              </a:rPr>
              <a:t>New/different challenges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855" y="967007"/>
            <a:ext cx="8449100" cy="5688013"/>
          </a:xfrm>
        </p:spPr>
        <p:txBody>
          <a:bodyPr/>
          <a:lstStyle/>
          <a:p>
            <a:pPr lvl="3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1200" dirty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400" dirty="0" smtClean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</a:rPr>
              <a:t>A </a:t>
            </a:r>
            <a:r>
              <a:rPr lang="en-US" sz="2400" dirty="0">
                <a:latin typeface="Calibri" pitchFamily="84" charset="0"/>
              </a:rPr>
              <a:t>main challenge used to be to get/collect new data; today, finding/getting new data is not as difficult, but common challenge is </a:t>
            </a:r>
            <a:r>
              <a:rPr lang="en-US" sz="2400" dirty="0" smtClean="0">
                <a:latin typeface="Calibri" pitchFamily="84" charset="0"/>
              </a:rPr>
              <a:t>how to use it and how to </a:t>
            </a:r>
            <a:r>
              <a:rPr lang="en-US" sz="2400" dirty="0">
                <a:latin typeface="Calibri" pitchFamily="84" charset="0"/>
              </a:rPr>
              <a:t>find </a:t>
            </a:r>
            <a:r>
              <a:rPr lang="en-US" sz="2400" dirty="0" smtClean="0">
                <a:latin typeface="Calibri" pitchFamily="84" charset="0"/>
              </a:rPr>
              <a:t>something interesting to </a:t>
            </a:r>
            <a:r>
              <a:rPr lang="en-US" sz="2400" dirty="0">
                <a:latin typeface="Calibri" pitchFamily="84" charset="0"/>
              </a:rPr>
              <a:t>do with it</a:t>
            </a:r>
            <a:endParaRPr lang="en-US" sz="2000" dirty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</a:rPr>
              <a:t>It used to be that </a:t>
            </a:r>
            <a:r>
              <a:rPr lang="en-US" sz="2400" dirty="0">
                <a:latin typeface="Calibri" pitchFamily="84" charset="0"/>
              </a:rPr>
              <a:t>the data dictated often what to do with it; today,  </a:t>
            </a:r>
            <a:r>
              <a:rPr lang="en-US" sz="2400" dirty="0" smtClean="0">
                <a:latin typeface="Calibri" pitchFamily="84" charset="0"/>
              </a:rPr>
              <a:t>many data sets are too big to play with, so “interacting” with the data has to have more structure/thought</a:t>
            </a:r>
            <a:endParaRPr lang="en-US" sz="2400" dirty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400" dirty="0" smtClean="0">
              <a:latin typeface="Calibri" pitchFamily="8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5A59B-7AD4-4443-A8F8-5017B8A6EC1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46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475" y="96062"/>
            <a:ext cx="8229600" cy="836613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70C0"/>
                </a:solidFill>
                <a:latin typeface="Calibri" pitchFamily="84" charset="0"/>
              </a:rPr>
              <a:t>Big Data Statistics and Economics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5" y="932675"/>
            <a:ext cx="8410695" cy="553032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dirty="0" smtClean="0">
                <a:latin typeface="Calibri" pitchFamily="84" charset="0"/>
              </a:rPr>
              <a:t>Predictive </a:t>
            </a:r>
            <a:r>
              <a:rPr lang="en-US" sz="2400" dirty="0">
                <a:latin typeface="Calibri" pitchFamily="84" charset="0"/>
              </a:rPr>
              <a:t>algorithms </a:t>
            </a:r>
            <a:r>
              <a:rPr lang="en-US" sz="2400" dirty="0" smtClean="0">
                <a:latin typeface="Calibri" pitchFamily="84" charset="0"/>
              </a:rPr>
              <a:t>to improve or create new </a:t>
            </a:r>
            <a:r>
              <a:rPr lang="en-US" sz="2400" dirty="0">
                <a:latin typeface="Calibri" pitchFamily="84" charset="0"/>
              </a:rPr>
              <a:t>services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sz="2400" dirty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sz="2400" dirty="0">
              <a:latin typeface="Calibri" pitchFamily="84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2400" dirty="0">
                <a:latin typeface="Calibri" pitchFamily="84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>
                <a:latin typeface="Calibri" pitchFamily="84" charset="0"/>
              </a:rPr>
              <a:t>How? Automated “machine learning” </a:t>
            </a:r>
            <a:r>
              <a:rPr lang="en-US" sz="2400" dirty="0" smtClean="0">
                <a:latin typeface="Calibri" pitchFamily="84" charset="0"/>
              </a:rPr>
              <a:t>algorithms: take large datasets and </a:t>
            </a:r>
            <a:r>
              <a:rPr lang="en-US" sz="2400" dirty="0">
                <a:latin typeface="Calibri" pitchFamily="84" charset="0"/>
              </a:rPr>
              <a:t>many possible predictive variables, and try to find the best “in sample” predictors, penalizing for “over use”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dirty="0">
                <a:latin typeface="Calibri" pitchFamily="84" charset="0"/>
              </a:rPr>
              <a:t>E.g., Lasso regressions minimize sum of squared deviations, subject to a constraint on the sum of the absolute value of coefficients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84" charset="0"/>
              </a:rPr>
              <a:t>Often </a:t>
            </a:r>
            <a:r>
              <a:rPr lang="en-US" sz="2000" dirty="0">
                <a:latin typeface="Calibri" pitchFamily="84" charset="0"/>
              </a:rPr>
              <a:t>“</a:t>
            </a:r>
            <a:r>
              <a:rPr lang="en-US" sz="2000" dirty="0" smtClean="0">
                <a:latin typeface="Calibri" pitchFamily="84" charset="0"/>
              </a:rPr>
              <a:t>training” </a:t>
            </a:r>
            <a:r>
              <a:rPr lang="en-US" sz="2000" dirty="0">
                <a:latin typeface="Calibri" pitchFamily="84" charset="0"/>
              </a:rPr>
              <a:t>and “</a:t>
            </a:r>
            <a:r>
              <a:rPr lang="en-US" sz="2000" dirty="0" smtClean="0">
                <a:latin typeface="Calibri" pitchFamily="84" charset="0"/>
              </a:rPr>
              <a:t>testing” samples to select the best model</a:t>
            </a:r>
            <a:endParaRPr lang="en-US" sz="2000" dirty="0">
              <a:latin typeface="Calibri" pitchFamily="84" charset="0"/>
            </a:endParaRPr>
          </a:p>
          <a:p>
            <a:pPr lvl="2" algn="just" eaLnBrk="1" hangingPunct="1">
              <a:lnSpc>
                <a:spcPct val="90000"/>
              </a:lnSpc>
            </a:pPr>
            <a:endParaRPr lang="en-US" sz="1600" dirty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dirty="0">
                <a:latin typeface="Calibri" pitchFamily="84" charset="0"/>
              </a:rPr>
              <a:t>Two differences from typical models in economics: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dirty="0">
                <a:latin typeface="Calibri" pitchFamily="84" charset="0"/>
              </a:rPr>
              <a:t>Economists </a:t>
            </a:r>
            <a:r>
              <a:rPr lang="en-US" sz="2000" dirty="0" smtClean="0">
                <a:latin typeface="Calibri" pitchFamily="84" charset="0"/>
              </a:rPr>
              <a:t>often focused on causal effect of a single variable or policy, while focus </a:t>
            </a:r>
            <a:r>
              <a:rPr lang="en-US" sz="2000" dirty="0">
                <a:latin typeface="Calibri" pitchFamily="84" charset="0"/>
              </a:rPr>
              <a:t>here is on using many variables for prediction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84" charset="0"/>
              </a:rPr>
              <a:t>Models </a:t>
            </a:r>
            <a:r>
              <a:rPr lang="en-US" sz="2000" dirty="0">
                <a:latin typeface="Calibri" pitchFamily="84" charset="0"/>
              </a:rPr>
              <a:t>are not as useful out of sample, making it difficult to use them for many questions that require ex-ante out of sample </a:t>
            </a:r>
            <a:r>
              <a:rPr lang="en-US" sz="2000" dirty="0" smtClean="0">
                <a:latin typeface="Calibri" pitchFamily="84" charset="0"/>
              </a:rPr>
              <a:t>analyses</a:t>
            </a:r>
            <a:endParaRPr lang="en-US" sz="2000" dirty="0">
              <a:latin typeface="Calibri" pitchFamily="8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5A59B-7AD4-4443-A8F8-5017B8A6EC1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5792216"/>
              </p:ext>
            </p:extLst>
          </p:nvPr>
        </p:nvGraphicFramePr>
        <p:xfrm>
          <a:off x="808310" y="1355130"/>
          <a:ext cx="7220144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10072"/>
                <a:gridCol w="3610072"/>
              </a:tblGrid>
              <a:tr h="303775">
                <a:tc>
                  <a:txBody>
                    <a:bodyPr/>
                    <a:lstStyle/>
                    <a:p>
                      <a:pPr marL="342900" indent="-342900">
                        <a:buFont typeface="Calibri" pitchFamily="34" charset="0"/>
                        <a:buChar char="‒"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Amazo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 recommendations</a:t>
                      </a:r>
                    </a:p>
                    <a:p>
                      <a:pPr marL="342900" indent="-342900">
                        <a:buFont typeface="Calibri" pitchFamily="34" charset="0"/>
                        <a:buChar char="‒"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Google search &amp; news feed</a:t>
                      </a:r>
                    </a:p>
                    <a:p>
                      <a:pPr marL="342900" indent="-342900">
                        <a:buFont typeface="Calibri" pitchFamily="34" charset="0"/>
                        <a:buChar char="‒"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Targeted ads and marketing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Calibri" pitchFamily="34" charset="0"/>
                        <a:buChar char="‒"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Health risk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and credit scores</a:t>
                      </a:r>
                    </a:p>
                    <a:p>
                      <a:pPr marL="342900" indent="-342900">
                        <a:buFont typeface="Calibri" pitchFamily="34" charset="0"/>
                        <a:buChar char="‒"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High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freq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trading algorithms</a:t>
                      </a:r>
                    </a:p>
                    <a:p>
                      <a:pPr marL="342900" indent="-342900">
                        <a:buFont typeface="Calibri" pitchFamily="34" charset="0"/>
                        <a:buChar char="‒"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Fraud &amp; terrorism detection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158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475" y="96062"/>
            <a:ext cx="8229600" cy="836613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70C0"/>
                </a:solidFill>
                <a:latin typeface="Calibri" pitchFamily="84" charset="0"/>
              </a:rPr>
              <a:t>Combining Economics + Big Data Statistics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5" y="932675"/>
            <a:ext cx="8410695" cy="5530320"/>
          </a:xfrm>
        </p:spPr>
        <p:txBody>
          <a:bodyPr/>
          <a:lstStyle/>
          <a:p>
            <a:pPr lvl="4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1200" dirty="0" smtClean="0">
              <a:latin typeface="Calibri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</a:rPr>
              <a:t>One way to think about it: prediction based on assumption of stability: patterns tomorrow will be similar to patterns today</a:t>
            </a:r>
            <a:endParaRPr lang="en-US" sz="2000" dirty="0" smtClean="0">
              <a:latin typeface="Calibri" pitchFamily="84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itchFamily="84" charset="0"/>
              </a:rPr>
              <a:t>But many changes upset this stability – changing prices, changing products, changing government policies – these all change behavior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</a:pPr>
            <a:endParaRPr lang="en-US" sz="1600" dirty="0">
              <a:latin typeface="Calibri" pitchFamily="84" charset="0"/>
              <a:sym typeface="Wingdings" panose="05000000000000000000" pitchFamily="2" charset="2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</a:rPr>
              <a:t>One response: no problem, just re-estimate after the change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itchFamily="84" charset="0"/>
              </a:rPr>
              <a:t>Works okay if you are Google. You can update the search algorithm every week or even every minute as search behavior changes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itchFamily="84" charset="0"/>
              </a:rPr>
              <a:t>But less likely to work if you’re the federal government and you want to know what will happen after a change in the tax code</a:t>
            </a:r>
            <a:endParaRPr lang="en-US" sz="2000" dirty="0" smtClean="0">
              <a:latin typeface="Calibri" pitchFamily="84" charset="0"/>
              <a:sym typeface="Wingdings" panose="05000000000000000000" pitchFamily="2" charset="2"/>
            </a:endParaRPr>
          </a:p>
          <a:p>
            <a:pPr lvl="2" algn="just" eaLnBrk="1" hangingPunct="1">
              <a:buFont typeface="Wingdings" panose="05000000000000000000" pitchFamily="2" charset="2"/>
              <a:buChar char="Ø"/>
            </a:pPr>
            <a:endParaRPr lang="en-US" sz="1600" dirty="0">
              <a:latin typeface="Calibri" pitchFamily="84" charset="0"/>
              <a:sym typeface="Wingdings" panose="05000000000000000000" pitchFamily="2" charset="2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itchFamily="84" charset="0"/>
                <a:sym typeface="Wingdings" panose="05000000000000000000" pitchFamily="2" charset="2"/>
              </a:rPr>
              <a:t>This is where econometrics and economic models come in – useful for articulating about what will and won’t be invariant to a policy change</a:t>
            </a:r>
            <a:endParaRPr lang="en-US" sz="2400" dirty="0">
              <a:latin typeface="Calibri" pitchFamily="8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5A59B-7AD4-4443-A8F8-5017B8A6EC1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9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38218</TotalTime>
  <Words>656</Words>
  <Application>Microsoft Office PowerPoint</Application>
  <PresentationFormat>On-screen Show (4:3)</PresentationFormat>
  <Paragraphs>107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“Big Data” and Economics Research</vt:lpstr>
      <vt:lpstr>Era of Big Data</vt:lpstr>
      <vt:lpstr>Slide 3</vt:lpstr>
      <vt:lpstr>Slide 4</vt:lpstr>
      <vt:lpstr>Rise in (private and public) proprietary data </vt:lpstr>
      <vt:lpstr>What’s Different about New Data</vt:lpstr>
      <vt:lpstr>New/different challenges</vt:lpstr>
      <vt:lpstr>Big Data Statistics and Economics</vt:lpstr>
      <vt:lpstr>Combining Economics + Big Data Statistics</vt:lpstr>
      <vt:lpstr>The production of empirical-micro research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</dc:title>
  <dc:creator>Jonathan Levin</dc:creator>
  <cp:lastModifiedBy>rshannon</cp:lastModifiedBy>
  <cp:revision>874</cp:revision>
  <cp:lastPrinted>2014-11-12T14:32:28Z</cp:lastPrinted>
  <dcterms:created xsi:type="dcterms:W3CDTF">2010-09-04T19:20:55Z</dcterms:created>
  <dcterms:modified xsi:type="dcterms:W3CDTF">2015-03-09T16:16:10Z</dcterms:modified>
</cp:coreProperties>
</file>