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pdf" ContentType="application/pdf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 bookmarkIdSeed="3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256" r:id="rId2"/>
    <p:sldId id="276" r:id="rId3"/>
    <p:sldId id="306" r:id="rId4"/>
    <p:sldId id="321" r:id="rId5"/>
    <p:sldId id="307" r:id="rId6"/>
    <p:sldId id="308" r:id="rId7"/>
    <p:sldId id="323" r:id="rId8"/>
    <p:sldId id="325" r:id="rId9"/>
    <p:sldId id="355" r:id="rId10"/>
    <p:sldId id="356" r:id="rId11"/>
    <p:sldId id="357" r:id="rId12"/>
    <p:sldId id="332" r:id="rId13"/>
    <p:sldId id="336" r:id="rId14"/>
    <p:sldId id="333" r:id="rId15"/>
    <p:sldId id="334" r:id="rId16"/>
    <p:sldId id="335" r:id="rId17"/>
    <p:sldId id="359" r:id="rId18"/>
    <p:sldId id="338" r:id="rId19"/>
    <p:sldId id="337" r:id="rId20"/>
    <p:sldId id="340" r:id="rId21"/>
    <p:sldId id="354" r:id="rId22"/>
    <p:sldId id="341" r:id="rId23"/>
    <p:sldId id="343" r:id="rId24"/>
    <p:sldId id="345" r:id="rId25"/>
    <p:sldId id="346" r:id="rId26"/>
    <p:sldId id="349" r:id="rId27"/>
    <p:sldId id="353" r:id="rId28"/>
    <p:sldId id="360" r:id="rId29"/>
  </p:sldIdLst>
  <p:sldSz cx="9144000" cy="6858000" type="screen4x3"/>
  <p:notesSz cx="6985000" cy="92837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4">
          <p15:clr>
            <a:srgbClr val="A4A3A4"/>
          </p15:clr>
        </p15:guide>
        <p15:guide id="2" pos="22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notesView">
  <p:normalViewPr vertBarState="maximized" horzBarState="maximized">
    <p:restoredLeft sz="34553" autoAdjust="0"/>
    <p:restoredTop sz="94660" autoAdjust="0"/>
  </p:normalViewPr>
  <p:slideViewPr>
    <p:cSldViewPr snapToGrid="0" snapToObjects="1">
      <p:cViewPr varScale="1">
        <p:scale>
          <a:sx n="94" d="100"/>
          <a:sy n="94" d="100"/>
        </p:scale>
        <p:origin x="69" y="291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78" d="100"/>
          <a:sy n="78" d="100"/>
        </p:scale>
        <p:origin x="2346" y="54"/>
      </p:cViewPr>
      <p:guideLst>
        <p:guide orient="horz" pos="2924"/>
        <p:guide pos="22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4185"/>
          </a:xfrm>
          <a:prstGeom prst="rect">
            <a:avLst/>
          </a:prstGeom>
        </p:spPr>
        <p:txBody>
          <a:bodyPr vert="horz" lIns="92953" tIns="46477" rIns="92953" bIns="4647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551" y="0"/>
            <a:ext cx="3026833" cy="464185"/>
          </a:xfrm>
          <a:prstGeom prst="rect">
            <a:avLst/>
          </a:prstGeom>
        </p:spPr>
        <p:txBody>
          <a:bodyPr vert="horz" lIns="92953" tIns="46477" rIns="92953" bIns="46477" rtlCol="0"/>
          <a:lstStyle>
            <a:lvl1pPr algn="r">
              <a:defRPr sz="1200"/>
            </a:lvl1pPr>
          </a:lstStyle>
          <a:p>
            <a:fld id="{0F79272F-E7B2-42E1-9008-65987BA1368A}" type="datetimeFigureOut">
              <a:rPr lang="en-US" smtClean="0"/>
              <a:t>3/6/2019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7904"/>
            <a:ext cx="3026833" cy="464185"/>
          </a:xfrm>
          <a:prstGeom prst="rect">
            <a:avLst/>
          </a:prstGeom>
        </p:spPr>
        <p:txBody>
          <a:bodyPr vert="horz" lIns="92953" tIns="46477" rIns="92953" bIns="4647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551" y="8817904"/>
            <a:ext cx="3026833" cy="464185"/>
          </a:xfrm>
          <a:prstGeom prst="rect">
            <a:avLst/>
          </a:prstGeom>
        </p:spPr>
        <p:txBody>
          <a:bodyPr vert="horz" lIns="92953" tIns="46477" rIns="92953" bIns="46477" rtlCol="0" anchor="b"/>
          <a:lstStyle>
            <a:lvl1pPr algn="r">
              <a:defRPr sz="1200"/>
            </a:lvl1pPr>
          </a:lstStyle>
          <a:p>
            <a:fld id="{8C867EE4-BD01-47E0-9FBF-2CAE4C8AE5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4881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4185"/>
          </a:xfrm>
          <a:prstGeom prst="rect">
            <a:avLst/>
          </a:prstGeom>
        </p:spPr>
        <p:txBody>
          <a:bodyPr vert="horz" lIns="92953" tIns="46477" rIns="92953" bIns="4647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551" y="0"/>
            <a:ext cx="3026833" cy="464185"/>
          </a:xfrm>
          <a:prstGeom prst="rect">
            <a:avLst/>
          </a:prstGeom>
        </p:spPr>
        <p:txBody>
          <a:bodyPr vert="horz" lIns="92953" tIns="46477" rIns="92953" bIns="46477" rtlCol="0"/>
          <a:lstStyle>
            <a:lvl1pPr algn="r">
              <a:defRPr sz="1200"/>
            </a:lvl1pPr>
          </a:lstStyle>
          <a:p>
            <a:fld id="{EF17F23E-55EC-6D44-8542-42EACE26BCA3}" type="datetimeFigureOut">
              <a:rPr lang="en-US" smtClean="0"/>
              <a:pPr/>
              <a:t>3/6/2019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5325"/>
            <a:ext cx="4641850" cy="3481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3" tIns="46477" rIns="92953" bIns="46477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09758"/>
            <a:ext cx="5588000" cy="4177665"/>
          </a:xfrm>
          <a:prstGeom prst="rect">
            <a:avLst/>
          </a:prstGeom>
        </p:spPr>
        <p:txBody>
          <a:bodyPr vert="horz" lIns="92953" tIns="46477" rIns="92953" bIns="46477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7904"/>
            <a:ext cx="3026833" cy="464185"/>
          </a:xfrm>
          <a:prstGeom prst="rect">
            <a:avLst/>
          </a:prstGeom>
        </p:spPr>
        <p:txBody>
          <a:bodyPr vert="horz" lIns="92953" tIns="46477" rIns="92953" bIns="4647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551" y="8817904"/>
            <a:ext cx="3026833" cy="464185"/>
          </a:xfrm>
          <a:prstGeom prst="rect">
            <a:avLst/>
          </a:prstGeom>
        </p:spPr>
        <p:txBody>
          <a:bodyPr vert="horz" lIns="92953" tIns="46477" rIns="92953" bIns="46477" rtlCol="0" anchor="b"/>
          <a:lstStyle>
            <a:lvl1pPr algn="r">
              <a:defRPr sz="1200"/>
            </a:lvl1pPr>
          </a:lstStyle>
          <a:p>
            <a:fld id="{477036DC-7DC4-C647-B9DB-68294ADC9C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8035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7036DC-7DC4-C647-B9DB-68294ADC9CBC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42645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7036DC-7DC4-C647-B9DB-68294ADC9CBC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11858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7036DC-7DC4-C647-B9DB-68294ADC9CBC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76006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7036DC-7DC4-C647-B9DB-68294ADC9CBC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92566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7036DC-7DC4-C647-B9DB-68294ADC9CBC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52605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7036DC-7DC4-C647-B9DB-68294ADC9CBC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25142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7036DC-7DC4-C647-B9DB-68294ADC9CBC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82671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7036DC-7DC4-C647-B9DB-68294ADC9CBC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45572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7036DC-7DC4-C647-B9DB-68294ADC9CBC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92150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7036DC-7DC4-C647-B9DB-68294ADC9CBC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65490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7036DC-7DC4-C647-B9DB-68294ADC9CBC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3528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7036DC-7DC4-C647-B9DB-68294ADC9CB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27055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7036DC-7DC4-C647-B9DB-68294ADC9CBC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0676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7036DC-7DC4-C647-B9DB-68294ADC9CBC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02561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7036DC-7DC4-C647-B9DB-68294ADC9CBC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46850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7036DC-7DC4-C647-B9DB-68294ADC9CBC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53485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7036DC-7DC4-C647-B9DB-68294ADC9CBC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74798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7036DC-7DC4-C647-B9DB-68294ADC9CBC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67762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7036DC-7DC4-C647-B9DB-68294ADC9CBC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582168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7036DC-7DC4-C647-B9DB-68294ADC9CBC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593904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7036DC-7DC4-C647-B9DB-68294ADC9CBC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5732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7036DC-7DC4-C647-B9DB-68294ADC9CB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2721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7036DC-7DC4-C647-B9DB-68294ADC9CB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6870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7036DC-7DC4-C647-B9DB-68294ADC9CB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6878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7036DC-7DC4-C647-B9DB-68294ADC9CB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63521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7036DC-7DC4-C647-B9DB-68294ADC9CBC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01959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7036DC-7DC4-C647-B9DB-68294ADC9CBC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32527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7036DC-7DC4-C647-B9DB-68294ADC9CBC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6305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df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3.pd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3.pd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3.pd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3.pd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3.pd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3.pd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3.pd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2340" y="2130425"/>
            <a:ext cx="5621879" cy="1470025"/>
          </a:xfrm>
        </p:spPr>
        <p:txBody>
          <a:bodyPr>
            <a:normAutofit/>
          </a:bodyPr>
          <a:lstStyle>
            <a:lvl1pPr algn="l">
              <a:defRPr sz="320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2340" y="3886200"/>
            <a:ext cx="4648200" cy="521276"/>
          </a:xfrm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0F53E5B-BC6B-40A6-A981-8610F653A85D}" type="datetime1">
              <a:rPr lang="en-US" smtClean="0"/>
              <a:t>3/6/2019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9D2BB75-639B-AE4D-B637-9C2A4FC05D96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Johnson_Cornell_white.simple.eps"/>
          <p:cNvPicPr>
            <a:picLocks noChangeAspect="1"/>
          </p:cNvPicPr>
          <p:nvPr userDrawn="1"/>
        </p:nvPicPr>
        <mc:AlternateContent xmlns:mc="http://schemas.openxmlformats.org/markup-compatibility/2006">
          <mc:Choice xmlns:ma="http://schemas.microsoft.com/office/mac/drawingml/2008/main" xmlns:mv="urn:schemas-microsoft-com:mac:vml" xmlns="" Requires="ma">
            <p:blipFill>
              <a:blip r:embed="rId3"/>
              <a:stretch>
                <a:fillRect/>
              </a:stretch>
            </p:blipFill>
          </mc:Choice>
          <mc:Fallback>
            <p:blipFill>
              <a:blip r:embed="rId4"/>
              <a:stretch>
                <a:fillRect/>
              </a:stretch>
            </p:blipFill>
          </mc:Fallback>
        </mc:AlternateContent>
        <p:spPr>
          <a:xfrm>
            <a:off x="457200" y="138736"/>
            <a:ext cx="3041478" cy="960466"/>
          </a:xfrm>
          <a:prstGeom prst="rect">
            <a:avLst/>
          </a:prstGeom>
        </p:spPr>
      </p:pic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6954"/>
            <a:ext cx="8229600" cy="627921"/>
          </a:xfrm>
        </p:spPr>
        <p:txBody>
          <a:bodyPr/>
          <a:lstStyle>
            <a:lvl1pPr>
              <a:defRPr b="1" i="0">
                <a:latin typeface="Cambria" panose="02040503050406030204" pitchFamily="18" charset="0"/>
                <a:cs typeface="Arial Bold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mbria" panose="02040503050406030204" pitchFamily="18" charset="0"/>
                <a:cs typeface="Arial"/>
              </a:defRPr>
            </a:lvl1pPr>
            <a:lvl2pPr>
              <a:defRPr>
                <a:latin typeface="Cambria" panose="02040503050406030204" pitchFamily="18" charset="0"/>
                <a:cs typeface="Arial"/>
              </a:defRPr>
            </a:lvl2pPr>
            <a:lvl3pPr>
              <a:defRPr>
                <a:latin typeface="Cambria" panose="02040503050406030204" pitchFamily="18" charset="0"/>
                <a:cs typeface="Arial"/>
              </a:defRPr>
            </a:lvl3pPr>
            <a:lvl4pPr>
              <a:defRPr>
                <a:latin typeface="Cambria" panose="02040503050406030204" pitchFamily="18" charset="0"/>
                <a:cs typeface="Arial"/>
              </a:defRPr>
            </a:lvl4pPr>
            <a:lvl5pPr>
              <a:defRPr>
                <a:latin typeface="Cambria" panose="02040503050406030204" pitchFamily="18" charset="0"/>
                <a:cs typeface="Arial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595206"/>
            <a:ext cx="2133600" cy="190301"/>
          </a:xfrm>
          <a:prstGeom prst="rect">
            <a:avLst/>
          </a:prstGeom>
        </p:spPr>
        <p:txBody>
          <a:bodyPr/>
          <a:lstStyle>
            <a:lvl1pPr>
              <a:defRPr sz="900">
                <a:latin typeface="Arial"/>
                <a:cs typeface="Arial"/>
              </a:defRPr>
            </a:lvl1pPr>
          </a:lstStyle>
          <a:p>
            <a:fld id="{A8F3E80A-06AC-49C0-887E-9A9A0A8BE842}" type="datetime1">
              <a:rPr lang="en-US" smtClean="0"/>
              <a:t>3/6/2019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95206"/>
            <a:ext cx="2895600" cy="190301"/>
          </a:xfrm>
          <a:prstGeom prst="rect">
            <a:avLst/>
          </a:prstGeom>
        </p:spPr>
        <p:txBody>
          <a:bodyPr/>
          <a:lstStyle>
            <a:lvl1pPr>
              <a:defRPr sz="800">
                <a:latin typeface="Arial"/>
                <a:cs typeface="Arial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595206"/>
            <a:ext cx="2133600" cy="190301"/>
          </a:xfrm>
          <a:prstGeom prst="rect">
            <a:avLst/>
          </a:prstGeom>
        </p:spPr>
        <p:txBody>
          <a:bodyPr/>
          <a:lstStyle>
            <a:lvl1pPr algn="r">
              <a:defRPr sz="80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fld id="{D9D2BB75-639B-AE4D-B637-9C2A4FC05D96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 descr="Johnson_Cornell_white.simple.eps"/>
          <p:cNvPicPr>
            <a:picLocks noChangeAspect="1"/>
          </p:cNvPicPr>
          <p:nvPr userDrawn="1"/>
        </p:nvPicPr>
        <mc:AlternateContent xmlns:mc="http://schemas.openxmlformats.org/markup-compatibility/2006">
          <mc:Choice xmlns:ma="http://schemas.microsoft.com/office/mac/drawingml/2008/main" xmlns:mv="urn:schemas-microsoft-com:mac:vml" xmlns="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457200" y="64032"/>
            <a:ext cx="1730743" cy="546550"/>
          </a:xfrm>
          <a:prstGeom prst="rect">
            <a:avLst/>
          </a:prstGeom>
        </p:spPr>
      </p:pic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l">
              <a:defRPr sz="3200" b="1" cap="all"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" name="Date Placeholder 3"/>
          <p:cNvSpPr txBox="1">
            <a:spLocks/>
          </p:cNvSpPr>
          <p:nvPr userDrawn="1"/>
        </p:nvSpPr>
        <p:spPr>
          <a:xfrm>
            <a:off x="457200" y="6595206"/>
            <a:ext cx="2133600" cy="1903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sz="900">
                <a:latin typeface="Arial"/>
                <a:cs typeface="Arial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3094F10-21E8-6D4F-BB4C-5513D24355B2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3/6/2019</a:t>
            </a:fld>
            <a:endParaRPr kumimoji="0" lang="en-US" sz="9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8" name="Slide Number Placeholder 5"/>
          <p:cNvSpPr txBox="1">
            <a:spLocks/>
          </p:cNvSpPr>
          <p:nvPr userDrawn="1"/>
        </p:nvSpPr>
        <p:spPr>
          <a:xfrm>
            <a:off x="6553200" y="6595206"/>
            <a:ext cx="2133600" cy="1903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sz="800">
                <a:latin typeface="Arial"/>
                <a:cs typeface="Arial"/>
              </a:defRPr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9D2BB75-639B-AE4D-B637-9C2A4FC05D96}" type="slidenum">
              <a:rPr kumimoji="0" lang="en-US" sz="8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pic>
        <p:nvPicPr>
          <p:cNvPr id="9" name="Picture 8" descr="Johnson_Cornell_white.simple.eps"/>
          <p:cNvPicPr>
            <a:picLocks noChangeAspect="1"/>
          </p:cNvPicPr>
          <p:nvPr userDrawn="1"/>
        </p:nvPicPr>
        <mc:AlternateContent xmlns:mc="http://schemas.openxmlformats.org/markup-compatibility/2006">
          <mc:Choice xmlns:ma="http://schemas.microsoft.com/office/mac/drawingml/2008/main" xmlns:mv="urn:schemas-microsoft-com:mac:vml" xmlns="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457200" y="64032"/>
            <a:ext cx="1730743" cy="546550"/>
          </a:xfrm>
          <a:prstGeom prst="rect">
            <a:avLst/>
          </a:prstGeom>
        </p:spPr>
      </p:pic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54878"/>
            <a:ext cx="8229600" cy="1143000"/>
          </a:xfrm>
        </p:spPr>
        <p:txBody>
          <a:bodyPr/>
          <a:lstStyle>
            <a:lvl1pPr>
              <a:defRPr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080440"/>
            <a:ext cx="4038600" cy="4525963"/>
          </a:xfrm>
        </p:spPr>
        <p:txBody>
          <a:bodyPr/>
          <a:lstStyle>
            <a:lvl1pPr>
              <a:defRPr sz="2800">
                <a:latin typeface="Arial"/>
                <a:cs typeface="Arial"/>
              </a:defRPr>
            </a:lvl1pPr>
            <a:lvl2pPr>
              <a:defRPr sz="2400">
                <a:latin typeface="Arial"/>
                <a:cs typeface="Arial"/>
              </a:defRPr>
            </a:lvl2pPr>
            <a:lvl3pPr>
              <a:defRPr sz="2000">
                <a:latin typeface="Arial"/>
                <a:cs typeface="Arial"/>
              </a:defRPr>
            </a:lvl3pPr>
            <a:lvl4pPr>
              <a:defRPr sz="1800">
                <a:latin typeface="Arial"/>
                <a:cs typeface="Arial"/>
              </a:defRPr>
            </a:lvl4pPr>
            <a:lvl5pPr>
              <a:defRPr sz="1800">
                <a:latin typeface="Arial"/>
                <a:cs typeface="Arial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080440"/>
            <a:ext cx="4038600" cy="4525963"/>
          </a:xfrm>
        </p:spPr>
        <p:txBody>
          <a:bodyPr/>
          <a:lstStyle>
            <a:lvl1pPr>
              <a:defRPr sz="2800">
                <a:latin typeface="Arial"/>
                <a:cs typeface="Arial"/>
              </a:defRPr>
            </a:lvl1pPr>
            <a:lvl2pPr>
              <a:defRPr sz="2400">
                <a:latin typeface="Arial"/>
                <a:cs typeface="Arial"/>
              </a:defRPr>
            </a:lvl2pPr>
            <a:lvl3pPr>
              <a:defRPr sz="2000">
                <a:latin typeface="Arial"/>
                <a:cs typeface="Arial"/>
              </a:defRPr>
            </a:lvl3pPr>
            <a:lvl4pPr>
              <a:defRPr sz="1800">
                <a:latin typeface="Arial"/>
                <a:cs typeface="Arial"/>
              </a:defRPr>
            </a:lvl4pPr>
            <a:lvl5pPr>
              <a:defRPr sz="1800">
                <a:latin typeface="Arial"/>
                <a:cs typeface="Arial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595206"/>
            <a:ext cx="2133600" cy="190301"/>
          </a:xfrm>
          <a:prstGeom prst="rect">
            <a:avLst/>
          </a:prstGeom>
        </p:spPr>
        <p:txBody>
          <a:bodyPr/>
          <a:lstStyle>
            <a:lvl1pPr>
              <a:defRPr sz="900">
                <a:latin typeface="Arial"/>
                <a:cs typeface="Arial"/>
              </a:defRPr>
            </a:lvl1pPr>
          </a:lstStyle>
          <a:p>
            <a:fld id="{4A238658-DF5B-4DEC-9977-23F19C776303}" type="datetime1">
              <a:rPr lang="en-US" smtClean="0"/>
              <a:t>3/6/2019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95206"/>
            <a:ext cx="2895600" cy="190301"/>
          </a:xfrm>
          <a:prstGeom prst="rect">
            <a:avLst/>
          </a:prstGeom>
        </p:spPr>
        <p:txBody>
          <a:bodyPr/>
          <a:lstStyle>
            <a:lvl1pPr>
              <a:defRPr sz="800">
                <a:latin typeface="Arial"/>
                <a:cs typeface="Arial"/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595206"/>
            <a:ext cx="2133600" cy="190301"/>
          </a:xfrm>
          <a:prstGeom prst="rect">
            <a:avLst/>
          </a:prstGeom>
        </p:spPr>
        <p:txBody>
          <a:bodyPr/>
          <a:lstStyle>
            <a:lvl1pPr>
              <a:defRPr sz="800">
                <a:latin typeface="Arial"/>
                <a:cs typeface="Arial"/>
              </a:defRPr>
            </a:lvl1pPr>
          </a:lstStyle>
          <a:p>
            <a:fld id="{D9D2BB75-639B-AE4D-B637-9C2A4FC05D96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1" name="Picture 10" descr="Johnson_Cornell_white.simple.eps"/>
          <p:cNvPicPr>
            <a:picLocks noChangeAspect="1"/>
          </p:cNvPicPr>
          <p:nvPr userDrawn="1"/>
        </p:nvPicPr>
        <mc:AlternateContent xmlns:mc="http://schemas.openxmlformats.org/markup-compatibility/2006">
          <mc:Choice xmlns:ma="http://schemas.microsoft.com/office/mac/drawingml/2008/main" xmlns:mv="urn:schemas-microsoft-com:mac:vml" xmlns="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457200" y="64032"/>
            <a:ext cx="1730743" cy="546550"/>
          </a:xfrm>
          <a:prstGeom prst="rect">
            <a:avLst/>
          </a:prstGeom>
        </p:spPr>
      </p:pic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5487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1535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65511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201535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65511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595206"/>
            <a:ext cx="2133600" cy="190301"/>
          </a:xfrm>
          <a:prstGeom prst="rect">
            <a:avLst/>
          </a:prstGeom>
        </p:spPr>
        <p:txBody>
          <a:bodyPr/>
          <a:lstStyle>
            <a:lvl1pPr>
              <a:defRPr sz="900">
                <a:latin typeface="Arial"/>
                <a:cs typeface="Arial"/>
              </a:defRPr>
            </a:lvl1pPr>
          </a:lstStyle>
          <a:p>
            <a:fld id="{CF724C6E-DD25-4532-9C6E-5943D768E461}" type="datetime1">
              <a:rPr lang="en-US" smtClean="0"/>
              <a:t>3/6/2019</a:t>
            </a:fld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95206"/>
            <a:ext cx="2895600" cy="190301"/>
          </a:xfrm>
          <a:prstGeom prst="rect">
            <a:avLst/>
          </a:prstGeom>
        </p:spPr>
        <p:txBody>
          <a:bodyPr/>
          <a:lstStyle>
            <a:lvl1pPr>
              <a:defRPr sz="800">
                <a:latin typeface="Arial"/>
                <a:cs typeface="Arial"/>
              </a:defRPr>
            </a:lvl1pPr>
          </a:lstStyle>
          <a:p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595206"/>
            <a:ext cx="2133600" cy="190301"/>
          </a:xfrm>
          <a:prstGeom prst="rect">
            <a:avLst/>
          </a:prstGeom>
        </p:spPr>
        <p:txBody>
          <a:bodyPr/>
          <a:lstStyle>
            <a:lvl1pPr>
              <a:defRPr sz="800">
                <a:latin typeface="Arial"/>
                <a:cs typeface="Arial"/>
              </a:defRPr>
            </a:lvl1pPr>
          </a:lstStyle>
          <a:p>
            <a:fld id="{D9D2BB75-639B-AE4D-B637-9C2A4FC05D96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3" name="Picture 12" descr="Johnson_Cornell_white.simple.eps"/>
          <p:cNvPicPr>
            <a:picLocks noChangeAspect="1"/>
          </p:cNvPicPr>
          <p:nvPr userDrawn="1"/>
        </p:nvPicPr>
        <mc:AlternateContent xmlns:mc="http://schemas.openxmlformats.org/markup-compatibility/2006">
          <mc:Choice xmlns:ma="http://schemas.microsoft.com/office/mac/drawingml/2008/main" xmlns:mv="urn:schemas-microsoft-com:mac:vml" xmlns="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457200" y="64032"/>
            <a:ext cx="1730743" cy="546550"/>
          </a:xfrm>
          <a:prstGeom prst="rect">
            <a:avLst/>
          </a:prstGeom>
        </p:spPr>
      </p:pic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3517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595206"/>
            <a:ext cx="2133600" cy="190301"/>
          </a:xfrm>
          <a:prstGeom prst="rect">
            <a:avLst/>
          </a:prstGeom>
        </p:spPr>
        <p:txBody>
          <a:bodyPr/>
          <a:lstStyle>
            <a:lvl1pPr>
              <a:defRPr sz="900">
                <a:latin typeface="Arial"/>
                <a:cs typeface="Arial"/>
              </a:defRPr>
            </a:lvl1pPr>
          </a:lstStyle>
          <a:p>
            <a:fld id="{77D646A1-CAA8-4E76-B63C-FAFD84F89B53}" type="datetime1">
              <a:rPr lang="en-US" smtClean="0"/>
              <a:t>3/6/2019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95206"/>
            <a:ext cx="2895600" cy="190301"/>
          </a:xfrm>
          <a:prstGeom prst="rect">
            <a:avLst/>
          </a:prstGeom>
        </p:spPr>
        <p:txBody>
          <a:bodyPr/>
          <a:lstStyle>
            <a:lvl1pPr>
              <a:defRPr sz="800">
                <a:latin typeface="Arial"/>
                <a:cs typeface="Arial"/>
              </a:defRPr>
            </a:lvl1pPr>
          </a:lstStyle>
          <a:p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595206"/>
            <a:ext cx="2133600" cy="190301"/>
          </a:xfrm>
          <a:prstGeom prst="rect">
            <a:avLst/>
          </a:prstGeom>
        </p:spPr>
        <p:txBody>
          <a:bodyPr/>
          <a:lstStyle>
            <a:lvl1pPr>
              <a:defRPr sz="800">
                <a:latin typeface="Arial"/>
                <a:cs typeface="Arial"/>
              </a:defRPr>
            </a:lvl1pPr>
          </a:lstStyle>
          <a:p>
            <a:fld id="{D9D2BB75-639B-AE4D-B637-9C2A4FC05D96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 descr="Johnson_Cornell_white.simple.eps"/>
          <p:cNvPicPr>
            <a:picLocks noChangeAspect="1"/>
          </p:cNvPicPr>
          <p:nvPr userDrawn="1"/>
        </p:nvPicPr>
        <mc:AlternateContent xmlns:mc="http://schemas.openxmlformats.org/markup-compatibility/2006">
          <mc:Choice xmlns:ma="http://schemas.microsoft.com/office/mac/drawingml/2008/main" xmlns:mv="urn:schemas-microsoft-com:mac:vml" xmlns="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457200" y="64032"/>
            <a:ext cx="1730743" cy="546550"/>
          </a:xfrm>
          <a:prstGeom prst="rect">
            <a:avLst/>
          </a:prstGeom>
        </p:spPr>
      </p:pic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solidFill>
          <a:schemeClr val="tx1">
            <a:lumMod val="95000"/>
            <a:lumOff val="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74634"/>
            <a:ext cx="3008313" cy="1162050"/>
          </a:xfrm>
        </p:spPr>
        <p:txBody>
          <a:bodyPr anchor="b"/>
          <a:lstStyle>
            <a:lvl1pPr algn="l">
              <a:defRPr sz="2000" b="1">
                <a:latin typeface="Arial"/>
                <a:cs typeface="Arial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774634"/>
            <a:ext cx="5111750" cy="5853113"/>
          </a:xfrm>
        </p:spPr>
        <p:txBody>
          <a:bodyPr/>
          <a:lstStyle>
            <a:lvl1pPr>
              <a:defRPr sz="3200">
                <a:latin typeface="Arial"/>
                <a:cs typeface="Arial"/>
              </a:defRPr>
            </a:lvl1pPr>
            <a:lvl2pPr>
              <a:defRPr sz="2800">
                <a:latin typeface="Arial"/>
                <a:cs typeface="Arial"/>
              </a:defRPr>
            </a:lvl2pPr>
            <a:lvl3pPr>
              <a:defRPr sz="2400">
                <a:latin typeface="Arial"/>
                <a:cs typeface="Arial"/>
              </a:defRPr>
            </a:lvl3pPr>
            <a:lvl4pPr>
              <a:defRPr sz="2000">
                <a:latin typeface="Arial"/>
                <a:cs typeface="Arial"/>
              </a:defRPr>
            </a:lvl4pPr>
            <a:lvl5pPr>
              <a:defRPr sz="2000">
                <a:latin typeface="Arial"/>
                <a:cs typeface="Arial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936684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Arial"/>
                <a:cs typeface="Arial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595206"/>
            <a:ext cx="2133600" cy="190301"/>
          </a:xfrm>
          <a:prstGeom prst="rect">
            <a:avLst/>
          </a:prstGeom>
        </p:spPr>
        <p:txBody>
          <a:bodyPr/>
          <a:lstStyle>
            <a:lvl1pPr>
              <a:defRPr sz="900">
                <a:latin typeface="Arial"/>
                <a:cs typeface="Arial"/>
              </a:defRPr>
            </a:lvl1pPr>
          </a:lstStyle>
          <a:p>
            <a:fld id="{82DF1084-2BC9-4F9E-8013-338D5640A3C6}" type="datetime1">
              <a:rPr lang="en-US" smtClean="0"/>
              <a:t>3/6/2019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95206"/>
            <a:ext cx="2895600" cy="190301"/>
          </a:xfrm>
          <a:prstGeom prst="rect">
            <a:avLst/>
          </a:prstGeom>
        </p:spPr>
        <p:txBody>
          <a:bodyPr/>
          <a:lstStyle>
            <a:lvl1pPr>
              <a:defRPr sz="800">
                <a:latin typeface="Arial"/>
                <a:cs typeface="Arial"/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595206"/>
            <a:ext cx="2133600" cy="190301"/>
          </a:xfrm>
          <a:prstGeom prst="rect">
            <a:avLst/>
          </a:prstGeom>
        </p:spPr>
        <p:txBody>
          <a:bodyPr/>
          <a:lstStyle>
            <a:lvl1pPr>
              <a:defRPr sz="800">
                <a:latin typeface="Arial"/>
                <a:cs typeface="Arial"/>
              </a:defRPr>
            </a:lvl1pPr>
          </a:lstStyle>
          <a:p>
            <a:fld id="{D9D2BB75-639B-AE4D-B637-9C2A4FC05D96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1" name="Picture 10" descr="Johnson_Cornell_white.simple.eps"/>
          <p:cNvPicPr>
            <a:picLocks noChangeAspect="1"/>
          </p:cNvPicPr>
          <p:nvPr userDrawn="1"/>
        </p:nvPicPr>
        <mc:AlternateContent xmlns:mc="http://schemas.openxmlformats.org/markup-compatibility/2006">
          <mc:Choice xmlns:ma="http://schemas.microsoft.com/office/mac/drawingml/2008/main" xmlns:mv="urn:schemas-microsoft-com:mac:vml" xmlns="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457200" y="64032"/>
            <a:ext cx="1730743" cy="546550"/>
          </a:xfrm>
          <a:prstGeom prst="rect">
            <a:avLst/>
          </a:prstGeom>
        </p:spPr>
      </p:pic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5024712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836887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591450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595206"/>
            <a:ext cx="2133600" cy="190301"/>
          </a:xfrm>
          <a:prstGeom prst="rect">
            <a:avLst/>
          </a:prstGeom>
        </p:spPr>
        <p:txBody>
          <a:bodyPr/>
          <a:lstStyle>
            <a:lvl1pPr>
              <a:defRPr sz="900">
                <a:latin typeface="Arial"/>
                <a:cs typeface="Arial"/>
              </a:defRPr>
            </a:lvl1pPr>
          </a:lstStyle>
          <a:p>
            <a:fld id="{B6CF2158-26D3-4059-B7B1-24D83D934757}" type="datetime1">
              <a:rPr lang="en-US" smtClean="0"/>
              <a:t>3/6/2019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95206"/>
            <a:ext cx="2895600" cy="190301"/>
          </a:xfrm>
          <a:prstGeom prst="rect">
            <a:avLst/>
          </a:prstGeom>
        </p:spPr>
        <p:txBody>
          <a:bodyPr/>
          <a:lstStyle>
            <a:lvl1pPr>
              <a:defRPr sz="800">
                <a:latin typeface="Arial"/>
                <a:cs typeface="Arial"/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595206"/>
            <a:ext cx="2133600" cy="190301"/>
          </a:xfrm>
          <a:prstGeom prst="rect">
            <a:avLst/>
          </a:prstGeom>
        </p:spPr>
        <p:txBody>
          <a:bodyPr/>
          <a:lstStyle>
            <a:lvl1pPr>
              <a:defRPr sz="800">
                <a:latin typeface="Arial"/>
                <a:cs typeface="Arial"/>
              </a:defRPr>
            </a:lvl1pPr>
          </a:lstStyle>
          <a:p>
            <a:fld id="{D9D2BB75-639B-AE4D-B637-9C2A4FC05D96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1" name="Picture 10" descr="Johnson_Cornell_white.simple.eps"/>
          <p:cNvPicPr>
            <a:picLocks noChangeAspect="1"/>
          </p:cNvPicPr>
          <p:nvPr userDrawn="1"/>
        </p:nvPicPr>
        <mc:AlternateContent xmlns:mc="http://schemas.openxmlformats.org/markup-compatibility/2006">
          <mc:Choice xmlns:ma="http://schemas.microsoft.com/office/mac/drawingml/2008/main" xmlns:mv="urn:schemas-microsoft-com:mac:vml" xmlns="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457200" y="64032"/>
            <a:ext cx="1730743" cy="546550"/>
          </a:xfrm>
          <a:prstGeom prst="rect">
            <a:avLst/>
          </a:prstGeom>
        </p:spPr>
      </p:pic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765550"/>
            <a:ext cx="8229600" cy="5850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10018"/>
            <a:ext cx="8229600" cy="51070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ransition>
    <p:fade/>
  </p:transition>
  <p:timing>
    <p:tnLst>
      <p:par>
        <p:cTn id="1" dur="indefinite" restart="never" nodeType="tmRoot"/>
      </p:par>
    </p:tnLst>
  </p:timing>
  <p:hf hdr="0" ftr="0" dt="0"/>
  <p:txStyles>
    <p:titleStyle>
      <a:lvl1pPr algn="ctr" defTabSz="457200" rtl="0" eaLnBrk="1" latinLnBrk="0" hangingPunct="1">
        <a:spcBef>
          <a:spcPct val="0"/>
        </a:spcBef>
        <a:buNone/>
        <a:defRPr sz="3200" b="1" u="sng" kern="1200">
          <a:solidFill>
            <a:srgbClr val="C00000"/>
          </a:solidFill>
          <a:latin typeface="Cambria" panose="02040503050406030204" pitchFamily="18" charset="0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Cambria" panose="02040503050406030204" pitchFamily="18" charset="0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400" kern="1200">
          <a:solidFill>
            <a:srgbClr val="C00000"/>
          </a:solidFill>
          <a:latin typeface="Cambria" panose="02040503050406030204" pitchFamily="18" charset="0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Cambria" panose="02040503050406030204" pitchFamily="18" charset="0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1"/>
          </a:solidFill>
          <a:latin typeface="Cambria" panose="02040503050406030204" pitchFamily="18" charset="0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800" kern="1200">
          <a:solidFill>
            <a:schemeClr val="tx1"/>
          </a:solidFill>
          <a:latin typeface="Cambria" panose="02040503050406030204" pitchFamily="18" charset="0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28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26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0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notesSlide" Target="../notesSlides/notesSlide8.xml"/><Relationship Id="rId7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1.bin"/><Relationship Id="rId4" Type="http://schemas.openxmlformats.org/officeDocument/2006/relationships/slide" Target="slide2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emf"/><Relationship Id="rId5" Type="http://schemas.openxmlformats.org/officeDocument/2006/relationships/image" Target="../media/image6.wmf"/><Relationship Id="rId4" Type="http://schemas.openxmlformats.org/officeDocument/2006/relationships/oleObject" Target="../embeddings/oleObject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Cambria" panose="02040503050406030204" pitchFamily="18" charset="0"/>
              </a:rPr>
              <a:t>Microstructure in the Machine Age</a:t>
            </a:r>
            <a:endParaRPr lang="en-US" dirty="0">
              <a:latin typeface="Cambria" panose="020405030504060302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2340" y="3886200"/>
            <a:ext cx="4648200" cy="785972"/>
          </a:xfrm>
        </p:spPr>
        <p:txBody>
          <a:bodyPr>
            <a:normAutofit fontScale="925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David Easley, Marcos Lopez de Prado, Maureen O’Hara and </a:t>
            </a:r>
            <a:r>
              <a:rPr lang="en-US" dirty="0" err="1" smtClean="0">
                <a:solidFill>
                  <a:schemeClr val="bg1"/>
                </a:solidFill>
              </a:rPr>
              <a:t>Zhibai</a:t>
            </a:r>
            <a:r>
              <a:rPr lang="en-US" dirty="0" smtClean="0">
                <a:solidFill>
                  <a:schemeClr val="bg1"/>
                </a:solidFill>
              </a:rPr>
              <a:t> Zhang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BB75-639B-AE4D-B637-9C2A4FC05D96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Training the Random Forest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Draw bootstrapped samples from the training set</a:t>
            </a:r>
          </a:p>
          <a:p>
            <a:r>
              <a:rPr lang="en-US" dirty="0" smtClean="0"/>
              <a:t>Create forest of 100 decision trees by repeatedly splitting the sample</a:t>
            </a:r>
          </a:p>
          <a:p>
            <a:r>
              <a:rPr lang="en-US" dirty="0" smtClean="0"/>
              <a:t>At each node in the tree split the sample into two subsamples using one of two </a:t>
            </a:r>
            <a:r>
              <a:rPr lang="en-US" dirty="0"/>
              <a:t>features selected at random</a:t>
            </a:r>
            <a:r>
              <a:rPr lang="en-US" dirty="0" smtClean="0"/>
              <a:t> to maximize label purity of the subsamples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458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8096" y="4114727"/>
            <a:ext cx="5935663" cy="193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5512086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Measuring Feature Importance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4876"/>
            <a:ext cx="8229600" cy="51922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Mean decreased impurity MDI</a:t>
            </a:r>
          </a:p>
          <a:p>
            <a:pPr lvl="1"/>
            <a:r>
              <a:rPr lang="en-US" dirty="0" smtClean="0"/>
              <a:t>How does the feature contribute to purity of the splits          in-sample</a:t>
            </a:r>
          </a:p>
          <a:p>
            <a:r>
              <a:rPr lang="en-US" dirty="0" smtClean="0"/>
              <a:t>Mean </a:t>
            </a:r>
            <a:r>
              <a:rPr lang="en-US" dirty="0"/>
              <a:t>decreased accuracy </a:t>
            </a:r>
            <a:r>
              <a:rPr lang="en-US" dirty="0" smtClean="0"/>
              <a:t>MDA</a:t>
            </a:r>
          </a:p>
          <a:p>
            <a:pPr lvl="1"/>
            <a:r>
              <a:rPr lang="en-US" dirty="0" smtClean="0"/>
              <a:t>How does the feature contribute to accuracy of predictions out-of-sample</a:t>
            </a:r>
            <a:endParaRPr lang="en-US" dirty="0"/>
          </a:p>
          <a:p>
            <a:r>
              <a:rPr lang="en-US" dirty="0" smtClean="0"/>
              <a:t>Prediction</a:t>
            </a:r>
            <a:endParaRPr lang="en-US" dirty="0"/>
          </a:p>
          <a:p>
            <a:pPr lvl="1"/>
            <a:r>
              <a:rPr lang="en-US" dirty="0"/>
              <a:t>generate predictions for the test set from the trained RF, compare the predicted label with each actual label point by point in the test set</a:t>
            </a:r>
            <a:endParaRPr lang="en-US" dirty="0">
              <a:solidFill>
                <a:srgbClr val="00B050"/>
              </a:solidFill>
            </a:endParaRPr>
          </a:p>
          <a:p>
            <a:r>
              <a:rPr lang="en-US" dirty="0"/>
              <a:t>Accuracy 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Number of correct predictions divided by total number of predictions</a:t>
            </a:r>
          </a:p>
          <a:p>
            <a:pPr marL="457200" lvl="1" indent="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166246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MDI Feature Importance for Spread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84834931"/>
              </p:ext>
            </p:extLst>
          </p:nvPr>
        </p:nvGraphicFramePr>
        <p:xfrm>
          <a:off x="1032556" y="1792838"/>
          <a:ext cx="6893956" cy="404802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86196">
                  <a:extLst>
                    <a:ext uri="{9D8B030D-6E8A-4147-A177-3AD203B41FA5}">
                      <a16:colId xmlns:a16="http://schemas.microsoft.com/office/drawing/2014/main" val="3716443712"/>
                    </a:ext>
                  </a:extLst>
                </a:gridCol>
                <a:gridCol w="1017960">
                  <a:extLst>
                    <a:ext uri="{9D8B030D-6E8A-4147-A177-3AD203B41FA5}">
                      <a16:colId xmlns:a16="http://schemas.microsoft.com/office/drawing/2014/main" val="3188966016"/>
                    </a:ext>
                  </a:extLst>
                </a:gridCol>
                <a:gridCol w="1017960">
                  <a:extLst>
                    <a:ext uri="{9D8B030D-6E8A-4147-A177-3AD203B41FA5}">
                      <a16:colId xmlns:a16="http://schemas.microsoft.com/office/drawing/2014/main" val="547685564"/>
                    </a:ext>
                  </a:extLst>
                </a:gridCol>
                <a:gridCol w="1017960">
                  <a:extLst>
                    <a:ext uri="{9D8B030D-6E8A-4147-A177-3AD203B41FA5}">
                      <a16:colId xmlns:a16="http://schemas.microsoft.com/office/drawing/2014/main" val="2300145124"/>
                    </a:ext>
                  </a:extLst>
                </a:gridCol>
                <a:gridCol w="1017960">
                  <a:extLst>
                    <a:ext uri="{9D8B030D-6E8A-4147-A177-3AD203B41FA5}">
                      <a16:colId xmlns:a16="http://schemas.microsoft.com/office/drawing/2014/main" val="2297868311"/>
                    </a:ext>
                  </a:extLst>
                </a:gridCol>
                <a:gridCol w="1017960">
                  <a:extLst>
                    <a:ext uri="{9D8B030D-6E8A-4147-A177-3AD203B41FA5}">
                      <a16:colId xmlns:a16="http://schemas.microsoft.com/office/drawing/2014/main" val="640156143"/>
                    </a:ext>
                  </a:extLst>
                </a:gridCol>
                <a:gridCol w="1017960">
                  <a:extLst>
                    <a:ext uri="{9D8B030D-6E8A-4147-A177-3AD203B41FA5}">
                      <a16:colId xmlns:a16="http://schemas.microsoft.com/office/drawing/2014/main" val="2103008586"/>
                    </a:ext>
                  </a:extLst>
                </a:gridCol>
              </a:tblGrid>
              <a:tr h="50600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Window size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Amihud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Kyle Lambda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Roll Impact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Roll Measure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VIX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VPIN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40988051"/>
                  </a:ext>
                </a:extLst>
              </a:tr>
              <a:tr h="50600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25 bars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>
                          <a:solidFill>
                            <a:schemeClr val="accent2"/>
                          </a:solidFill>
                          <a:effectLst/>
                        </a:rPr>
                        <a:t>0.181</a:t>
                      </a:r>
                      <a:r>
                        <a:rPr lang="en-US" sz="1100" dirty="0">
                          <a:effectLst/>
                        </a:rPr>
                        <a:t> ± 0.001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0.17 ± 0.001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0.155 ± 0.002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0.15 ± 0.002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0.165 ± 0.002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0.179 ± 0.001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1636367"/>
                  </a:ext>
                </a:extLst>
              </a:tr>
              <a:tr h="50600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50 bars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>
                          <a:solidFill>
                            <a:schemeClr val="accent2"/>
                          </a:solidFill>
                          <a:effectLst/>
                        </a:rPr>
                        <a:t>0.184</a:t>
                      </a:r>
                      <a:r>
                        <a:rPr lang="en-US" sz="1100" dirty="0">
                          <a:effectLst/>
                        </a:rPr>
                        <a:t> ± 0.001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0.17 ± 0.001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0.153 ± 0.002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0.15 ± 0.002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0.167 ± 0.001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0.177 ± 0.0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39830548"/>
                  </a:ext>
                </a:extLst>
              </a:tr>
              <a:tr h="50600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250 bars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>
                          <a:solidFill>
                            <a:schemeClr val="accent2"/>
                          </a:solidFill>
                          <a:effectLst/>
                        </a:rPr>
                        <a:t>0.194</a:t>
                      </a:r>
                      <a:r>
                        <a:rPr lang="en-US" sz="1100" dirty="0">
                          <a:effectLst/>
                        </a:rPr>
                        <a:t> ± 0.001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0.171 ± 0.001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0.15 ± 0.002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0.148 ± 0.002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0.157 ± 0.001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0.18 ± 0.001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72095138"/>
                  </a:ext>
                </a:extLst>
              </a:tr>
              <a:tr h="50600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500 bars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>
                          <a:solidFill>
                            <a:schemeClr val="accent2"/>
                          </a:solidFill>
                          <a:effectLst/>
                        </a:rPr>
                        <a:t>0.197</a:t>
                      </a:r>
                      <a:r>
                        <a:rPr lang="en-US" sz="1100" dirty="0">
                          <a:effectLst/>
                        </a:rPr>
                        <a:t> ± 0.001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0.171 ± 0.001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0.149 ± 0.002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0.148 ± 0.002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0.151 ± 0.001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0.184 ± 0.001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61580929"/>
                  </a:ext>
                </a:extLst>
              </a:tr>
              <a:tr h="50600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1000 bars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>
                          <a:solidFill>
                            <a:schemeClr val="accent2"/>
                          </a:solidFill>
                          <a:effectLst/>
                        </a:rPr>
                        <a:t>0.198</a:t>
                      </a:r>
                      <a:r>
                        <a:rPr lang="en-US" sz="1100" dirty="0">
                          <a:effectLst/>
                        </a:rPr>
                        <a:t> ± 0.001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0.172 ± 0.001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0.148 ± 0.003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0.148 ± 0.002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0.146 ± 0.001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0.187 ± 0.001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206822346"/>
                  </a:ext>
                </a:extLst>
              </a:tr>
              <a:tr h="50600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1500 bars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>
                          <a:solidFill>
                            <a:schemeClr val="accent2"/>
                          </a:solidFill>
                          <a:effectLst/>
                        </a:rPr>
                        <a:t>0.197</a:t>
                      </a:r>
                      <a:r>
                        <a:rPr lang="en-US" sz="1100" dirty="0">
                          <a:effectLst/>
                        </a:rPr>
                        <a:t> ± 0.001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0.173 ± 0.001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0.148 ± 0.003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0.148 ± 0.002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0.145 ± 0.001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0.19 ± 0.001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203569244"/>
                  </a:ext>
                </a:extLst>
              </a:tr>
              <a:tr h="50600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2000 bars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>
                          <a:solidFill>
                            <a:schemeClr val="accent2"/>
                          </a:solidFill>
                          <a:effectLst/>
                        </a:rPr>
                        <a:t>0.197</a:t>
                      </a:r>
                      <a:r>
                        <a:rPr lang="en-US" sz="1100" dirty="0">
                          <a:effectLst/>
                        </a:rPr>
                        <a:t> ± 0.001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0.172 ± 0.001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0.147 ± 0.003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0.147 ± 0.002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0.145 ± 0.001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>
                          <a:effectLst/>
                        </a:rPr>
                        <a:t>0.192 ± 0.002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10589337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821015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Spread Prediction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圖片 4"/>
          <p:cNvPicPr>
            <a:picLocks noGr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6867" y="1659276"/>
            <a:ext cx="6883685" cy="43665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975503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MDI Feature Importance for </a:t>
            </a:r>
            <a:r>
              <a:rPr lang="en-US" dirty="0" smtClean="0"/>
              <a:t>Volatility</a:t>
            </a:r>
            <a:endParaRPr lang="en-US" dirty="0"/>
          </a:p>
        </p:txBody>
      </p:sp>
      <p:graphicFrame>
        <p:nvGraphicFramePr>
          <p:cNvPr id="13" name="Content Placeholder 1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23550429"/>
              </p:ext>
            </p:extLst>
          </p:nvPr>
        </p:nvGraphicFramePr>
        <p:xfrm>
          <a:off x="1099338" y="1715782"/>
          <a:ext cx="6796353" cy="39812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75065">
                  <a:extLst>
                    <a:ext uri="{9D8B030D-6E8A-4147-A177-3AD203B41FA5}">
                      <a16:colId xmlns:a16="http://schemas.microsoft.com/office/drawing/2014/main" val="3558979123"/>
                    </a:ext>
                  </a:extLst>
                </a:gridCol>
                <a:gridCol w="1003548">
                  <a:extLst>
                    <a:ext uri="{9D8B030D-6E8A-4147-A177-3AD203B41FA5}">
                      <a16:colId xmlns:a16="http://schemas.microsoft.com/office/drawing/2014/main" val="852144219"/>
                    </a:ext>
                  </a:extLst>
                </a:gridCol>
                <a:gridCol w="1003548">
                  <a:extLst>
                    <a:ext uri="{9D8B030D-6E8A-4147-A177-3AD203B41FA5}">
                      <a16:colId xmlns:a16="http://schemas.microsoft.com/office/drawing/2014/main" val="4061959475"/>
                    </a:ext>
                  </a:extLst>
                </a:gridCol>
                <a:gridCol w="1003548">
                  <a:extLst>
                    <a:ext uri="{9D8B030D-6E8A-4147-A177-3AD203B41FA5}">
                      <a16:colId xmlns:a16="http://schemas.microsoft.com/office/drawing/2014/main" val="1271814036"/>
                    </a:ext>
                  </a:extLst>
                </a:gridCol>
                <a:gridCol w="1003548">
                  <a:extLst>
                    <a:ext uri="{9D8B030D-6E8A-4147-A177-3AD203B41FA5}">
                      <a16:colId xmlns:a16="http://schemas.microsoft.com/office/drawing/2014/main" val="4001784775"/>
                    </a:ext>
                  </a:extLst>
                </a:gridCol>
                <a:gridCol w="1003548">
                  <a:extLst>
                    <a:ext uri="{9D8B030D-6E8A-4147-A177-3AD203B41FA5}">
                      <a16:colId xmlns:a16="http://schemas.microsoft.com/office/drawing/2014/main" val="747588164"/>
                    </a:ext>
                  </a:extLst>
                </a:gridCol>
                <a:gridCol w="1003548">
                  <a:extLst>
                    <a:ext uri="{9D8B030D-6E8A-4147-A177-3AD203B41FA5}">
                      <a16:colId xmlns:a16="http://schemas.microsoft.com/office/drawing/2014/main" val="3507930590"/>
                    </a:ext>
                  </a:extLst>
                </a:gridCol>
              </a:tblGrid>
              <a:tr h="49765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Window size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Amihud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Kyle Lambda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Roll Impact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Roll Measure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VIX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VPIN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197248839"/>
                  </a:ext>
                </a:extLst>
              </a:tr>
              <a:tr h="49765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25 bars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0.169 ± 0.003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0.157 ± 0.002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0.149 ± 0.003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0.157 ± 0.003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0.178 ± 0.003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>
                          <a:solidFill>
                            <a:schemeClr val="accent2"/>
                          </a:solidFill>
                          <a:effectLst/>
                        </a:rPr>
                        <a:t>0.178</a:t>
                      </a:r>
                      <a:r>
                        <a:rPr lang="en-US" sz="1100" dirty="0">
                          <a:effectLst/>
                        </a:rPr>
                        <a:t> ± 0.004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94093713"/>
                  </a:ext>
                </a:extLst>
              </a:tr>
              <a:tr h="49765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50 bars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0.185 ± 0.001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0.155 ± 0.001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0.135 ± 0.002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0.144 ± 0.002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>
                          <a:solidFill>
                            <a:schemeClr val="accent2"/>
                          </a:solidFill>
                          <a:effectLst/>
                        </a:rPr>
                        <a:t>0.205</a:t>
                      </a:r>
                      <a:r>
                        <a:rPr lang="en-US" sz="1100" dirty="0">
                          <a:effectLst/>
                        </a:rPr>
                        <a:t> ± 0.001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0.175 ± 0.003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19127392"/>
                  </a:ext>
                </a:extLst>
              </a:tr>
              <a:tr h="49765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250 bars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>
                          <a:solidFill>
                            <a:schemeClr val="accent2"/>
                          </a:solidFill>
                          <a:effectLst/>
                        </a:rPr>
                        <a:t>0.223</a:t>
                      </a:r>
                      <a:r>
                        <a:rPr lang="en-US" sz="1100" dirty="0">
                          <a:effectLst/>
                        </a:rPr>
                        <a:t> ± 0.002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0.148 ± 0.001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0.098 ± 0.002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0.119 ± 0.002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0.22 ± 0.002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0.192 ± 0.002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96027925"/>
                  </a:ext>
                </a:extLst>
              </a:tr>
              <a:tr h="49765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500 bars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>
                          <a:solidFill>
                            <a:schemeClr val="accent2"/>
                          </a:solidFill>
                          <a:effectLst/>
                        </a:rPr>
                        <a:t>0.234</a:t>
                      </a:r>
                      <a:r>
                        <a:rPr lang="en-US" sz="1100" dirty="0">
                          <a:effectLst/>
                        </a:rPr>
                        <a:t> ± 0.001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0.146 ± 0.001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0.089 ± 0.002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0.114 ± 0.002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0.206 ± 0.001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0.211 ± 0.002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96637792"/>
                  </a:ext>
                </a:extLst>
              </a:tr>
              <a:tr h="49765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1000 bars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0.234 ± 0.002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0.143 ± 0.002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0.085 ± 0.002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0.117 ± 0.003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0.18 ± 0.002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>
                          <a:solidFill>
                            <a:schemeClr val="accent2"/>
                          </a:solidFill>
                          <a:effectLst/>
                        </a:rPr>
                        <a:t>0.241</a:t>
                      </a:r>
                      <a:r>
                        <a:rPr lang="en-US" sz="1100" dirty="0">
                          <a:effectLst/>
                        </a:rPr>
                        <a:t> ± 0.004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02383413"/>
                  </a:ext>
                </a:extLst>
              </a:tr>
              <a:tr h="49765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1500 bars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0.23 ± 0.002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0.143 ± 0.002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0.083 ± 0.002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0.119 ± 0.003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0.168 ± 0.002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>
                          <a:solidFill>
                            <a:schemeClr val="accent2"/>
                          </a:solidFill>
                          <a:effectLst/>
                        </a:rPr>
                        <a:t>0.257</a:t>
                      </a:r>
                      <a:r>
                        <a:rPr lang="en-US" sz="1100" dirty="0">
                          <a:effectLst/>
                        </a:rPr>
                        <a:t> ± 0.004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68343108"/>
                  </a:ext>
                </a:extLst>
              </a:tr>
              <a:tr h="49765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2000 bars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0.226 ± 0.002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0.142 ± 0.002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0.082 ± 0.002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0.119 ± 0.003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0.165 ± 0.002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>
                          <a:solidFill>
                            <a:schemeClr val="accent2"/>
                          </a:solidFill>
                          <a:effectLst/>
                        </a:rPr>
                        <a:t>0.267</a:t>
                      </a:r>
                      <a:r>
                        <a:rPr lang="en-US" sz="1100" dirty="0">
                          <a:effectLst/>
                        </a:rPr>
                        <a:t> ± 0.004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52839439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529868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MDI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</a:t>
            </a:r>
            <a:r>
              <a:rPr lang="en-US" dirty="0" smtClean="0"/>
              <a:t>easured </a:t>
            </a:r>
            <a:r>
              <a:rPr lang="en-US" dirty="0"/>
              <a:t>by in-sample performance the </a:t>
            </a:r>
            <a:r>
              <a:rPr lang="en-US" dirty="0" err="1">
                <a:solidFill>
                  <a:srgbClr val="00B050"/>
                </a:solidFill>
              </a:rPr>
              <a:t>Amihud</a:t>
            </a:r>
            <a:r>
              <a:rPr lang="en-US" dirty="0">
                <a:solidFill>
                  <a:srgbClr val="00B050"/>
                </a:solidFill>
              </a:rPr>
              <a:t> measure</a:t>
            </a:r>
            <a:r>
              <a:rPr lang="en-US" dirty="0"/>
              <a:t> does best, with </a:t>
            </a:r>
            <a:r>
              <a:rPr lang="en-US" dirty="0">
                <a:solidFill>
                  <a:srgbClr val="0070C0"/>
                </a:solidFill>
              </a:rPr>
              <a:t>VPIN and VIX </a:t>
            </a:r>
            <a:r>
              <a:rPr lang="en-US" dirty="0"/>
              <a:t>also having strong feature </a:t>
            </a:r>
            <a:r>
              <a:rPr lang="en-US" dirty="0" smtClean="0"/>
              <a:t>importance</a:t>
            </a:r>
            <a:r>
              <a:rPr lang="en-US" dirty="0"/>
              <a:t> </a:t>
            </a:r>
            <a:r>
              <a:rPr lang="en-US" dirty="0" smtClean="0"/>
              <a:t>at some windows</a:t>
            </a:r>
          </a:p>
          <a:p>
            <a:r>
              <a:rPr lang="en-US" dirty="0" smtClean="0"/>
              <a:t>The </a:t>
            </a:r>
            <a:r>
              <a:rPr lang="en-US" dirty="0">
                <a:solidFill>
                  <a:srgbClr val="FF0000"/>
                </a:solidFill>
              </a:rPr>
              <a:t>Kyle lambda and Roll measures </a:t>
            </a:r>
            <a:r>
              <a:rPr lang="en-US" dirty="0" smtClean="0"/>
              <a:t>are not the most important features for any </a:t>
            </a:r>
            <a:r>
              <a:rPr lang="en-US" dirty="0"/>
              <a:t>of </a:t>
            </a:r>
            <a:r>
              <a:rPr lang="en-US" dirty="0" smtClean="0"/>
              <a:t>our six variables</a:t>
            </a:r>
            <a:r>
              <a:rPr lang="en-US" dirty="0"/>
              <a:t> </a:t>
            </a:r>
            <a:r>
              <a:rPr lang="en-US" dirty="0" smtClean="0"/>
              <a:t>for any lookback window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649100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MDA </a:t>
            </a:r>
            <a:r>
              <a:rPr lang="en-US" dirty="0"/>
              <a:t>Feature Importance for Spread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85920957"/>
              </p:ext>
            </p:extLst>
          </p:nvPr>
        </p:nvGraphicFramePr>
        <p:xfrm>
          <a:off x="667173" y="2152677"/>
          <a:ext cx="7599213" cy="361584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01905">
                  <a:extLst>
                    <a:ext uri="{9D8B030D-6E8A-4147-A177-3AD203B41FA5}">
                      <a16:colId xmlns:a16="http://schemas.microsoft.com/office/drawing/2014/main" val="3312856358"/>
                    </a:ext>
                  </a:extLst>
                </a:gridCol>
                <a:gridCol w="1088962">
                  <a:extLst>
                    <a:ext uri="{9D8B030D-6E8A-4147-A177-3AD203B41FA5}">
                      <a16:colId xmlns:a16="http://schemas.microsoft.com/office/drawing/2014/main" val="423960553"/>
                    </a:ext>
                  </a:extLst>
                </a:gridCol>
                <a:gridCol w="1088962">
                  <a:extLst>
                    <a:ext uri="{9D8B030D-6E8A-4147-A177-3AD203B41FA5}">
                      <a16:colId xmlns:a16="http://schemas.microsoft.com/office/drawing/2014/main" val="649536439"/>
                    </a:ext>
                  </a:extLst>
                </a:gridCol>
                <a:gridCol w="1088962">
                  <a:extLst>
                    <a:ext uri="{9D8B030D-6E8A-4147-A177-3AD203B41FA5}">
                      <a16:colId xmlns:a16="http://schemas.microsoft.com/office/drawing/2014/main" val="3093234567"/>
                    </a:ext>
                  </a:extLst>
                </a:gridCol>
                <a:gridCol w="1088962">
                  <a:extLst>
                    <a:ext uri="{9D8B030D-6E8A-4147-A177-3AD203B41FA5}">
                      <a16:colId xmlns:a16="http://schemas.microsoft.com/office/drawing/2014/main" val="14124271"/>
                    </a:ext>
                  </a:extLst>
                </a:gridCol>
                <a:gridCol w="1043993">
                  <a:extLst>
                    <a:ext uri="{9D8B030D-6E8A-4147-A177-3AD203B41FA5}">
                      <a16:colId xmlns:a16="http://schemas.microsoft.com/office/drawing/2014/main" val="3086465761"/>
                    </a:ext>
                  </a:extLst>
                </a:gridCol>
                <a:gridCol w="1045376">
                  <a:extLst>
                    <a:ext uri="{9D8B030D-6E8A-4147-A177-3AD203B41FA5}">
                      <a16:colId xmlns:a16="http://schemas.microsoft.com/office/drawing/2014/main" val="1590155624"/>
                    </a:ext>
                  </a:extLst>
                </a:gridCol>
                <a:gridCol w="552091">
                  <a:extLst>
                    <a:ext uri="{9D8B030D-6E8A-4147-A177-3AD203B41FA5}">
                      <a16:colId xmlns:a16="http://schemas.microsoft.com/office/drawing/2014/main" val="3062648067"/>
                    </a:ext>
                  </a:extLst>
                </a:gridCol>
              </a:tblGrid>
              <a:tr h="45198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Window size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Amihud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Kyle Lambda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Roll Impact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Roll Measure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VIX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VPIN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Accuracy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28330744"/>
                  </a:ext>
                </a:extLst>
              </a:tr>
              <a:tr h="45198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25 bars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0.0033 ± 0.00084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0.0042 ± 0.00068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-0.0031 ± 0.00108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0.0174 ± 0.00154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0.0011 ± 0.00059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>
                          <a:solidFill>
                            <a:schemeClr val="accent2"/>
                          </a:solidFill>
                          <a:effectLst/>
                        </a:rPr>
                        <a:t>0.0248 </a:t>
                      </a:r>
                      <a:r>
                        <a:rPr lang="en-US" sz="1100" dirty="0">
                          <a:effectLst/>
                        </a:rPr>
                        <a:t>± 0.00142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0.4535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686741795"/>
                  </a:ext>
                </a:extLst>
              </a:tr>
              <a:tr h="45198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50 bars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0.0042 ± 0.00094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0.0045 ± 0.00078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-0.004 ± 0.00088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0.0126 ± 0.00142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0.0002 ± 0.00056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>
                          <a:solidFill>
                            <a:schemeClr val="accent2"/>
                          </a:solidFill>
                          <a:effectLst/>
                        </a:rPr>
                        <a:t>0.0167</a:t>
                      </a:r>
                      <a:r>
                        <a:rPr lang="en-US" sz="1100" dirty="0">
                          <a:effectLst/>
                        </a:rPr>
                        <a:t> ± 0.00117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0.4525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39783383"/>
                  </a:ext>
                </a:extLst>
              </a:tr>
              <a:tr h="45198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250 bars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0.0048 ± 0.00125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0.0018 ± 0.00088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-0.0047 ± 0.00087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0.0031 ± 0.00124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0.0021 ± 0.0009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>
                          <a:solidFill>
                            <a:schemeClr val="accent2"/>
                          </a:solidFill>
                          <a:effectLst/>
                        </a:rPr>
                        <a:t>0.0161</a:t>
                      </a:r>
                      <a:r>
                        <a:rPr lang="en-US" sz="1100" dirty="0">
                          <a:effectLst/>
                        </a:rPr>
                        <a:t> ± 0.00179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0.4572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627749552"/>
                  </a:ext>
                </a:extLst>
              </a:tr>
              <a:tr h="45198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500 bars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-0.0001 ± 0.00094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-0.0003 ± 0.00082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-0.003 ± 0.00103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-0.003 ± 0.00097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0.0031 ± 0.00115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>
                          <a:solidFill>
                            <a:schemeClr val="accent2"/>
                          </a:solidFill>
                          <a:effectLst/>
                        </a:rPr>
                        <a:t>0.0268</a:t>
                      </a:r>
                      <a:r>
                        <a:rPr lang="en-US" sz="1100" dirty="0">
                          <a:effectLst/>
                        </a:rPr>
                        <a:t> ± 0.00214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0.4587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75670075"/>
                  </a:ext>
                </a:extLst>
              </a:tr>
              <a:tr h="45198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1000 bars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-0.002 ± 0.00106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0.0007 ± 0.00084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-0.002 ± 0.00103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-0.0033 ± 0.00108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0.0039 ± 0.00138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>
                          <a:solidFill>
                            <a:schemeClr val="accent2"/>
                          </a:solidFill>
                          <a:effectLst/>
                        </a:rPr>
                        <a:t>0.0198</a:t>
                      </a:r>
                      <a:r>
                        <a:rPr lang="en-US" sz="1100" dirty="0">
                          <a:effectLst/>
                        </a:rPr>
                        <a:t> ± 0.00166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0.4546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74027717"/>
                  </a:ext>
                </a:extLst>
              </a:tr>
              <a:tr h="45198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1500 bars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-0.0023 ± 0.00094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-0.0007 ± 0.00083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-0.002 ± 0.001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-0.0017 ± 0.00109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0.0053 ± 0.00133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>
                          <a:solidFill>
                            <a:schemeClr val="accent2"/>
                          </a:solidFill>
                          <a:effectLst/>
                        </a:rPr>
                        <a:t>0.015</a:t>
                      </a:r>
                      <a:r>
                        <a:rPr lang="en-US" sz="1100" dirty="0">
                          <a:effectLst/>
                        </a:rPr>
                        <a:t> ± 0.00114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0.4513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51214015"/>
                  </a:ext>
                </a:extLst>
              </a:tr>
              <a:tr h="45198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2000 bars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-0.0005 ± 0.00093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0.0012 ± 0.00093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0.0002 ± 0.00099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-0.0025 ± 0.00115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0.0058 ± 0.00148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>
                          <a:solidFill>
                            <a:schemeClr val="accent2"/>
                          </a:solidFill>
                          <a:effectLst/>
                        </a:rPr>
                        <a:t>0.0102</a:t>
                      </a:r>
                      <a:r>
                        <a:rPr lang="en-US" sz="1100" dirty="0">
                          <a:effectLst/>
                        </a:rPr>
                        <a:t> ± 0.0011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>
                          <a:effectLst/>
                        </a:rPr>
                        <a:t>0.4498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27660622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-467140" y="0"/>
            <a:ext cx="9962555" cy="573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27667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MDA Feature Importance for Spread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2680005"/>
              </p:ext>
            </p:extLst>
          </p:nvPr>
        </p:nvGraphicFramePr>
        <p:xfrm>
          <a:off x="667173" y="2152677"/>
          <a:ext cx="7599213" cy="361584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01905">
                  <a:extLst>
                    <a:ext uri="{9D8B030D-6E8A-4147-A177-3AD203B41FA5}">
                      <a16:colId xmlns:a16="http://schemas.microsoft.com/office/drawing/2014/main" val="3312856358"/>
                    </a:ext>
                  </a:extLst>
                </a:gridCol>
                <a:gridCol w="1088962">
                  <a:extLst>
                    <a:ext uri="{9D8B030D-6E8A-4147-A177-3AD203B41FA5}">
                      <a16:colId xmlns:a16="http://schemas.microsoft.com/office/drawing/2014/main" val="423960553"/>
                    </a:ext>
                  </a:extLst>
                </a:gridCol>
                <a:gridCol w="1088962">
                  <a:extLst>
                    <a:ext uri="{9D8B030D-6E8A-4147-A177-3AD203B41FA5}">
                      <a16:colId xmlns:a16="http://schemas.microsoft.com/office/drawing/2014/main" val="649536439"/>
                    </a:ext>
                  </a:extLst>
                </a:gridCol>
                <a:gridCol w="1088962">
                  <a:extLst>
                    <a:ext uri="{9D8B030D-6E8A-4147-A177-3AD203B41FA5}">
                      <a16:colId xmlns:a16="http://schemas.microsoft.com/office/drawing/2014/main" val="3093234567"/>
                    </a:ext>
                  </a:extLst>
                </a:gridCol>
                <a:gridCol w="1088962">
                  <a:extLst>
                    <a:ext uri="{9D8B030D-6E8A-4147-A177-3AD203B41FA5}">
                      <a16:colId xmlns:a16="http://schemas.microsoft.com/office/drawing/2014/main" val="14124271"/>
                    </a:ext>
                  </a:extLst>
                </a:gridCol>
                <a:gridCol w="1043993">
                  <a:extLst>
                    <a:ext uri="{9D8B030D-6E8A-4147-A177-3AD203B41FA5}">
                      <a16:colId xmlns:a16="http://schemas.microsoft.com/office/drawing/2014/main" val="3086465761"/>
                    </a:ext>
                  </a:extLst>
                </a:gridCol>
                <a:gridCol w="1045376">
                  <a:extLst>
                    <a:ext uri="{9D8B030D-6E8A-4147-A177-3AD203B41FA5}">
                      <a16:colId xmlns:a16="http://schemas.microsoft.com/office/drawing/2014/main" val="1590155624"/>
                    </a:ext>
                  </a:extLst>
                </a:gridCol>
                <a:gridCol w="552091">
                  <a:extLst>
                    <a:ext uri="{9D8B030D-6E8A-4147-A177-3AD203B41FA5}">
                      <a16:colId xmlns:a16="http://schemas.microsoft.com/office/drawing/2014/main" val="3062648067"/>
                    </a:ext>
                  </a:extLst>
                </a:gridCol>
              </a:tblGrid>
              <a:tr h="45198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Window size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 err="1">
                          <a:effectLst/>
                        </a:rPr>
                        <a:t>Amihud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Kyle Lambda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Roll Impact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Roll Measure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VIX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VPIN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Accuracy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28330744"/>
                  </a:ext>
                </a:extLst>
              </a:tr>
              <a:tr h="45198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25 bars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0.0033 ± 0.00084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0.0042 ± 0.00068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-0.0031 ± 0.00108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0.0174 ± 0.00154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0.0011 ± 0.00059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>
                          <a:solidFill>
                            <a:schemeClr val="accent2"/>
                          </a:solidFill>
                          <a:effectLst/>
                        </a:rPr>
                        <a:t>0.0248 </a:t>
                      </a:r>
                      <a:r>
                        <a:rPr lang="en-US" sz="1100" dirty="0">
                          <a:effectLst/>
                        </a:rPr>
                        <a:t>± 0.00142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0.4535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686741795"/>
                  </a:ext>
                </a:extLst>
              </a:tr>
              <a:tr h="45198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50 bars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0.0042 ± 0.00094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0.0045 ± 0.00078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-0.004 ± 0.00088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0.0126 ± 0.00142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0.0002 ± 0.00056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>
                          <a:solidFill>
                            <a:schemeClr val="accent2"/>
                          </a:solidFill>
                          <a:effectLst/>
                        </a:rPr>
                        <a:t>0.0167</a:t>
                      </a:r>
                      <a:r>
                        <a:rPr lang="en-US" sz="1100" dirty="0">
                          <a:effectLst/>
                        </a:rPr>
                        <a:t> ± 0.00117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0.4525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39783383"/>
                  </a:ext>
                </a:extLst>
              </a:tr>
              <a:tr h="45198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250 bars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0.0048 ± 0.00125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0.0018 ± 0.00088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-0.0047 ± 0.00087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0.0031 ± 0.00124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0.0021 ± 0.0009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>
                          <a:solidFill>
                            <a:schemeClr val="accent2"/>
                          </a:solidFill>
                          <a:effectLst/>
                        </a:rPr>
                        <a:t>0.0161</a:t>
                      </a:r>
                      <a:r>
                        <a:rPr lang="en-US" sz="1100" dirty="0">
                          <a:effectLst/>
                        </a:rPr>
                        <a:t> ± 0.00179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0.4572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627749552"/>
                  </a:ext>
                </a:extLst>
              </a:tr>
              <a:tr h="45198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500 bars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-0.0001 ± 0.00094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-0.0003 ± 0.00082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-0.003 ± 0.00103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-0.003 ± 0.00097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0.0031 ± 0.00115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>
                          <a:solidFill>
                            <a:schemeClr val="accent2"/>
                          </a:solidFill>
                          <a:effectLst/>
                        </a:rPr>
                        <a:t>0.0268</a:t>
                      </a:r>
                      <a:r>
                        <a:rPr lang="en-US" sz="1100" dirty="0">
                          <a:effectLst/>
                        </a:rPr>
                        <a:t> ± 0.00214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0.4587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75670075"/>
                  </a:ext>
                </a:extLst>
              </a:tr>
              <a:tr h="45198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1000 bars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-0.002 ± 0.00106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0.0007 ± 0.00084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-0.002 ± 0.00103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-0.0033 ± 0.00108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0.0039 ± 0.00138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>
                          <a:solidFill>
                            <a:schemeClr val="accent2"/>
                          </a:solidFill>
                          <a:effectLst/>
                        </a:rPr>
                        <a:t>0.0198</a:t>
                      </a:r>
                      <a:r>
                        <a:rPr lang="en-US" sz="1100" dirty="0">
                          <a:effectLst/>
                        </a:rPr>
                        <a:t> ± 0.00166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0.4546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74027717"/>
                  </a:ext>
                </a:extLst>
              </a:tr>
              <a:tr h="45198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1500 bars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-0.0023 ± 0.00094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-0.0007 ± 0.00083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-0.002 ± 0.001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-0.0017 ± 0.00109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0.0053 ± 0.00133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>
                          <a:solidFill>
                            <a:schemeClr val="accent2"/>
                          </a:solidFill>
                          <a:effectLst/>
                        </a:rPr>
                        <a:t>0.015</a:t>
                      </a:r>
                      <a:r>
                        <a:rPr lang="en-US" sz="1100" dirty="0">
                          <a:effectLst/>
                        </a:rPr>
                        <a:t> ± 0.00114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0.4513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51214015"/>
                  </a:ext>
                </a:extLst>
              </a:tr>
              <a:tr h="45198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2000 bars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-0.0005 ± 0.00093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0.0012 ± 0.00093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0.0002 ± 0.00099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-0.0025 ± 0.00115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0.0058 ± 0.00148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>
                          <a:solidFill>
                            <a:schemeClr val="accent2"/>
                          </a:solidFill>
                          <a:effectLst/>
                        </a:rPr>
                        <a:t>0.0102</a:t>
                      </a:r>
                      <a:r>
                        <a:rPr lang="en-US" sz="1100" dirty="0">
                          <a:effectLst/>
                        </a:rPr>
                        <a:t> ± 0.0011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>
                          <a:effectLst/>
                        </a:rPr>
                        <a:t>0.4498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27660622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BB75-639B-AE4D-B637-9C2A4FC05D96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-467140" y="0"/>
            <a:ext cx="9962555" cy="573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" name="Oval 2"/>
          <p:cNvSpPr/>
          <p:nvPr/>
        </p:nvSpPr>
        <p:spPr>
          <a:xfrm>
            <a:off x="3289738" y="2102069"/>
            <a:ext cx="1282262" cy="3531476"/>
          </a:xfrm>
          <a:prstGeom prst="ellipse">
            <a:avLst/>
          </a:prstGeom>
          <a:noFill/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1135118" y="3699641"/>
            <a:ext cx="1282262" cy="2506718"/>
          </a:xfrm>
          <a:prstGeom prst="ellipse">
            <a:avLst/>
          </a:prstGeom>
          <a:noFill/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67173" y="1562424"/>
            <a:ext cx="30088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B050"/>
                </a:solidFill>
              </a:rPr>
              <a:t>Negative values possible</a:t>
            </a:r>
            <a:endParaRPr lang="en-US" sz="20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4803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hlinkClick r:id="rId3" action="ppaction://hlinksldjump"/>
              </a:rPr>
              <a:t>MDA Feature Importance for </a:t>
            </a:r>
            <a:r>
              <a:rPr lang="en-US" dirty="0" smtClean="0">
                <a:hlinkClick r:id="rId3" action="ppaction://hlinksldjump"/>
              </a:rPr>
              <a:t>Volatility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70103850"/>
              </p:ext>
            </p:extLst>
          </p:nvPr>
        </p:nvGraphicFramePr>
        <p:xfrm>
          <a:off x="760287" y="1988046"/>
          <a:ext cx="7695285" cy="356141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13301">
                  <a:extLst>
                    <a:ext uri="{9D8B030D-6E8A-4147-A177-3AD203B41FA5}">
                      <a16:colId xmlns:a16="http://schemas.microsoft.com/office/drawing/2014/main" val="3398010192"/>
                    </a:ext>
                  </a:extLst>
                </a:gridCol>
                <a:gridCol w="1063661">
                  <a:extLst>
                    <a:ext uri="{9D8B030D-6E8A-4147-A177-3AD203B41FA5}">
                      <a16:colId xmlns:a16="http://schemas.microsoft.com/office/drawing/2014/main" val="1832252498"/>
                    </a:ext>
                  </a:extLst>
                </a:gridCol>
                <a:gridCol w="1063661">
                  <a:extLst>
                    <a:ext uri="{9D8B030D-6E8A-4147-A177-3AD203B41FA5}">
                      <a16:colId xmlns:a16="http://schemas.microsoft.com/office/drawing/2014/main" val="76975688"/>
                    </a:ext>
                  </a:extLst>
                </a:gridCol>
                <a:gridCol w="1109117">
                  <a:extLst>
                    <a:ext uri="{9D8B030D-6E8A-4147-A177-3AD203B41FA5}">
                      <a16:colId xmlns:a16="http://schemas.microsoft.com/office/drawing/2014/main" val="2411274179"/>
                    </a:ext>
                  </a:extLst>
                </a:gridCol>
                <a:gridCol w="1109117">
                  <a:extLst>
                    <a:ext uri="{9D8B030D-6E8A-4147-A177-3AD203B41FA5}">
                      <a16:colId xmlns:a16="http://schemas.microsoft.com/office/drawing/2014/main" val="1102481222"/>
                    </a:ext>
                  </a:extLst>
                </a:gridCol>
                <a:gridCol w="1109117">
                  <a:extLst>
                    <a:ext uri="{9D8B030D-6E8A-4147-A177-3AD203B41FA5}">
                      <a16:colId xmlns:a16="http://schemas.microsoft.com/office/drawing/2014/main" val="2914093541"/>
                    </a:ext>
                  </a:extLst>
                </a:gridCol>
                <a:gridCol w="1065060">
                  <a:extLst>
                    <a:ext uri="{9D8B030D-6E8A-4147-A177-3AD203B41FA5}">
                      <a16:colId xmlns:a16="http://schemas.microsoft.com/office/drawing/2014/main" val="619662988"/>
                    </a:ext>
                  </a:extLst>
                </a:gridCol>
                <a:gridCol w="562251">
                  <a:extLst>
                    <a:ext uri="{9D8B030D-6E8A-4147-A177-3AD203B41FA5}">
                      <a16:colId xmlns:a16="http://schemas.microsoft.com/office/drawing/2014/main" val="3998400144"/>
                    </a:ext>
                  </a:extLst>
                </a:gridCol>
              </a:tblGrid>
              <a:tr h="4451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Window size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Amihud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Kyle Lambda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Roll Impact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Roll Measure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VIX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VPIN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Accuracy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04875116"/>
                  </a:ext>
                </a:extLst>
              </a:tr>
              <a:tr h="4451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25 bars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0.0013 ± 0.00289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0.0185 ± 0.00138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0.0237 ± 0.00211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>
                          <a:solidFill>
                            <a:schemeClr val="accent2"/>
                          </a:solidFill>
                          <a:effectLst/>
                        </a:rPr>
                        <a:t>0.0558</a:t>
                      </a:r>
                      <a:r>
                        <a:rPr lang="en-US" sz="1100" dirty="0">
                          <a:effectLst/>
                        </a:rPr>
                        <a:t> ± 0.00288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-0.0006 ± 0.00095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0.0531 ± 0.00482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0.61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78474275"/>
                  </a:ext>
                </a:extLst>
              </a:tr>
              <a:tr h="4451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50 bars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0.0057 ± 0.0011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0.0133 ± 0.00125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0.019 ± 0.00155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>
                          <a:solidFill>
                            <a:schemeClr val="accent2"/>
                          </a:solidFill>
                          <a:effectLst/>
                        </a:rPr>
                        <a:t>0.0435 </a:t>
                      </a:r>
                      <a:r>
                        <a:rPr lang="en-US" sz="1100" dirty="0">
                          <a:effectLst/>
                        </a:rPr>
                        <a:t>± 0.00229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0.0004 ± 0.00093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0.0402 ± 0.00432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0.5813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19011733"/>
                  </a:ext>
                </a:extLst>
              </a:tr>
              <a:tr h="4451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250 bars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0.0163 ± 0.00304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0.006 ± 0.00163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0.0063 ± 0.00148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>
                          <a:solidFill>
                            <a:schemeClr val="accent2"/>
                          </a:solidFill>
                          <a:effectLst/>
                        </a:rPr>
                        <a:t>0.025</a:t>
                      </a:r>
                      <a:r>
                        <a:rPr lang="en-US" sz="1100" dirty="0">
                          <a:effectLst/>
                        </a:rPr>
                        <a:t> ± 0.00245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0.0002 ± 0.0022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0.0172 ± 0.0037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0.5493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40390411"/>
                  </a:ext>
                </a:extLst>
              </a:tr>
              <a:tr h="4451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500 bars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0.0133 ± 0.00373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0.0005 ± 0.00229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-0.0029 ± 0.00149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0.0028 ± 0.00231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-0.002 ± 0.00251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>
                          <a:solidFill>
                            <a:schemeClr val="accent2"/>
                          </a:solidFill>
                          <a:effectLst/>
                        </a:rPr>
                        <a:t>0.0307</a:t>
                      </a:r>
                      <a:r>
                        <a:rPr lang="en-US" sz="1100" dirty="0">
                          <a:effectLst/>
                        </a:rPr>
                        <a:t> ± 0.0044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0.5399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51395331"/>
                  </a:ext>
                </a:extLst>
              </a:tr>
              <a:tr h="4451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1000 bars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0.0063 ± 0.00315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0.0024 ± 0.00265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-0.0029 ± 0.00124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-0.0002 ± 0.00251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0.01 ± 0.00288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>
                          <a:solidFill>
                            <a:schemeClr val="accent2"/>
                          </a:solidFill>
                          <a:effectLst/>
                        </a:rPr>
                        <a:t>0.0477</a:t>
                      </a:r>
                      <a:r>
                        <a:rPr lang="en-US" sz="1100" dirty="0">
                          <a:effectLst/>
                        </a:rPr>
                        <a:t> ± 0.0056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0.5578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14096426"/>
                  </a:ext>
                </a:extLst>
              </a:tr>
              <a:tr h="4451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1500 bars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0.002 ± 0.00377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0.004 ± 0.00293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-0.0072 ± 0.00187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-0.0034 ± 0.0032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0.0101 ± 0.00311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>
                          <a:solidFill>
                            <a:schemeClr val="accent2"/>
                          </a:solidFill>
                          <a:effectLst/>
                        </a:rPr>
                        <a:t>0.0513</a:t>
                      </a:r>
                      <a:r>
                        <a:rPr lang="en-US" sz="1100" dirty="0">
                          <a:effectLst/>
                        </a:rPr>
                        <a:t> ± 0.00564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0.559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39712543"/>
                  </a:ext>
                </a:extLst>
              </a:tr>
              <a:tr h="4451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2000 bars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0.0036 ± 0.00386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0.002 ± 0.00293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-0.0076 ± 0.00191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-0.0111 ± 0.00287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0.0187 ± 0.00418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>
                          <a:solidFill>
                            <a:schemeClr val="accent2"/>
                          </a:solidFill>
                          <a:effectLst/>
                        </a:rPr>
                        <a:t>0.056</a:t>
                      </a:r>
                      <a:r>
                        <a:rPr lang="en-US" sz="1100" dirty="0">
                          <a:effectLst/>
                        </a:rPr>
                        <a:t> ± 0.00544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>
                          <a:effectLst/>
                        </a:rPr>
                        <a:t>0.5668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05634831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-416065" y="-95464"/>
            <a:ext cx="10070165" cy="564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85486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Volatility: Prediction and Actual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圖片 9"/>
          <p:cNvPicPr>
            <a:picLocks noGrp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82" y="2308894"/>
            <a:ext cx="4505218" cy="3085039"/>
          </a:xfrm>
          <a:prstGeom prst="rect">
            <a:avLst/>
          </a:prstGeom>
        </p:spPr>
      </p:pic>
      <p:pic>
        <p:nvPicPr>
          <p:cNvPr id="6" name="圖片 7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8749" y="2308894"/>
            <a:ext cx="4965251" cy="31249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374874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M</a:t>
            </a:r>
            <a:r>
              <a:rPr lang="en-US" dirty="0" smtClean="0"/>
              <a:t>icrostructure measures should be predictive of price and liquidity dynamics</a:t>
            </a:r>
          </a:p>
          <a:p>
            <a:pPr lvl="1"/>
            <a:r>
              <a:rPr lang="en-US" dirty="0" smtClean="0"/>
              <a:t>They reflect the presence of informed traders</a:t>
            </a:r>
          </a:p>
          <a:p>
            <a:pPr lvl="1"/>
            <a:r>
              <a:rPr lang="en-US" dirty="0" smtClean="0"/>
              <a:t>Informed trade should lead to price changes</a:t>
            </a:r>
          </a:p>
          <a:p>
            <a:pPr lvl="1"/>
            <a:r>
              <a:rPr lang="en-US" dirty="0" smtClean="0"/>
              <a:t>Not directional, instead about spreads, volatility, and the shape of the distribution of returns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>
                <a:solidFill>
                  <a:srgbClr val="0070C0"/>
                </a:solidFill>
              </a:rPr>
              <a:t>Don’t know how to (or need to) specify a structural model of how this occurs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rgbClr val="0070C0"/>
                </a:solidFill>
              </a:rPr>
              <a:t>Instead use machine learning</a:t>
            </a:r>
          </a:p>
          <a:p>
            <a:pPr marL="0" indent="0">
              <a:buNone/>
            </a:pPr>
            <a:endParaRPr lang="en-US" dirty="0" smtClean="0">
              <a:solidFill>
                <a:srgbClr val="0070C0"/>
              </a:solidFill>
            </a:endParaRPr>
          </a:p>
          <a:p>
            <a:r>
              <a:rPr lang="en-US" dirty="0" smtClean="0"/>
              <a:t>We ask about in-sample usefulness of these measures as well as their out-of-sample predictive power</a:t>
            </a:r>
          </a:p>
        </p:txBody>
      </p:sp>
    </p:spTree>
    <p:extLst>
      <p:ext uri="{BB962C8B-B14F-4D97-AF65-F5344CB8AC3E}">
        <p14:creationId xmlns:p14="http://schemas.microsoft.com/office/powerpoint/2010/main" val="117329495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MDA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Several measures useful for prediction</a:t>
            </a:r>
          </a:p>
          <a:p>
            <a:pPr lvl="1"/>
            <a:r>
              <a:rPr lang="en-US" dirty="0"/>
              <a:t>VPIN dominates for spread, kurtosis and </a:t>
            </a:r>
            <a:r>
              <a:rPr lang="en-US" dirty="0" err="1"/>
              <a:t>Jarque-Bera</a:t>
            </a:r>
            <a:r>
              <a:rPr lang="en-US" dirty="0"/>
              <a:t> test prediction</a:t>
            </a:r>
          </a:p>
          <a:p>
            <a:pPr lvl="1"/>
            <a:r>
              <a:rPr lang="en-US" dirty="0"/>
              <a:t>Roll measure dominates for autocorrelation prediction </a:t>
            </a:r>
          </a:p>
          <a:p>
            <a:pPr lvl="1"/>
            <a:r>
              <a:rPr lang="en-US" dirty="0"/>
              <a:t>For volatility Roll measure dominates for short windows and VPIN dominates for long windows</a:t>
            </a:r>
          </a:p>
          <a:p>
            <a:pPr lvl="1"/>
            <a:r>
              <a:rPr lang="en-US" dirty="0"/>
              <a:t>VIX generally has little prediction power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Microstructure measures reflecting information-based trade continue to be predictive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834412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Accuracy of Volatility Prediction</a:t>
            </a:r>
            <a:endParaRPr lang="en-US" dirty="0">
              <a:solidFill>
                <a:srgbClr val="0070C0"/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70103850"/>
              </p:ext>
            </p:extLst>
          </p:nvPr>
        </p:nvGraphicFramePr>
        <p:xfrm>
          <a:off x="760287" y="1988046"/>
          <a:ext cx="7695285" cy="356141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13301">
                  <a:extLst>
                    <a:ext uri="{9D8B030D-6E8A-4147-A177-3AD203B41FA5}">
                      <a16:colId xmlns:a16="http://schemas.microsoft.com/office/drawing/2014/main" val="3398010192"/>
                    </a:ext>
                  </a:extLst>
                </a:gridCol>
                <a:gridCol w="1063661">
                  <a:extLst>
                    <a:ext uri="{9D8B030D-6E8A-4147-A177-3AD203B41FA5}">
                      <a16:colId xmlns:a16="http://schemas.microsoft.com/office/drawing/2014/main" val="1832252498"/>
                    </a:ext>
                  </a:extLst>
                </a:gridCol>
                <a:gridCol w="1063661">
                  <a:extLst>
                    <a:ext uri="{9D8B030D-6E8A-4147-A177-3AD203B41FA5}">
                      <a16:colId xmlns:a16="http://schemas.microsoft.com/office/drawing/2014/main" val="76975688"/>
                    </a:ext>
                  </a:extLst>
                </a:gridCol>
                <a:gridCol w="1109117">
                  <a:extLst>
                    <a:ext uri="{9D8B030D-6E8A-4147-A177-3AD203B41FA5}">
                      <a16:colId xmlns:a16="http://schemas.microsoft.com/office/drawing/2014/main" val="2411274179"/>
                    </a:ext>
                  </a:extLst>
                </a:gridCol>
                <a:gridCol w="1109117">
                  <a:extLst>
                    <a:ext uri="{9D8B030D-6E8A-4147-A177-3AD203B41FA5}">
                      <a16:colId xmlns:a16="http://schemas.microsoft.com/office/drawing/2014/main" val="1102481222"/>
                    </a:ext>
                  </a:extLst>
                </a:gridCol>
                <a:gridCol w="1109117">
                  <a:extLst>
                    <a:ext uri="{9D8B030D-6E8A-4147-A177-3AD203B41FA5}">
                      <a16:colId xmlns:a16="http://schemas.microsoft.com/office/drawing/2014/main" val="2914093541"/>
                    </a:ext>
                  </a:extLst>
                </a:gridCol>
                <a:gridCol w="1065060">
                  <a:extLst>
                    <a:ext uri="{9D8B030D-6E8A-4147-A177-3AD203B41FA5}">
                      <a16:colId xmlns:a16="http://schemas.microsoft.com/office/drawing/2014/main" val="619662988"/>
                    </a:ext>
                  </a:extLst>
                </a:gridCol>
                <a:gridCol w="562251">
                  <a:extLst>
                    <a:ext uri="{9D8B030D-6E8A-4147-A177-3AD203B41FA5}">
                      <a16:colId xmlns:a16="http://schemas.microsoft.com/office/drawing/2014/main" val="3998400144"/>
                    </a:ext>
                  </a:extLst>
                </a:gridCol>
              </a:tblGrid>
              <a:tr h="4451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Window size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Amihud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Kyle Lambda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Roll Impact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Roll Measure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VIX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VPIN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Accuracy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04875116"/>
                  </a:ext>
                </a:extLst>
              </a:tr>
              <a:tr h="4451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25 bars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0.0013 ± 0.00289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0.0185 ± 0.00138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0.0237 ± 0.00211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>
                          <a:solidFill>
                            <a:schemeClr val="accent2"/>
                          </a:solidFill>
                          <a:effectLst/>
                        </a:rPr>
                        <a:t>0.0558</a:t>
                      </a:r>
                      <a:r>
                        <a:rPr lang="en-US" sz="1100" dirty="0">
                          <a:effectLst/>
                        </a:rPr>
                        <a:t> ± 0.00288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-0.0006 ± 0.00095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0.0531 ± 0.00482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0.61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78474275"/>
                  </a:ext>
                </a:extLst>
              </a:tr>
              <a:tr h="4451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50 bars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0.0057 ± 0.0011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0.0133 ± 0.00125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0.019 ± 0.00155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>
                          <a:solidFill>
                            <a:schemeClr val="accent2"/>
                          </a:solidFill>
                          <a:effectLst/>
                        </a:rPr>
                        <a:t>0.0435 </a:t>
                      </a:r>
                      <a:r>
                        <a:rPr lang="en-US" sz="1100" dirty="0">
                          <a:effectLst/>
                        </a:rPr>
                        <a:t>± 0.00229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0.0004 ± 0.00093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0.0402 ± 0.00432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0.5813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19011733"/>
                  </a:ext>
                </a:extLst>
              </a:tr>
              <a:tr h="4451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250 bars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0.0163 ± 0.00304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0.006 ± 0.00163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0.0063 ± 0.00148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>
                          <a:solidFill>
                            <a:schemeClr val="accent2"/>
                          </a:solidFill>
                          <a:effectLst/>
                        </a:rPr>
                        <a:t>0.025</a:t>
                      </a:r>
                      <a:r>
                        <a:rPr lang="en-US" sz="1100" dirty="0">
                          <a:effectLst/>
                        </a:rPr>
                        <a:t> ± 0.00245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0.0002 ± 0.0022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0.0172 ± 0.0037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0.5493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40390411"/>
                  </a:ext>
                </a:extLst>
              </a:tr>
              <a:tr h="4451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500 bars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0.0133 ± 0.00373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0.0005 ± 0.00229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-0.0029 ± 0.00149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0.0028 ± 0.00231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-0.002 ± 0.00251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>
                          <a:solidFill>
                            <a:schemeClr val="accent2"/>
                          </a:solidFill>
                          <a:effectLst/>
                        </a:rPr>
                        <a:t>0.0307</a:t>
                      </a:r>
                      <a:r>
                        <a:rPr lang="en-US" sz="1100" dirty="0">
                          <a:effectLst/>
                        </a:rPr>
                        <a:t> ± 0.0044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0.5399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51395331"/>
                  </a:ext>
                </a:extLst>
              </a:tr>
              <a:tr h="4451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1000 bars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0.0063 ± 0.00315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0.0024 ± 0.00265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-0.0029 ± 0.00124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-0.0002 ± 0.00251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0.01 ± 0.00288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>
                          <a:solidFill>
                            <a:schemeClr val="accent2"/>
                          </a:solidFill>
                          <a:effectLst/>
                        </a:rPr>
                        <a:t>0.0477</a:t>
                      </a:r>
                      <a:r>
                        <a:rPr lang="en-US" sz="1100" dirty="0">
                          <a:effectLst/>
                        </a:rPr>
                        <a:t> ± 0.0056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0.5578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14096426"/>
                  </a:ext>
                </a:extLst>
              </a:tr>
              <a:tr h="4451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1500 bars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0.002 ± 0.00377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0.004 ± 0.00293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-0.0072 ± 0.00187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-0.0034 ± 0.0032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0.0101 ± 0.00311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>
                          <a:solidFill>
                            <a:schemeClr val="accent2"/>
                          </a:solidFill>
                          <a:effectLst/>
                        </a:rPr>
                        <a:t>0.0513</a:t>
                      </a:r>
                      <a:r>
                        <a:rPr lang="en-US" sz="1100" dirty="0">
                          <a:effectLst/>
                        </a:rPr>
                        <a:t> ± 0.00564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0.559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39712543"/>
                  </a:ext>
                </a:extLst>
              </a:tr>
              <a:tr h="4451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2000 bars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0.0036 ± 0.00386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0.002 ± 0.00293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-0.0076 ± 0.00191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-0.0111 ± 0.00287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0.0187 ± 0.00418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>
                          <a:solidFill>
                            <a:schemeClr val="accent2"/>
                          </a:solidFill>
                          <a:effectLst/>
                        </a:rPr>
                        <a:t>0.056</a:t>
                      </a:r>
                      <a:r>
                        <a:rPr lang="en-US" sz="1100" dirty="0">
                          <a:effectLst/>
                        </a:rPr>
                        <a:t> ± 0.00544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>
                          <a:effectLst/>
                        </a:rPr>
                        <a:t>0.5668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05634831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-416065" y="-95464"/>
            <a:ext cx="10070165" cy="564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" name="Oval 2"/>
          <p:cNvSpPr/>
          <p:nvPr/>
        </p:nvSpPr>
        <p:spPr>
          <a:xfrm>
            <a:off x="7821137" y="1564227"/>
            <a:ext cx="807643" cy="4446677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0329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Accuracy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With the exception of spread, out-of-sample accuracy levels range from 0.54 to 0.61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Surprisingly high</a:t>
            </a:r>
          </a:p>
          <a:p>
            <a:pPr lvl="1"/>
            <a:r>
              <a:rPr lang="en-US" dirty="0" smtClean="0"/>
              <a:t>Random guessing would be 0.5</a:t>
            </a:r>
          </a:p>
          <a:p>
            <a:pPr lvl="1"/>
            <a:r>
              <a:rPr lang="en-US" dirty="0" smtClean="0"/>
              <a:t>We are predicting 250 bars ahead---about one week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262068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Robustness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Almost no effect of restricting to a regularized forest</a:t>
            </a:r>
          </a:p>
          <a:p>
            <a:r>
              <a:rPr lang="en-US" dirty="0" smtClean="0"/>
              <a:t>Feature importance is stationarity </a:t>
            </a:r>
            <a:r>
              <a:rPr lang="en-US" dirty="0"/>
              <a:t>across </a:t>
            </a:r>
            <a:r>
              <a:rPr lang="en-US" dirty="0" smtClean="0"/>
              <a:t>time (in our sample period)</a:t>
            </a:r>
          </a:p>
          <a:p>
            <a:r>
              <a:rPr lang="en-US" dirty="0" smtClean="0"/>
              <a:t>High </a:t>
            </a:r>
            <a:r>
              <a:rPr lang="en-US" dirty="0"/>
              <a:t>correlations between MDA results for 250 bar window and MDA results for 50 bar window (at least for short lookback windows)</a:t>
            </a:r>
          </a:p>
          <a:p>
            <a:r>
              <a:rPr lang="en-US" dirty="0" smtClean="0"/>
              <a:t>Time-bar </a:t>
            </a:r>
            <a:r>
              <a:rPr lang="en-US" dirty="0"/>
              <a:t>formulation gives similar feature importance ranking with dollar-volume </a:t>
            </a:r>
            <a:r>
              <a:rPr lang="en-US" dirty="0" smtClean="0"/>
              <a:t>bars</a:t>
            </a:r>
          </a:p>
          <a:p>
            <a:r>
              <a:rPr lang="en-US" dirty="0" smtClean="0">
                <a:hlinkClick r:id="rId3" action="ppaction://hlinksldjump"/>
              </a:rPr>
              <a:t>Logistic regression</a:t>
            </a:r>
            <a:endParaRPr lang="en-US" dirty="0" smtClean="0"/>
          </a:p>
          <a:p>
            <a:pPr lvl="1"/>
            <a:r>
              <a:rPr lang="en-US" dirty="0"/>
              <a:t>similar results to random forest in both feature importance ranking and total accuracy. </a:t>
            </a:r>
          </a:p>
          <a:p>
            <a:pPr lvl="1"/>
            <a:endParaRPr lang="en-US" dirty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814487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MDA: left-time bars, right-volume bars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Content Placeholder 4" descr="A screenshot of a cell phone&#10;&#10;Description generated with very high confidence"/>
          <p:cNvPicPr>
            <a:picLocks noGr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8153" y="1723519"/>
            <a:ext cx="4691195" cy="4573042"/>
          </a:xfrm>
          <a:prstGeom prst="rect">
            <a:avLst/>
          </a:prstGeom>
        </p:spPr>
      </p:pic>
      <p:pic>
        <p:nvPicPr>
          <p:cNvPr id="6" name="Picture 5" descr="A screenshot of a cell phone&#10;&#10;Description generated with very high confidence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5969" y="1723519"/>
            <a:ext cx="5070296" cy="45730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036925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Microstructure measures (particularly VPIN) are still useful</a:t>
            </a:r>
          </a:p>
          <a:p>
            <a:r>
              <a:rPr lang="en-US" dirty="0" smtClean="0"/>
              <a:t>Some measures are useful in-sample, but not out-of-sample</a:t>
            </a:r>
          </a:p>
          <a:p>
            <a:r>
              <a:rPr lang="en-US" dirty="0"/>
              <a:t>H</a:t>
            </a:r>
            <a:r>
              <a:rPr lang="en-US" dirty="0" smtClean="0"/>
              <a:t>igh </a:t>
            </a:r>
            <a:r>
              <a:rPr lang="en-US" dirty="0"/>
              <a:t>out-of-sample accuracy </a:t>
            </a:r>
            <a:r>
              <a:rPr lang="en-US" dirty="0" smtClean="0"/>
              <a:t>suggests that </a:t>
            </a:r>
            <a:r>
              <a:rPr lang="en-US" dirty="0"/>
              <a:t>markets are less efficient than is generally </a:t>
            </a:r>
            <a:r>
              <a:rPr lang="en-US" dirty="0" smtClean="0"/>
              <a:t>believed</a:t>
            </a:r>
          </a:p>
          <a:p>
            <a:r>
              <a:rPr lang="en-US" dirty="0" smtClean="0"/>
              <a:t>More research is needed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250714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3" action="ppaction://hlinksldjump"/>
              </a:rPr>
              <a:t>Logistic Regression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20000"/>
              </a:bodyPr>
              <a:lstStyle/>
              <a:p>
                <a:r>
                  <a:rPr lang="en-US" dirty="0" smtClean="0"/>
                  <a:t>Can predict more accurately than RF if log odds actually has a linear relationship with features</a:t>
                </a:r>
              </a:p>
              <a:p>
                <a:r>
                  <a:rPr lang="en-US" dirty="0" smtClean="0"/>
                  <a:t>In logistic the </a:t>
                </a:r>
                <a:r>
                  <a:rPr lang="en-US" dirty="0"/>
                  <a:t>prediction probability for the two </a:t>
                </a:r>
                <a:r>
                  <a:rPr lang="en-US" dirty="0" smtClean="0"/>
                  <a:t>classes, 0=decrease and 1=increase, is </a:t>
                </a:r>
                <a:r>
                  <a:rPr lang="en-US" dirty="0"/>
                  <a:t>given by</a:t>
                </a:r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𝑝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0|</m:t>
                          </m:r>
                          <m:acc>
                            <m:accPr>
                              <m:chr m:val="⃗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acc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1+</m:t>
                          </m:r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acc>
                                <m:accPr>
                                  <m:chr m:val="⃗"/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𝑤</m:t>
                                  </m:r>
                                </m:e>
                              </m:acc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∙</m:t>
                              </m:r>
                              <m:acc>
                                <m:accPr>
                                  <m:chr m:val="⃗"/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acc>
                            </m:sup>
                          </m:sSup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</a:rPr>
                        <m:t>,   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𝑝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0|</m:t>
                          </m:r>
                          <m:acc>
                            <m:accPr>
                              <m:chr m:val="⃗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acc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=1−  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𝑝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1|</m:t>
                          </m:r>
                          <m:acc>
                            <m:accPr>
                              <m:chr m:val="⃗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acc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,</m:t>
                      </m:r>
                    </m:oMath>
                  </m:oMathPara>
                </a14:m>
                <a:endParaRPr lang="en-US" dirty="0"/>
              </a:p>
              <a:p>
                <a:r>
                  <a:rPr lang="en-US" dirty="0"/>
                  <a:t>where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acc>
                  </m:oMath>
                </a14:m>
                <a:r>
                  <a:rPr lang="en-US" dirty="0"/>
                  <a:t> is the feature vector and the coefficient vector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</m:acc>
                  </m:oMath>
                </a14:m>
                <a:r>
                  <a:rPr lang="en-US" dirty="0"/>
                  <a:t> is obtained </a:t>
                </a:r>
                <a:r>
                  <a:rPr lang="en-US" dirty="0" smtClean="0"/>
                  <a:t>through </a:t>
                </a:r>
                <a:r>
                  <a:rPr lang="en-US" dirty="0"/>
                  <a:t>regularized maximum </a:t>
                </a:r>
                <a:r>
                  <a:rPr lang="en-US" dirty="0" smtClean="0"/>
                  <a:t>likelihood</a:t>
                </a:r>
              </a:p>
              <a:p>
                <a:r>
                  <a:rPr lang="en-US" dirty="0" smtClean="0"/>
                  <a:t>For </a:t>
                </a:r>
                <a:r>
                  <a:rPr lang="en-US" dirty="0"/>
                  <a:t>each sample, the prediction is the class label with the higher prediction probability. </a:t>
                </a:r>
                <a:endParaRPr lang="en-US" dirty="0" smtClean="0"/>
              </a:p>
              <a:p>
                <a:r>
                  <a:rPr lang="en-US" dirty="0" smtClean="0"/>
                  <a:t>For our data, logistic </a:t>
                </a:r>
                <a:r>
                  <a:rPr lang="en-US" dirty="0"/>
                  <a:t>regression gives similar results </a:t>
                </a:r>
                <a:r>
                  <a:rPr lang="en-US" dirty="0" smtClean="0"/>
                  <a:t>to random </a:t>
                </a:r>
                <a:r>
                  <a:rPr lang="en-US" dirty="0"/>
                  <a:t>forest in both feature importance ranking and total accuracy. 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4"/>
                <a:stretch>
                  <a:fillRect l="-1111" t="-2628" r="-17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208566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3" action="ppaction://hlinksldjump"/>
              </a:rPr>
              <a:t>Data Example for E-mini S&amp;P 500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0114464"/>
              </p:ext>
            </p:extLst>
          </p:nvPr>
        </p:nvGraphicFramePr>
        <p:xfrm>
          <a:off x="930488" y="2215484"/>
          <a:ext cx="6903328" cy="3116240"/>
        </p:xfrm>
        <a:graphic>
          <a:graphicData uri="http://schemas.openxmlformats.org/drawingml/2006/table">
            <a:tbl>
              <a:tblPr firstRow="1" firstCol="1" bandRow="1"/>
              <a:tblGrid>
                <a:gridCol w="1167086">
                  <a:extLst>
                    <a:ext uri="{9D8B030D-6E8A-4147-A177-3AD203B41FA5}">
                      <a16:colId xmlns:a16="http://schemas.microsoft.com/office/drawing/2014/main" val="556935503"/>
                    </a:ext>
                  </a:extLst>
                </a:gridCol>
                <a:gridCol w="675491">
                  <a:extLst>
                    <a:ext uri="{9D8B030D-6E8A-4147-A177-3AD203B41FA5}">
                      <a16:colId xmlns:a16="http://schemas.microsoft.com/office/drawing/2014/main" val="2398847617"/>
                    </a:ext>
                  </a:extLst>
                </a:gridCol>
                <a:gridCol w="928890">
                  <a:extLst>
                    <a:ext uri="{9D8B030D-6E8A-4147-A177-3AD203B41FA5}">
                      <a16:colId xmlns:a16="http://schemas.microsoft.com/office/drawing/2014/main" val="2711475962"/>
                    </a:ext>
                  </a:extLst>
                </a:gridCol>
                <a:gridCol w="552411">
                  <a:extLst>
                    <a:ext uri="{9D8B030D-6E8A-4147-A177-3AD203B41FA5}">
                      <a16:colId xmlns:a16="http://schemas.microsoft.com/office/drawing/2014/main" val="1267616158"/>
                    </a:ext>
                  </a:extLst>
                </a:gridCol>
                <a:gridCol w="676215">
                  <a:extLst>
                    <a:ext uri="{9D8B030D-6E8A-4147-A177-3AD203B41FA5}">
                      <a16:colId xmlns:a16="http://schemas.microsoft.com/office/drawing/2014/main" val="954802379"/>
                    </a:ext>
                  </a:extLst>
                </a:gridCol>
                <a:gridCol w="676215">
                  <a:extLst>
                    <a:ext uri="{9D8B030D-6E8A-4147-A177-3AD203B41FA5}">
                      <a16:colId xmlns:a16="http://schemas.microsoft.com/office/drawing/2014/main" val="3096237067"/>
                    </a:ext>
                  </a:extLst>
                </a:gridCol>
                <a:gridCol w="676215">
                  <a:extLst>
                    <a:ext uri="{9D8B030D-6E8A-4147-A177-3AD203B41FA5}">
                      <a16:colId xmlns:a16="http://schemas.microsoft.com/office/drawing/2014/main" val="2634953552"/>
                    </a:ext>
                  </a:extLst>
                </a:gridCol>
                <a:gridCol w="676215">
                  <a:extLst>
                    <a:ext uri="{9D8B030D-6E8A-4147-A177-3AD203B41FA5}">
                      <a16:colId xmlns:a16="http://schemas.microsoft.com/office/drawing/2014/main" val="294307450"/>
                    </a:ext>
                  </a:extLst>
                </a:gridCol>
                <a:gridCol w="874590">
                  <a:extLst>
                    <a:ext uri="{9D8B030D-6E8A-4147-A177-3AD203B41FA5}">
                      <a16:colId xmlns:a16="http://schemas.microsoft.com/office/drawing/2014/main" val="350269741"/>
                    </a:ext>
                  </a:extLst>
                </a:gridCol>
              </a:tblGrid>
              <a:tr h="31162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Time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Open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Symbol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Close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Ticks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Volume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High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Low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ETF Price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81778531"/>
                  </a:ext>
                </a:extLst>
              </a:tr>
              <a:tr h="31162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9:45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971.75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ESU03 Index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968.25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7691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69823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975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966.25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49443614"/>
                  </a:ext>
                </a:extLst>
              </a:tr>
              <a:tr h="31162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10:05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968.25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ESU03 Index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962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5946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70143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969.75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962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0.993545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83455936"/>
                  </a:ext>
                </a:extLst>
              </a:tr>
              <a:tr h="31162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10:19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962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ESU03 Index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963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5558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70304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964.25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960.25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0.994578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91782071"/>
                  </a:ext>
                </a:extLst>
              </a:tr>
              <a:tr h="31162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10:39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963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ESU03 Index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963.5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4936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70188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965.75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962.5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0.995094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55173857"/>
                  </a:ext>
                </a:extLst>
              </a:tr>
              <a:tr h="31162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11:17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963.5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ESU03 Index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964.5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5766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70171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965.25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961.75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0.996127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35130388"/>
                  </a:ext>
                </a:extLst>
              </a:tr>
              <a:tr h="31162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12:34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964.5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ESU03 Index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964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7571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70050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967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963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0.995611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73387490"/>
                  </a:ext>
                </a:extLst>
              </a:tr>
              <a:tr h="31162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13:27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964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ESU03 Index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970.75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6956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70024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970.75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962.75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1.002582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99625204"/>
                  </a:ext>
                </a:extLst>
              </a:tr>
              <a:tr h="31162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14:20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970.75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ESU03 Index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972.25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8294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69783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972.25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968.5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1.004131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07386967"/>
                  </a:ext>
                </a:extLst>
              </a:tr>
              <a:tr h="31162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14:42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972.25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ESU03 Index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976.75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6282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69424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977.25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971.75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1.008779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08527038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680405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73094269"/>
              </p:ext>
            </p:extLst>
          </p:nvPr>
        </p:nvGraphicFramePr>
        <p:xfrm>
          <a:off x="1009015" y="1921337"/>
          <a:ext cx="6366008" cy="289849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662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99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999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999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999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999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9996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9996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6728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Variable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25 bars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50 bars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250 bars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500 bars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1000 bars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1500 bars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2000 bars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728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Kurtosis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0.9818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0.9779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0.9602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0.9489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-0.1058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0.5929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0.6807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728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Bid-Ask spread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0.6478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0.5756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0.0999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0.1582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-0.0639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0.0177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0.1712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728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Return variance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0.9312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0.9223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0.8830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0.8264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0.9366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-0.3209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0.9492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9478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>
                          <a:effectLst/>
                        </a:rPr>
                        <a:t>Sequential correlation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0.9808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>
                          <a:effectLst/>
                        </a:rPr>
                        <a:t>0.9929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0.9719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0.9268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0.9561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0.6887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0.9506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728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Skewness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0.9983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0.9809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0.8963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0.8058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0.6231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0.2737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0.7509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728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Jarque-Bera test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0.8611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0.9375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0.9589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0.9377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-0.0275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0.5359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>
                          <a:effectLst/>
                        </a:rPr>
                        <a:t>0.7963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BB75-639B-AE4D-B637-9C2A4FC05D96}" type="slidenum">
              <a:rPr lang="en-US" smtClean="0"/>
              <a:pPr/>
              <a:t>28</a:t>
            </a:fld>
            <a:endParaRPr lang="en-US" dirty="0"/>
          </a:p>
        </p:txBody>
      </p:sp>
      <p:sp>
        <p:nvSpPr>
          <p:cNvPr id="7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784886" y="818527"/>
            <a:ext cx="659013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1" u="none" strike="noStrike" cap="none" normalizeH="0" baseline="0" dirty="0" smtClean="0">
                <a:ln>
                  <a:noFill/>
                </a:ln>
                <a:solidFill>
                  <a:srgbClr val="44546A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MDA feature importance correlation between logistic regression and random forest </a:t>
            </a:r>
            <a:endParaRPr kumimoji="0" lang="en-US" alt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939824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Microstructure Measures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8450"/>
            <a:ext cx="8229600" cy="510705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chemeClr val="accent1"/>
                </a:solidFill>
              </a:rPr>
              <a:t>Roll measure </a:t>
            </a:r>
            <a:r>
              <a:rPr lang="en-US" dirty="0" smtClean="0"/>
              <a:t>- covariance of price changes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accent1"/>
                </a:solidFill>
              </a:rPr>
              <a:t>Roll Impact </a:t>
            </a:r>
            <a:r>
              <a:rPr lang="en-US" dirty="0" smtClean="0"/>
              <a:t>- normalized by dollar value of trade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accent1"/>
                </a:solidFill>
              </a:rPr>
              <a:t>Volatility</a:t>
            </a:r>
            <a:r>
              <a:rPr lang="en-US" dirty="0" smtClean="0"/>
              <a:t> - VIX index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accent1"/>
                </a:solidFill>
              </a:rPr>
              <a:t>Kyle’s </a:t>
            </a:r>
            <a:r>
              <a:rPr lang="en-US" dirty="0" smtClean="0">
                <a:solidFill>
                  <a:schemeClr val="accent1"/>
                </a:solidFill>
                <a:sym typeface="Symbol" panose="05050102010706020507" pitchFamily="18" charset="2"/>
              </a:rPr>
              <a:t> </a:t>
            </a:r>
            <a:r>
              <a:rPr lang="en-US" dirty="0" smtClean="0">
                <a:sym typeface="Symbol" panose="05050102010706020507" pitchFamily="18" charset="2"/>
              </a:rPr>
              <a:t>- price impact of trade</a:t>
            </a:r>
          </a:p>
          <a:p>
            <a:pPr marL="0" indent="0">
              <a:buNone/>
            </a:pPr>
            <a:r>
              <a:rPr lang="en-US" dirty="0" err="1" smtClean="0">
                <a:solidFill>
                  <a:schemeClr val="accent1"/>
                </a:solidFill>
                <a:sym typeface="Symbol" panose="05050102010706020507" pitchFamily="18" charset="2"/>
              </a:rPr>
              <a:t>Amihud</a:t>
            </a:r>
            <a:r>
              <a:rPr lang="en-US" dirty="0" smtClean="0">
                <a:solidFill>
                  <a:schemeClr val="accent1"/>
                </a:solidFill>
                <a:sym typeface="Symbol" panose="05050102010706020507" pitchFamily="18" charset="2"/>
              </a:rPr>
              <a:t> measure </a:t>
            </a:r>
            <a:r>
              <a:rPr lang="en-US" dirty="0" smtClean="0">
                <a:sym typeface="Symbol" panose="05050102010706020507" pitchFamily="18" charset="2"/>
              </a:rPr>
              <a:t>- illiquidity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accent1"/>
                </a:solidFill>
                <a:sym typeface="Symbol" panose="05050102010706020507" pitchFamily="18" charset="2"/>
              </a:rPr>
              <a:t>VPIN </a:t>
            </a:r>
            <a:r>
              <a:rPr lang="en-US" dirty="0" smtClean="0">
                <a:sym typeface="Symbol" panose="05050102010706020507" pitchFamily="18" charset="2"/>
              </a:rPr>
              <a:t>- volume adjusted probability of informed trade</a:t>
            </a: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934965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Measures of Price Dynamics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8450"/>
            <a:ext cx="8229600" cy="510705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chemeClr val="accent1"/>
                </a:solidFill>
              </a:rPr>
              <a:t>Sign of change in bid-ask spread</a:t>
            </a:r>
            <a:r>
              <a:rPr lang="en-US" dirty="0" smtClean="0"/>
              <a:t>- Corwin-Schultz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accent1"/>
                </a:solidFill>
              </a:rPr>
              <a:t>Sign of change in realized volatility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solidFill>
                  <a:schemeClr val="accent1"/>
                </a:solidFill>
              </a:rPr>
              <a:t>Sign of change in Jacques-</a:t>
            </a:r>
            <a:r>
              <a:rPr lang="en-US" dirty="0" err="1" smtClean="0">
                <a:solidFill>
                  <a:schemeClr val="accent1"/>
                </a:solidFill>
              </a:rPr>
              <a:t>Bera</a:t>
            </a:r>
            <a:r>
              <a:rPr lang="en-US" dirty="0" smtClean="0">
                <a:solidFill>
                  <a:schemeClr val="accent1"/>
                </a:solidFill>
              </a:rPr>
              <a:t> statistic</a:t>
            </a:r>
            <a:r>
              <a:rPr lang="en-US" dirty="0" smtClean="0"/>
              <a:t> – test for normality of returns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accent1"/>
                </a:solidFill>
              </a:rPr>
              <a:t>Sign of change in sequential correlation of returns</a:t>
            </a:r>
            <a:r>
              <a:rPr lang="en-US" dirty="0" smtClean="0">
                <a:sym typeface="Symbol" panose="05050102010706020507" pitchFamily="18" charset="2"/>
              </a:rPr>
              <a:t>- first order autocorrelation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accent1"/>
                </a:solidFill>
                <a:sym typeface="Symbol" panose="05050102010706020507" pitchFamily="18" charset="2"/>
              </a:rPr>
              <a:t>Sign of change in skewness of returns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accent1"/>
                </a:solidFill>
                <a:sym typeface="Symbol" panose="05050102010706020507" pitchFamily="18" charset="2"/>
              </a:rPr>
              <a:t>Sign of change in kurtosis of returns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369054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 use 5 years of tick data from the 87 most liquid futures (currencies, indices, commodities, short rates and fixed income)</a:t>
            </a:r>
          </a:p>
          <a:p>
            <a:pPr lvl="1"/>
            <a:r>
              <a:rPr lang="en-US" dirty="0" smtClean="0"/>
              <a:t>Microstructure measures capturing info still work:</a:t>
            </a:r>
          </a:p>
          <a:p>
            <a:pPr marL="457200" lvl="1" indent="0">
              <a:buNone/>
            </a:pPr>
            <a:r>
              <a:rPr lang="en-US" dirty="0" smtClean="0">
                <a:solidFill>
                  <a:schemeClr val="accent1"/>
                </a:solidFill>
              </a:rPr>
              <a:t>	</a:t>
            </a:r>
            <a:r>
              <a:rPr lang="en-US" dirty="0" err="1" smtClean="0">
                <a:solidFill>
                  <a:schemeClr val="accent1"/>
                </a:solidFill>
              </a:rPr>
              <a:t>Amihud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>
                <a:solidFill>
                  <a:schemeClr val="accent1"/>
                </a:solidFill>
              </a:rPr>
              <a:t>measure, VIX and VPIN have the most </a:t>
            </a:r>
            <a:r>
              <a:rPr lang="en-US" dirty="0" smtClean="0">
                <a:solidFill>
                  <a:schemeClr val="accent1"/>
                </a:solidFill>
              </a:rPr>
              <a:t>in-	sample </a:t>
            </a:r>
            <a:r>
              <a:rPr lang="en-US" dirty="0">
                <a:solidFill>
                  <a:schemeClr val="accent1"/>
                </a:solidFill>
              </a:rPr>
              <a:t>explanatory power</a:t>
            </a:r>
          </a:p>
          <a:p>
            <a:pPr marL="457200" lvl="1" indent="0">
              <a:buNone/>
            </a:pPr>
            <a:r>
              <a:rPr lang="en-US" dirty="0" smtClean="0">
                <a:solidFill>
                  <a:schemeClr val="accent1"/>
                </a:solidFill>
              </a:rPr>
              <a:t>	VPIN </a:t>
            </a:r>
            <a:r>
              <a:rPr lang="en-US" dirty="0">
                <a:solidFill>
                  <a:schemeClr val="accent1"/>
                </a:solidFill>
              </a:rPr>
              <a:t>has the most </a:t>
            </a:r>
            <a:r>
              <a:rPr lang="en-US" dirty="0" smtClean="0">
                <a:solidFill>
                  <a:schemeClr val="accent1"/>
                </a:solidFill>
              </a:rPr>
              <a:t>out-of-sample </a:t>
            </a:r>
            <a:r>
              <a:rPr lang="en-US" dirty="0">
                <a:solidFill>
                  <a:schemeClr val="accent1"/>
                </a:solidFill>
              </a:rPr>
              <a:t>explanatory power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With the exception of spread, our best predictor has a remarkable out-of-sample accuracy of 0.54 to 0.61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904361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Literature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accent1"/>
                </a:solidFill>
              </a:rPr>
              <a:t>Varian [2014], </a:t>
            </a:r>
            <a:r>
              <a:rPr lang="en-US" dirty="0" err="1">
                <a:solidFill>
                  <a:schemeClr val="accent1"/>
                </a:solidFill>
              </a:rPr>
              <a:t>Abadie</a:t>
            </a:r>
            <a:r>
              <a:rPr lang="en-US" dirty="0">
                <a:solidFill>
                  <a:schemeClr val="accent1"/>
                </a:solidFill>
              </a:rPr>
              <a:t> and </a:t>
            </a:r>
            <a:r>
              <a:rPr lang="en-US" dirty="0" err="1">
                <a:solidFill>
                  <a:schemeClr val="accent1"/>
                </a:solidFill>
              </a:rPr>
              <a:t>Kasy</a:t>
            </a:r>
            <a:r>
              <a:rPr lang="en-US" dirty="0">
                <a:solidFill>
                  <a:schemeClr val="accent1"/>
                </a:solidFill>
              </a:rPr>
              <a:t> [2017], </a:t>
            </a:r>
            <a:r>
              <a:rPr lang="en-US" dirty="0" smtClean="0">
                <a:solidFill>
                  <a:schemeClr val="accent1"/>
                </a:solidFill>
              </a:rPr>
              <a:t>Mullainathan </a:t>
            </a:r>
            <a:r>
              <a:rPr lang="en-US" dirty="0">
                <a:solidFill>
                  <a:schemeClr val="accent1"/>
                </a:solidFill>
              </a:rPr>
              <a:t>and </a:t>
            </a:r>
            <a:r>
              <a:rPr lang="en-US" dirty="0" err="1">
                <a:solidFill>
                  <a:schemeClr val="accent1"/>
                </a:solidFill>
              </a:rPr>
              <a:t>Spiess</a:t>
            </a:r>
            <a:r>
              <a:rPr lang="en-US" dirty="0">
                <a:solidFill>
                  <a:schemeClr val="accent1"/>
                </a:solidFill>
              </a:rPr>
              <a:t> [</a:t>
            </a:r>
            <a:r>
              <a:rPr lang="en-US" dirty="0" smtClean="0">
                <a:solidFill>
                  <a:schemeClr val="accent1"/>
                </a:solidFill>
              </a:rPr>
              <a:t>2017], </a:t>
            </a:r>
            <a:r>
              <a:rPr lang="en-US" dirty="0" err="1">
                <a:solidFill>
                  <a:schemeClr val="accent1"/>
                </a:solidFill>
              </a:rPr>
              <a:t>Bajari</a:t>
            </a:r>
            <a:r>
              <a:rPr lang="en-US" dirty="0">
                <a:solidFill>
                  <a:schemeClr val="accent1"/>
                </a:solidFill>
              </a:rPr>
              <a:t>, </a:t>
            </a:r>
            <a:r>
              <a:rPr lang="en-US" dirty="0" err="1">
                <a:solidFill>
                  <a:schemeClr val="accent1"/>
                </a:solidFill>
              </a:rPr>
              <a:t>Nekipelov</a:t>
            </a:r>
            <a:r>
              <a:rPr lang="en-US" dirty="0">
                <a:solidFill>
                  <a:schemeClr val="accent1"/>
                </a:solidFill>
              </a:rPr>
              <a:t>, Ryan and Yang [2015] and </a:t>
            </a:r>
            <a:r>
              <a:rPr lang="en-US" dirty="0" err="1">
                <a:solidFill>
                  <a:schemeClr val="accent1"/>
                </a:solidFill>
              </a:rPr>
              <a:t>Cavallo</a:t>
            </a:r>
            <a:r>
              <a:rPr lang="en-US" dirty="0">
                <a:solidFill>
                  <a:schemeClr val="accent1"/>
                </a:solidFill>
              </a:rPr>
              <a:t> and </a:t>
            </a:r>
            <a:r>
              <a:rPr lang="en-US" dirty="0" err="1">
                <a:solidFill>
                  <a:schemeClr val="accent1"/>
                </a:solidFill>
              </a:rPr>
              <a:t>Rigobon</a:t>
            </a:r>
            <a:r>
              <a:rPr lang="en-US" dirty="0">
                <a:solidFill>
                  <a:schemeClr val="accent1"/>
                </a:solidFill>
              </a:rPr>
              <a:t> [</a:t>
            </a:r>
            <a:r>
              <a:rPr lang="en-US" dirty="0" smtClean="0">
                <a:solidFill>
                  <a:schemeClr val="accent1"/>
                </a:solidFill>
              </a:rPr>
              <a:t>2016] </a:t>
            </a:r>
            <a:r>
              <a:rPr lang="en-US" dirty="0" smtClean="0"/>
              <a:t>- machine </a:t>
            </a:r>
            <a:r>
              <a:rPr lang="en-US" dirty="0"/>
              <a:t>learning </a:t>
            </a:r>
            <a:r>
              <a:rPr lang="en-US" dirty="0" smtClean="0"/>
              <a:t>used on </a:t>
            </a:r>
            <a:r>
              <a:rPr lang="en-US" dirty="0"/>
              <a:t>big </a:t>
            </a:r>
            <a:r>
              <a:rPr lang="en-US" dirty="0" smtClean="0"/>
              <a:t>data</a:t>
            </a:r>
            <a:r>
              <a:rPr lang="en-US" dirty="0"/>
              <a:t> </a:t>
            </a:r>
            <a:r>
              <a:rPr lang="en-US" dirty="0" smtClean="0"/>
              <a:t>in econ</a:t>
            </a:r>
          </a:p>
          <a:p>
            <a:pPr marL="0" indent="0">
              <a:buNone/>
            </a:pPr>
            <a:r>
              <a:rPr lang="en-US" dirty="0" err="1" smtClean="0">
                <a:solidFill>
                  <a:schemeClr val="accent1"/>
                </a:solidFill>
              </a:rPr>
              <a:t>Chinco</a:t>
            </a:r>
            <a:r>
              <a:rPr lang="en-US" dirty="0">
                <a:solidFill>
                  <a:schemeClr val="accent1"/>
                </a:solidFill>
              </a:rPr>
              <a:t>, Clarke-Joseph and Ye [2018] </a:t>
            </a:r>
            <a:r>
              <a:rPr lang="en-US" dirty="0" smtClean="0"/>
              <a:t>- </a:t>
            </a:r>
            <a:r>
              <a:rPr lang="en-US" dirty="0"/>
              <a:t>LASSO </a:t>
            </a:r>
            <a:r>
              <a:rPr lang="en-US" dirty="0" smtClean="0"/>
              <a:t>to </a:t>
            </a:r>
            <a:r>
              <a:rPr lang="en-US" dirty="0"/>
              <a:t>make 1-minute ahead equity return forecasts;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solidFill>
                  <a:schemeClr val="accent1"/>
                </a:solidFill>
              </a:rPr>
              <a:t>Rossi </a:t>
            </a:r>
            <a:r>
              <a:rPr lang="en-US" dirty="0">
                <a:solidFill>
                  <a:schemeClr val="accent1"/>
                </a:solidFill>
              </a:rPr>
              <a:t>[2018] </a:t>
            </a:r>
            <a:r>
              <a:rPr lang="en-US" dirty="0" smtClean="0"/>
              <a:t>- boosted </a:t>
            </a:r>
            <a:r>
              <a:rPr lang="en-US" dirty="0"/>
              <a:t>regression trees to forecast stock returns and volatility;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solidFill>
                  <a:schemeClr val="accent1"/>
                </a:solidFill>
              </a:rPr>
              <a:t>Krauss</a:t>
            </a:r>
            <a:r>
              <a:rPr lang="en-US" dirty="0">
                <a:solidFill>
                  <a:schemeClr val="accent1"/>
                </a:solidFill>
              </a:rPr>
              <a:t>, Do, and Huck [2017] </a:t>
            </a:r>
            <a:r>
              <a:rPr lang="en-US" dirty="0" smtClean="0"/>
              <a:t>- machine </a:t>
            </a:r>
            <a:r>
              <a:rPr lang="en-US" dirty="0"/>
              <a:t>learning for statistical arbitrage on the S&amp;P </a:t>
            </a:r>
            <a:r>
              <a:rPr lang="en-US" dirty="0" smtClean="0"/>
              <a:t>500</a:t>
            </a:r>
            <a:endParaRPr lang="en-US" dirty="0"/>
          </a:p>
          <a:p>
            <a:pPr marL="0" indent="0">
              <a:buNone/>
            </a:pPr>
            <a:r>
              <a:rPr lang="en-US" dirty="0" err="1" smtClean="0">
                <a:solidFill>
                  <a:schemeClr val="accent1"/>
                </a:solidFill>
              </a:rPr>
              <a:t>López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>
                <a:solidFill>
                  <a:schemeClr val="accent1"/>
                </a:solidFill>
              </a:rPr>
              <a:t>de Prado [2018</a:t>
            </a:r>
            <a:r>
              <a:rPr lang="en-US" dirty="0" smtClean="0">
                <a:solidFill>
                  <a:schemeClr val="accent1"/>
                </a:solidFill>
              </a:rPr>
              <a:t>] </a:t>
            </a:r>
            <a:r>
              <a:rPr lang="en-US" dirty="0" smtClean="0"/>
              <a:t>- extensive </a:t>
            </a:r>
            <a:r>
              <a:rPr lang="en-US" dirty="0"/>
              <a:t>analyses of financial machine learning techniques and applications.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984095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Tick data for eighty-seven liquid futures contracts from </a:t>
            </a:r>
            <a:r>
              <a:rPr lang="en-US" dirty="0" err="1" smtClean="0"/>
              <a:t>TickWrite</a:t>
            </a:r>
            <a:endParaRPr lang="en-US" dirty="0" smtClean="0"/>
          </a:p>
          <a:p>
            <a:r>
              <a:rPr lang="en-US" dirty="0" smtClean="0"/>
              <a:t>Sample period July 2, 2012 to October 2, 2017</a:t>
            </a:r>
          </a:p>
          <a:p>
            <a:r>
              <a:rPr lang="en-US" dirty="0" smtClean="0"/>
              <a:t>Futures contracts expire, so we need to roll the contracts to create a price series</a:t>
            </a:r>
          </a:p>
          <a:p>
            <a:r>
              <a:rPr lang="en-US" dirty="0" smtClean="0"/>
              <a:t>Transform the price of futures contract to the value of an “ETF” that tracks the futures</a:t>
            </a:r>
          </a:p>
          <a:p>
            <a:pPr lvl="1"/>
            <a:r>
              <a:rPr lang="en-US" dirty="0" smtClean="0"/>
              <a:t>Start with $1 of capital</a:t>
            </a:r>
          </a:p>
          <a:p>
            <a:pPr lvl="1"/>
            <a:r>
              <a:rPr lang="en-US" dirty="0" smtClean="0"/>
              <a:t>“Buy” the front contract</a:t>
            </a:r>
          </a:p>
          <a:p>
            <a:pPr lvl="1"/>
            <a:r>
              <a:rPr lang="en-US" dirty="0" smtClean="0"/>
              <a:t>When it is expiring “sell” it and “buy” the next contract</a:t>
            </a:r>
          </a:p>
          <a:p>
            <a:pPr lvl="1"/>
            <a:r>
              <a:rPr lang="en-US" dirty="0" smtClean="0"/>
              <a:t>The value of the investment is the “ETF” we track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538394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Dollar Volume Bars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hlinkClick r:id="rId4" action="ppaction://hlinksldjump"/>
              </a:rPr>
              <a:t>Aggregate tick data into bars</a:t>
            </a:r>
            <a:r>
              <a:rPr lang="en-US" dirty="0" smtClean="0"/>
              <a:t>: volume or time</a:t>
            </a:r>
          </a:p>
          <a:p>
            <a:r>
              <a:rPr lang="en-US" dirty="0" smtClean="0">
                <a:latin typeface="Symbol" panose="05050102010706020507" pitchFamily="18" charset="2"/>
              </a:rPr>
              <a:t>t</a:t>
            </a:r>
            <a:r>
              <a:rPr lang="en-US" dirty="0" smtClean="0"/>
              <a:t>-</a:t>
            </a:r>
            <a:r>
              <a:rPr lang="en-US" dirty="0" err="1" smtClean="0"/>
              <a:t>th</a:t>
            </a:r>
            <a:r>
              <a:rPr lang="en-US" dirty="0" smtClean="0"/>
              <a:t> bar formed at tick t if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where            is the first tick in the </a:t>
            </a:r>
            <a:r>
              <a:rPr lang="en-US" dirty="0">
                <a:latin typeface="Symbol" panose="05050102010706020507" pitchFamily="18" charset="2"/>
              </a:rPr>
              <a:t>t</a:t>
            </a:r>
            <a:r>
              <a:rPr lang="en-US" dirty="0"/>
              <a:t>-</a:t>
            </a:r>
            <a:r>
              <a:rPr lang="en-US" dirty="0" err="1"/>
              <a:t>th</a:t>
            </a:r>
            <a:r>
              <a:rPr lang="en-US" dirty="0"/>
              <a:t> </a:t>
            </a:r>
            <a:r>
              <a:rPr lang="en-US" dirty="0" smtClean="0"/>
              <a:t>bar, </a:t>
            </a:r>
            <a:r>
              <a:rPr lang="en-US" dirty="0" err="1" smtClean="0"/>
              <a:t>p</a:t>
            </a:r>
            <a:r>
              <a:rPr lang="en-US" baseline="-25000" dirty="0" err="1" smtClean="0"/>
              <a:t>j</a:t>
            </a:r>
            <a:r>
              <a:rPr lang="en-US" dirty="0" smtClean="0"/>
              <a:t> is the 	trade price at tick j, </a:t>
            </a:r>
            <a:r>
              <a:rPr lang="en-US" dirty="0" err="1" smtClean="0"/>
              <a:t>V</a:t>
            </a:r>
            <a:r>
              <a:rPr lang="en-US" baseline="-25000" dirty="0" err="1" smtClean="0"/>
              <a:t>j</a:t>
            </a:r>
            <a:r>
              <a:rPr lang="en-US" dirty="0" smtClean="0"/>
              <a:t> is the trade volume at tick j 	and L is a dollar volume threshold</a:t>
            </a:r>
          </a:p>
          <a:p>
            <a:r>
              <a:rPr lang="en-US" dirty="0" smtClean="0">
                <a:ea typeface="Cambria" panose="02040503050406030204" pitchFamily="18" charset="0"/>
              </a:rPr>
              <a:t>We set L for each contract to give 50 bars per day on average in 2016</a:t>
            </a:r>
          </a:p>
          <a:p>
            <a:r>
              <a:rPr lang="en-US" dirty="0" smtClean="0">
                <a:ea typeface="Cambria" panose="02040503050406030204" pitchFamily="18" charset="0"/>
              </a:rPr>
              <a:t>Microstructure measures use lookback windows of size W ranging from 25 bars to 2000 bars</a:t>
            </a:r>
            <a:endParaRPr lang="en-US" dirty="0">
              <a:ea typeface="Cambria" panose="02040503050406030204" pitchFamily="18" charset="0"/>
            </a:endParaRP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41466558"/>
              </p:ext>
            </p:extLst>
          </p:nvPr>
        </p:nvGraphicFramePr>
        <p:xfrm>
          <a:off x="3626011" y="2509444"/>
          <a:ext cx="1228528" cy="6447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636" name="Equation" r:id="rId5" imgW="761760" imgH="444240" progId="Equation.DSMT4">
                  <p:embed/>
                </p:oleObj>
              </mc:Choice>
              <mc:Fallback>
                <p:oleObj name="Equation" r:id="rId5" imgW="761760" imgH="4442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626011" y="2509444"/>
                        <a:ext cx="1228528" cy="64472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73772105"/>
              </p:ext>
            </p:extLst>
          </p:nvPr>
        </p:nvGraphicFramePr>
        <p:xfrm>
          <a:off x="1997608" y="3092522"/>
          <a:ext cx="774364" cy="4904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637" name="Equation" r:id="rId7" imgW="380880" imgH="241200" progId="Equation.DSMT4">
                  <p:embed/>
                </p:oleObj>
              </mc:Choice>
              <mc:Fallback>
                <p:oleObj name="Equation" r:id="rId7" imgW="38088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997608" y="3092522"/>
                        <a:ext cx="774364" cy="49043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3968209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for Our Random Forest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For each contract: sample             </a:t>
            </a:r>
            <a:r>
              <a:rPr lang="en-US" dirty="0"/>
              <a:t>of features and labels</a:t>
            </a:r>
          </a:p>
          <a:p>
            <a:pPr lvl="1"/>
            <a:r>
              <a:rPr lang="en-US" dirty="0"/>
              <a:t>Features (the x’s)--microstructure variables</a:t>
            </a:r>
          </a:p>
          <a:p>
            <a:pPr lvl="1"/>
            <a:r>
              <a:rPr lang="en-US" dirty="0"/>
              <a:t>Labels (the y’s)--sign of change in market statistics</a:t>
            </a:r>
          </a:p>
          <a:p>
            <a:r>
              <a:rPr lang="en-US" dirty="0" smtClean="0"/>
              <a:t>10-fold cross-validation</a:t>
            </a:r>
            <a:endParaRPr lang="en-US" dirty="0"/>
          </a:p>
          <a:p>
            <a:pPr lvl="1"/>
            <a:r>
              <a:rPr lang="en-US" dirty="0"/>
              <a:t>Partition data set in 10 </a:t>
            </a:r>
            <a:r>
              <a:rPr lang="en-US" dirty="0" smtClean="0"/>
              <a:t>intervals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Repeat </a:t>
            </a:r>
            <a:r>
              <a:rPr lang="en-US" dirty="0"/>
              <a:t>10 times, once for each possible test set</a:t>
            </a:r>
          </a:p>
          <a:p>
            <a:pPr marL="457200" lvl="1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>
              <a:solidFill>
                <a:srgbClr val="00B05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50637138"/>
              </p:ext>
            </p:extLst>
          </p:nvPr>
        </p:nvGraphicFramePr>
        <p:xfrm>
          <a:off x="4779963" y="1566863"/>
          <a:ext cx="942975" cy="471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65" name="Equation" r:id="rId4" imgW="457200" imgH="228600" progId="Equation.DSMT4">
                  <p:embed/>
                </p:oleObj>
              </mc:Choice>
              <mc:Fallback>
                <p:oleObj name="Equation" r:id="rId4" imgW="457200" imgH="2286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79963" y="1566863"/>
                        <a:ext cx="942975" cy="4714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3630" y="4171951"/>
            <a:ext cx="5641520" cy="2057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9121567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Sage Hall.potx</Template>
  <TotalTime>27624</TotalTime>
  <Words>2146</Words>
  <Application>Microsoft Office PowerPoint</Application>
  <PresentationFormat>On-screen Show (4:3)</PresentationFormat>
  <Paragraphs>675</Paragraphs>
  <Slides>28</Slides>
  <Notes>28</Notes>
  <HiddenSlides>3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7" baseType="lpstr">
      <vt:lpstr>Arial</vt:lpstr>
      <vt:lpstr>Arial Bold</vt:lpstr>
      <vt:lpstr>Calibri</vt:lpstr>
      <vt:lpstr>Cambria</vt:lpstr>
      <vt:lpstr>Cambria Math</vt:lpstr>
      <vt:lpstr>Symbol</vt:lpstr>
      <vt:lpstr>Times New Roman</vt:lpstr>
      <vt:lpstr>Office Theme</vt:lpstr>
      <vt:lpstr>Equation</vt:lpstr>
      <vt:lpstr>Microstructure in the Machine Age</vt:lpstr>
      <vt:lpstr>Introduction</vt:lpstr>
      <vt:lpstr>Microstructure Measures</vt:lpstr>
      <vt:lpstr>Measures of Price Dynamics</vt:lpstr>
      <vt:lpstr>Results</vt:lpstr>
      <vt:lpstr>Literature</vt:lpstr>
      <vt:lpstr>Data</vt:lpstr>
      <vt:lpstr>Dollar Volume Bars</vt:lpstr>
      <vt:lpstr>Data for Our Random Forest</vt:lpstr>
      <vt:lpstr>Training the Random Forest</vt:lpstr>
      <vt:lpstr>Measuring Feature Importance</vt:lpstr>
      <vt:lpstr>MDI Feature Importance for Spread</vt:lpstr>
      <vt:lpstr>Spread Prediction</vt:lpstr>
      <vt:lpstr>MDI Feature Importance for Volatility</vt:lpstr>
      <vt:lpstr>MDI Summary</vt:lpstr>
      <vt:lpstr>MDA Feature Importance for Spread</vt:lpstr>
      <vt:lpstr>MDA Feature Importance for Spread</vt:lpstr>
      <vt:lpstr>MDA Feature Importance for Volatility</vt:lpstr>
      <vt:lpstr>Volatility: Prediction and Actual</vt:lpstr>
      <vt:lpstr>MDA Summary</vt:lpstr>
      <vt:lpstr>Accuracy of Volatility Prediction</vt:lpstr>
      <vt:lpstr>Accuracy</vt:lpstr>
      <vt:lpstr>Robustness</vt:lpstr>
      <vt:lpstr>MDA: left-time bars, right-volume bars</vt:lpstr>
      <vt:lpstr>Conclusion</vt:lpstr>
      <vt:lpstr>Logistic Regression</vt:lpstr>
      <vt:lpstr>Data Example for E-mini S&amp;P 500</vt:lpstr>
      <vt:lpstr>MDA feature importance correlation between logistic regression and random forest  </vt:lpstr>
    </vt:vector>
  </TitlesOfParts>
  <Company>Cornell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Lynn Delles</dc:creator>
  <cp:lastModifiedBy>David Easley</cp:lastModifiedBy>
  <cp:revision>228</cp:revision>
  <cp:lastPrinted>2019-03-04T20:45:25Z</cp:lastPrinted>
  <dcterms:created xsi:type="dcterms:W3CDTF">2011-01-21T16:28:51Z</dcterms:created>
  <dcterms:modified xsi:type="dcterms:W3CDTF">2019-03-06T22:41:23Z</dcterms:modified>
</cp:coreProperties>
</file>