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sldIdLst>
    <p:sldId id="415" r:id="rId6"/>
    <p:sldId id="416" r:id="rId7"/>
    <p:sldId id="366" r:id="rId8"/>
    <p:sldId id="355" r:id="rId9"/>
    <p:sldId id="371" r:id="rId10"/>
    <p:sldId id="447" r:id="rId11"/>
    <p:sldId id="422" r:id="rId12"/>
    <p:sldId id="420" r:id="rId13"/>
    <p:sldId id="426" r:id="rId14"/>
    <p:sldId id="450" r:id="rId15"/>
    <p:sldId id="483" r:id="rId16"/>
    <p:sldId id="484" r:id="rId17"/>
    <p:sldId id="485" r:id="rId18"/>
    <p:sldId id="451" r:id="rId19"/>
    <p:sldId id="479" r:id="rId20"/>
    <p:sldId id="446" r:id="rId21"/>
    <p:sldId id="482" r:id="rId22"/>
    <p:sldId id="427" r:id="rId23"/>
    <p:sldId id="430" r:id="rId24"/>
    <p:sldId id="431" r:id="rId25"/>
    <p:sldId id="432" r:id="rId26"/>
    <p:sldId id="435" r:id="rId27"/>
    <p:sldId id="440" r:id="rId28"/>
    <p:sldId id="480" r:id="rId29"/>
    <p:sldId id="481" r:id="rId30"/>
    <p:sldId id="425" r:id="rId31"/>
    <p:sldId id="449" r:id="rId32"/>
    <p:sldId id="424" r:id="rId33"/>
    <p:sldId id="433" r:id="rId34"/>
    <p:sldId id="434" r:id="rId35"/>
    <p:sldId id="436" r:id="rId36"/>
    <p:sldId id="461" r:id="rId37"/>
    <p:sldId id="467" r:id="rId38"/>
    <p:sldId id="469" r:id="rId39"/>
    <p:sldId id="471" r:id="rId4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laudia Sahm" initials="CS" lastIdx="1" clrIdx="7">
    <p:extLst>
      <p:ext uri="{19B8F6BF-5375-455C-9EA6-DF929625EA0E}">
        <p15:presenceInfo xmlns:p15="http://schemas.microsoft.com/office/powerpoint/2012/main" userId="S-1-5-21-1636582319-1257376048-3974947499-51224" providerId="AD"/>
      </p:ext>
    </p:extLst>
  </p:cmAuthor>
  <p:cmAuthor id="1" name="Aditya Aladangady" initials="AA" lastIdx="18" clrIdx="3">
    <p:extLst>
      <p:ext uri="{19B8F6BF-5375-455C-9EA6-DF929625EA0E}">
        <p15:presenceInfo xmlns:p15="http://schemas.microsoft.com/office/powerpoint/2012/main" userId="S-1-5-21-494564499-3874391898-67382419-45150" providerId="AD"/>
      </p:ext>
    </p:extLst>
  </p:cmAuthor>
  <p:cmAuthor id="2" name="Shifrah Aron-Dine" initials="SA" lastIdx="1" clrIdx="1">
    <p:extLst/>
  </p:cmAuthor>
  <p:cmAuthor id="3" name="Paul Lengermann" initials="PL" lastIdx="68" clrIdx="2">
    <p:extLst>
      <p:ext uri="{19B8F6BF-5375-455C-9EA6-DF929625EA0E}">
        <p15:presenceInfo xmlns:p15="http://schemas.microsoft.com/office/powerpoint/2012/main" userId="S-1-5-21-494564499-3874391898-67382419-2222" providerId="AD"/>
      </p:ext>
    </p:extLst>
  </p:cmAuthor>
  <p:cmAuthor id="4" name="ARC\m1pal00" initials="A" lastIdx="33" clrIdx="4">
    <p:extLst>
      <p:ext uri="{19B8F6BF-5375-455C-9EA6-DF929625EA0E}">
        <p15:presenceInfo xmlns:p15="http://schemas.microsoft.com/office/powerpoint/2012/main" userId="ARC\m1pal00" providerId="None"/>
      </p:ext>
    </p:extLst>
  </p:cmAuthor>
  <p:cmAuthor id="5" name="m1ljf01@arc.frb.gov" initials="m" lastIdx="21" clrIdx="5">
    <p:extLst>
      <p:ext uri="{19B8F6BF-5375-455C-9EA6-DF929625EA0E}">
        <p15:presenceInfo xmlns:p15="http://schemas.microsoft.com/office/powerpoint/2012/main" userId="m1ljf01@arc.frb.gov" providerId="None"/>
      </p:ext>
    </p:extLst>
  </p:cmAuthor>
  <p:cmAuthor id="6" name="Laura Feiveson" initials="LF" lastIdx="13" clrIdx="6">
    <p:extLst>
      <p:ext uri="{19B8F6BF-5375-455C-9EA6-DF929625EA0E}">
        <p15:presenceInfo xmlns:p15="http://schemas.microsoft.com/office/powerpoint/2012/main" userId="S-1-5-21-494564499-3874391898-67382419-161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474" autoAdjust="0"/>
    <p:restoredTop sz="93080" autoAdjust="0"/>
  </p:normalViewPr>
  <p:slideViewPr>
    <p:cSldViewPr snapToGrid="0">
      <p:cViewPr varScale="1">
        <p:scale>
          <a:sx n="61" d="100"/>
          <a:sy n="61" d="100"/>
        </p:scale>
        <p:origin x="67" y="7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75866F8-4409-4B1D-B5DB-E1EE1B8A269B}" type="datetimeFigureOut">
              <a:rPr lang="en-US" smtClean="0"/>
              <a:t>3/14/2019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ED96990-6AFF-45FB-B079-8A0A113DBFDD}" type="slidenum">
              <a:rPr lang="en-US" smtClean="0"/>
              <a:t>‹#›</a:t>
            </a:fld>
            <a:endParaRPr lang="en-US"/>
          </a:p>
        </p:txBody>
      </p:sp>
    </p:spTree>
    <p:extLst>
      <p:ext uri="{BB962C8B-B14F-4D97-AF65-F5344CB8AC3E}">
        <p14:creationId xmlns:p14="http://schemas.microsoft.com/office/powerpoint/2010/main" val="2409441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Gill Sans MT" panose="020B0502020104020203" pitchFamily="34" charset="0"/>
              </a:rPr>
              <a:t>Consumers use credit and debit cards for 26 percent of their payments (dollar value). Cash is just 8 percent of dollars paid (2016 Diary of Consumer Payment Choice)</a:t>
            </a:r>
          </a:p>
          <a:p>
            <a:endParaRPr lang="en-US" dirty="0">
              <a:latin typeface="Gill Sans MT" panose="020B0502020104020203" pitchFamily="34" charset="0"/>
            </a:endParaRPr>
          </a:p>
          <a:p>
            <a:endParaRPr lang="en-US" dirty="0">
              <a:latin typeface="Gill Sans MT" panose="020B0502020104020203" pitchFamily="34" charset="0"/>
            </a:endParaRPr>
          </a:p>
          <a:p>
            <a:r>
              <a:rPr lang="en-US" dirty="0">
                <a:latin typeface="Gill Sans MT" panose="020B0502020104020203" pitchFamily="34" charset="0"/>
              </a:rPr>
              <a:t>First Data has business relationships with merchants not consumers.</a:t>
            </a:r>
          </a:p>
          <a:p>
            <a:r>
              <a:rPr lang="en-US" dirty="0">
                <a:latin typeface="Gill Sans MT" panose="020B0502020104020203" pitchFamily="34" charset="0"/>
              </a:rPr>
              <a:t>The geography of spending is set by the location of the merchant - likely differs from where consumers live.</a:t>
            </a:r>
          </a:p>
          <a:p>
            <a:r>
              <a:rPr lang="en-US" dirty="0">
                <a:latin typeface="Gill Sans MT" panose="020B0502020104020203" pitchFamily="34" charset="0"/>
              </a:rPr>
              <a:t>We only see the card’s transactions that occur at First Data merchants.</a:t>
            </a:r>
          </a:p>
          <a:p>
            <a:r>
              <a:rPr lang="en-US" dirty="0">
                <a:latin typeface="Gill Sans MT" panose="020B0502020104020203" pitchFamily="34" charset="0"/>
              </a:rPr>
              <a:t>We have focused on spending on retail goods and food services.</a:t>
            </a:r>
          </a:p>
          <a:p>
            <a:endParaRPr lang="en-US" dirty="0"/>
          </a:p>
        </p:txBody>
      </p:sp>
      <p:sp>
        <p:nvSpPr>
          <p:cNvPr id="4" name="Slide Number Placeholder 3"/>
          <p:cNvSpPr>
            <a:spLocks noGrp="1"/>
          </p:cNvSpPr>
          <p:nvPr>
            <p:ph type="sldNum" sz="quarter" idx="10"/>
          </p:nvPr>
        </p:nvSpPr>
        <p:spPr/>
        <p:txBody>
          <a:bodyPr/>
          <a:lstStyle/>
          <a:p>
            <a:fld id="{02E7D287-3C6F-4DB1-B3FC-D5A4365ABCDF}" type="slidenum">
              <a:rPr lang="en-US" smtClean="0"/>
              <a:t>4</a:t>
            </a:fld>
            <a:endParaRPr lang="en-US"/>
          </a:p>
        </p:txBody>
      </p:sp>
    </p:spTree>
    <p:extLst>
      <p:ext uri="{BB962C8B-B14F-4D97-AF65-F5344CB8AC3E}">
        <p14:creationId xmlns:p14="http://schemas.microsoft.com/office/powerpoint/2010/main" val="3217283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361121-D4FF-4D71-B860-6F78208F7462}"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8D60D-C144-4C17-9F56-090AEF1BBD71}" type="slidenum">
              <a:rPr lang="en-US" smtClean="0"/>
              <a:t>‹#›</a:t>
            </a:fld>
            <a:endParaRPr lang="en-US"/>
          </a:p>
        </p:txBody>
      </p:sp>
    </p:spTree>
    <p:extLst>
      <p:ext uri="{BB962C8B-B14F-4D97-AF65-F5344CB8AC3E}">
        <p14:creationId xmlns:p14="http://schemas.microsoft.com/office/powerpoint/2010/main" val="351146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61121-D4FF-4D71-B860-6F78208F7462}"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8D60D-C144-4C17-9F56-090AEF1BBD71}" type="slidenum">
              <a:rPr lang="en-US" smtClean="0"/>
              <a:t>‹#›</a:t>
            </a:fld>
            <a:endParaRPr lang="en-US"/>
          </a:p>
        </p:txBody>
      </p:sp>
    </p:spTree>
    <p:extLst>
      <p:ext uri="{BB962C8B-B14F-4D97-AF65-F5344CB8AC3E}">
        <p14:creationId xmlns:p14="http://schemas.microsoft.com/office/powerpoint/2010/main" val="509399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61121-D4FF-4D71-B860-6F78208F7462}"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8D60D-C144-4C17-9F56-090AEF1BBD71}" type="slidenum">
              <a:rPr lang="en-US" smtClean="0"/>
              <a:t>‹#›</a:t>
            </a:fld>
            <a:endParaRPr lang="en-US"/>
          </a:p>
        </p:txBody>
      </p:sp>
    </p:spTree>
    <p:extLst>
      <p:ext uri="{BB962C8B-B14F-4D97-AF65-F5344CB8AC3E}">
        <p14:creationId xmlns:p14="http://schemas.microsoft.com/office/powerpoint/2010/main" val="3802010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361121-D4FF-4D71-B860-6F78208F7462}"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8D60D-C144-4C17-9F56-090AEF1BBD71}" type="slidenum">
              <a:rPr lang="en-US" smtClean="0"/>
              <a:t>‹#›</a:t>
            </a:fld>
            <a:endParaRPr lang="en-US"/>
          </a:p>
        </p:txBody>
      </p:sp>
    </p:spTree>
    <p:extLst>
      <p:ext uri="{BB962C8B-B14F-4D97-AF65-F5344CB8AC3E}">
        <p14:creationId xmlns:p14="http://schemas.microsoft.com/office/powerpoint/2010/main" val="32592195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361121-D4FF-4D71-B860-6F78208F7462}"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28D60D-C144-4C17-9F56-090AEF1BBD71}" type="slidenum">
              <a:rPr lang="en-US" smtClean="0"/>
              <a:t>‹#›</a:t>
            </a:fld>
            <a:endParaRPr lang="en-US"/>
          </a:p>
        </p:txBody>
      </p:sp>
    </p:spTree>
    <p:extLst>
      <p:ext uri="{BB962C8B-B14F-4D97-AF65-F5344CB8AC3E}">
        <p14:creationId xmlns:p14="http://schemas.microsoft.com/office/powerpoint/2010/main" val="4131656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361121-D4FF-4D71-B860-6F78208F7462}"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8D60D-C144-4C17-9F56-090AEF1BBD71}" type="slidenum">
              <a:rPr lang="en-US" smtClean="0"/>
              <a:t>‹#›</a:t>
            </a:fld>
            <a:endParaRPr lang="en-US"/>
          </a:p>
        </p:txBody>
      </p:sp>
    </p:spTree>
    <p:extLst>
      <p:ext uri="{BB962C8B-B14F-4D97-AF65-F5344CB8AC3E}">
        <p14:creationId xmlns:p14="http://schemas.microsoft.com/office/powerpoint/2010/main" val="3095253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361121-D4FF-4D71-B860-6F78208F7462}"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28D60D-C144-4C17-9F56-090AEF1BBD71}" type="slidenum">
              <a:rPr lang="en-US" smtClean="0"/>
              <a:t>‹#›</a:t>
            </a:fld>
            <a:endParaRPr lang="en-US"/>
          </a:p>
        </p:txBody>
      </p:sp>
    </p:spTree>
    <p:extLst>
      <p:ext uri="{BB962C8B-B14F-4D97-AF65-F5344CB8AC3E}">
        <p14:creationId xmlns:p14="http://schemas.microsoft.com/office/powerpoint/2010/main" val="133888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361121-D4FF-4D71-B860-6F78208F7462}"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28D60D-C144-4C17-9F56-090AEF1BBD71}" type="slidenum">
              <a:rPr lang="en-US" smtClean="0"/>
              <a:t>‹#›</a:t>
            </a:fld>
            <a:endParaRPr lang="en-US"/>
          </a:p>
        </p:txBody>
      </p:sp>
    </p:spTree>
    <p:extLst>
      <p:ext uri="{BB962C8B-B14F-4D97-AF65-F5344CB8AC3E}">
        <p14:creationId xmlns:p14="http://schemas.microsoft.com/office/powerpoint/2010/main" val="145409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361121-D4FF-4D71-B860-6F78208F7462}" type="datetimeFigureOut">
              <a:rPr lang="en-US" smtClean="0"/>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28D60D-C144-4C17-9F56-090AEF1BBD71}" type="slidenum">
              <a:rPr lang="en-US" smtClean="0"/>
              <a:t>‹#›</a:t>
            </a:fld>
            <a:endParaRPr lang="en-US"/>
          </a:p>
        </p:txBody>
      </p:sp>
    </p:spTree>
    <p:extLst>
      <p:ext uri="{BB962C8B-B14F-4D97-AF65-F5344CB8AC3E}">
        <p14:creationId xmlns:p14="http://schemas.microsoft.com/office/powerpoint/2010/main" val="61162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61121-D4FF-4D71-B860-6F78208F7462}"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8D60D-C144-4C17-9F56-090AEF1BBD71}" type="slidenum">
              <a:rPr lang="en-US" smtClean="0"/>
              <a:t>‹#›</a:t>
            </a:fld>
            <a:endParaRPr lang="en-US"/>
          </a:p>
        </p:txBody>
      </p:sp>
    </p:spTree>
    <p:extLst>
      <p:ext uri="{BB962C8B-B14F-4D97-AF65-F5344CB8AC3E}">
        <p14:creationId xmlns:p14="http://schemas.microsoft.com/office/powerpoint/2010/main" val="187211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361121-D4FF-4D71-B860-6F78208F7462}"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28D60D-C144-4C17-9F56-090AEF1BBD71}" type="slidenum">
              <a:rPr lang="en-US" smtClean="0"/>
              <a:t>‹#›</a:t>
            </a:fld>
            <a:endParaRPr lang="en-US"/>
          </a:p>
        </p:txBody>
      </p:sp>
    </p:spTree>
    <p:extLst>
      <p:ext uri="{BB962C8B-B14F-4D97-AF65-F5344CB8AC3E}">
        <p14:creationId xmlns:p14="http://schemas.microsoft.com/office/powerpoint/2010/main" val="495790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361121-D4FF-4D71-B860-6F78208F7462}" type="datetimeFigureOut">
              <a:rPr lang="en-US" smtClean="0"/>
              <a:t>3/14/2019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28D60D-C144-4C17-9F56-090AEF1BBD71}" type="slidenum">
              <a:rPr lang="en-US" smtClean="0"/>
              <a:t>‹#›</a:t>
            </a:fld>
            <a:endParaRPr lang="en-US"/>
          </a:p>
        </p:txBody>
      </p:sp>
    </p:spTree>
    <p:extLst>
      <p:ext uri="{BB962C8B-B14F-4D97-AF65-F5344CB8AC3E}">
        <p14:creationId xmlns:p14="http://schemas.microsoft.com/office/powerpoint/2010/main" val="26079087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aura.j.feiveson@frb.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ederalreserve.gov/econres/notes/feds-notes/effect-of-sales-tax-holidays-on-consumer-spending-20170324.htm" TargetMode="External"/><Relationship Id="rId2" Type="http://schemas.openxmlformats.org/officeDocument/2006/relationships/hyperlink" Target="https://doi.org/10.17016/2380-7172.2199"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Laura.j.Feiveson@frb.go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t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slide" Target="slide28.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5862" y="566946"/>
            <a:ext cx="11776365" cy="2619599"/>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ill Sans"/>
            </a:endParaRPr>
          </a:p>
        </p:txBody>
      </p:sp>
      <p:sp>
        <p:nvSpPr>
          <p:cNvPr id="4" name="Title 1"/>
          <p:cNvSpPr>
            <a:spLocks noGrp="1"/>
          </p:cNvSpPr>
          <p:nvPr>
            <p:ph type="ctrTitle"/>
          </p:nvPr>
        </p:nvSpPr>
        <p:spPr>
          <a:xfrm>
            <a:off x="155862" y="1039091"/>
            <a:ext cx="11776365" cy="1751365"/>
          </a:xfrm>
        </p:spPr>
        <p:txBody>
          <a:bodyPr>
            <a:normAutofit/>
          </a:bodyPr>
          <a:lstStyle/>
          <a:p>
            <a:r>
              <a:rPr lang="en-US" sz="3600" b="1" dirty="0" smtClean="0">
                <a:solidFill>
                  <a:schemeClr val="bg1"/>
                </a:solidFill>
                <a:latin typeface="Gill Sans"/>
              </a:rPr>
              <a:t>From Transactions Data to Economic Statistics: </a:t>
            </a:r>
            <a:r>
              <a:rPr lang="en-US" sz="3200" dirty="0" smtClean="0">
                <a:solidFill>
                  <a:schemeClr val="bg1"/>
                </a:solidFill>
                <a:latin typeface="Gill Sans"/>
              </a:rPr>
              <a:t>Constructing Real-time, High-frequency, </a:t>
            </a:r>
            <a:br>
              <a:rPr lang="en-US" sz="3200" dirty="0" smtClean="0">
                <a:solidFill>
                  <a:schemeClr val="bg1"/>
                </a:solidFill>
                <a:latin typeface="Gill Sans"/>
              </a:rPr>
            </a:br>
            <a:r>
              <a:rPr lang="en-US" sz="3200" dirty="0" smtClean="0">
                <a:solidFill>
                  <a:schemeClr val="bg1"/>
                </a:solidFill>
                <a:latin typeface="Gill Sans"/>
              </a:rPr>
              <a:t>Geographic Measures of Consumer Spending </a:t>
            </a:r>
            <a:endParaRPr lang="en-US" sz="3200" dirty="0">
              <a:solidFill>
                <a:schemeClr val="bg1"/>
              </a:solidFill>
              <a:latin typeface="Gill Sans"/>
            </a:endParaRPr>
          </a:p>
        </p:txBody>
      </p:sp>
      <p:sp>
        <p:nvSpPr>
          <p:cNvPr id="5" name="TextBox 4"/>
          <p:cNvSpPr txBox="1"/>
          <p:nvPr/>
        </p:nvSpPr>
        <p:spPr>
          <a:xfrm>
            <a:off x="1625687" y="3517667"/>
            <a:ext cx="8655628" cy="2677656"/>
          </a:xfrm>
          <a:prstGeom prst="rect">
            <a:avLst/>
          </a:prstGeom>
          <a:noFill/>
        </p:spPr>
        <p:txBody>
          <a:bodyPr wrap="square" rtlCol="0">
            <a:spAutoFit/>
          </a:bodyPr>
          <a:lstStyle/>
          <a:p>
            <a:pPr algn="ctr"/>
            <a:r>
              <a:rPr lang="en-US" sz="2400" dirty="0">
                <a:latin typeface="Gill Sans"/>
              </a:rPr>
              <a:t>Aditya Aladangady, Shifrah Aron-Dine, Wendy Dunn, </a:t>
            </a:r>
            <a:endParaRPr lang="en-US" sz="2400" dirty="0" smtClean="0">
              <a:latin typeface="Gill Sans"/>
            </a:endParaRPr>
          </a:p>
          <a:p>
            <a:pPr algn="ctr"/>
            <a:r>
              <a:rPr lang="en-US" sz="2400" dirty="0" smtClean="0">
                <a:latin typeface="Gill Sans"/>
              </a:rPr>
              <a:t>Laura </a:t>
            </a:r>
            <a:r>
              <a:rPr lang="en-US" sz="2400" dirty="0">
                <a:latin typeface="Gill Sans"/>
              </a:rPr>
              <a:t>Feiveson, Paul Lengermann, Claudia </a:t>
            </a:r>
            <a:r>
              <a:rPr lang="en-US" sz="2400" dirty="0" smtClean="0">
                <a:latin typeface="Gill Sans"/>
              </a:rPr>
              <a:t>Sahm</a:t>
            </a:r>
          </a:p>
          <a:p>
            <a:pPr algn="ctr"/>
            <a:endParaRPr lang="en-US" sz="2400" dirty="0">
              <a:latin typeface="Gill Sans"/>
            </a:endParaRPr>
          </a:p>
          <a:p>
            <a:pPr algn="ctr"/>
            <a:r>
              <a:rPr lang="en-US" sz="2400" dirty="0" smtClean="0">
                <a:latin typeface="Gill Sans"/>
              </a:rPr>
              <a:t>Federal Reserve Board</a:t>
            </a:r>
          </a:p>
          <a:p>
            <a:pPr algn="ctr"/>
            <a:r>
              <a:rPr lang="en-US" sz="2400" dirty="0" smtClean="0">
                <a:latin typeface="Gill Sans"/>
                <a:hlinkClick r:id="rId2"/>
              </a:rPr>
              <a:t>laura.j.feiveson@frb.gov</a:t>
            </a:r>
            <a:endParaRPr lang="en-US" sz="2400" dirty="0" smtClean="0">
              <a:latin typeface="Gill Sans"/>
            </a:endParaRPr>
          </a:p>
          <a:p>
            <a:pPr algn="ctr"/>
            <a:endParaRPr lang="en-US" sz="2400" dirty="0" smtClean="0">
              <a:latin typeface="Gill Sans"/>
            </a:endParaRPr>
          </a:p>
          <a:p>
            <a:pPr algn="ctr"/>
            <a:r>
              <a:rPr lang="en-US" sz="2400" dirty="0" smtClean="0">
                <a:latin typeface="Gill Sans"/>
              </a:rPr>
              <a:t>March 14, 2019</a:t>
            </a:r>
          </a:p>
        </p:txBody>
      </p:sp>
      <p:sp>
        <p:nvSpPr>
          <p:cNvPr id="6" name="TextBox 5"/>
          <p:cNvSpPr txBox="1"/>
          <p:nvPr/>
        </p:nvSpPr>
        <p:spPr>
          <a:xfrm>
            <a:off x="1142684" y="6268985"/>
            <a:ext cx="10189086" cy="461665"/>
          </a:xfrm>
          <a:prstGeom prst="rect">
            <a:avLst/>
          </a:prstGeom>
          <a:noFill/>
        </p:spPr>
        <p:txBody>
          <a:bodyPr wrap="square" rtlCol="0">
            <a:spAutoFit/>
          </a:bodyPr>
          <a:lstStyle/>
          <a:p>
            <a:r>
              <a:rPr lang="en-US" sz="1200" i="1" dirty="0" smtClean="0">
                <a:latin typeface="Gill Sans"/>
              </a:rPr>
              <a:t>We thank staff at </a:t>
            </a:r>
            <a:r>
              <a:rPr lang="en-US" sz="1200" i="1" dirty="0" err="1" smtClean="0">
                <a:latin typeface="Gill Sans"/>
              </a:rPr>
              <a:t>Palantir</a:t>
            </a:r>
            <a:r>
              <a:rPr lang="en-US" sz="1200" i="1" dirty="0" smtClean="0">
                <a:latin typeface="Gill Sans"/>
              </a:rPr>
              <a:t>, First Data, Kelsey O’Flaherty, and Felix Galbis-Reig for their many contributions to this project. The </a:t>
            </a:r>
            <a:r>
              <a:rPr lang="en-US" sz="1200" i="1" dirty="0">
                <a:latin typeface="Gill Sans"/>
              </a:rPr>
              <a:t>views expressed </a:t>
            </a:r>
            <a:r>
              <a:rPr lang="en-US" sz="1200" i="1" dirty="0" smtClean="0">
                <a:latin typeface="Gill Sans"/>
              </a:rPr>
              <a:t>here </a:t>
            </a:r>
            <a:r>
              <a:rPr lang="en-US" sz="1200" i="1" dirty="0">
                <a:latin typeface="Gill Sans"/>
              </a:rPr>
              <a:t>are those of the </a:t>
            </a:r>
            <a:r>
              <a:rPr lang="en-US" sz="1200" i="1" dirty="0" smtClean="0">
                <a:latin typeface="Gill Sans"/>
              </a:rPr>
              <a:t>authors </a:t>
            </a:r>
            <a:r>
              <a:rPr lang="en-US" sz="1200" i="1" dirty="0">
                <a:latin typeface="Gill Sans"/>
              </a:rPr>
              <a:t>and not necessarily those of </a:t>
            </a:r>
            <a:r>
              <a:rPr lang="en-US" sz="1200" i="1" dirty="0" smtClean="0">
                <a:latin typeface="Gill Sans"/>
              </a:rPr>
              <a:t>other </a:t>
            </a:r>
            <a:r>
              <a:rPr lang="en-US" sz="1200" i="1" dirty="0">
                <a:latin typeface="Gill Sans"/>
              </a:rPr>
              <a:t>members of </a:t>
            </a:r>
            <a:r>
              <a:rPr lang="en-US" sz="1200" i="1" dirty="0" smtClean="0">
                <a:latin typeface="Gill Sans"/>
              </a:rPr>
              <a:t>the </a:t>
            </a:r>
            <a:r>
              <a:rPr lang="en-US" sz="1200" i="1" dirty="0">
                <a:latin typeface="Gill Sans"/>
              </a:rPr>
              <a:t>Federal Reserve </a:t>
            </a:r>
            <a:r>
              <a:rPr lang="en-US" sz="1200" i="1" dirty="0" smtClean="0">
                <a:latin typeface="Gill Sans"/>
              </a:rPr>
              <a:t>System. </a:t>
            </a:r>
            <a:endParaRPr lang="en-US" sz="1200" i="1" dirty="0">
              <a:latin typeface="Gill Sans"/>
            </a:endParaRPr>
          </a:p>
        </p:txBody>
      </p:sp>
    </p:spTree>
    <p:extLst>
      <p:ext uri="{BB962C8B-B14F-4D97-AF65-F5344CB8AC3E}">
        <p14:creationId xmlns:p14="http://schemas.microsoft.com/office/powerpoint/2010/main" val="2060344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6" y="1444752"/>
            <a:ext cx="11338560" cy="5303520"/>
          </a:xfrm>
        </p:spPr>
        <p:txBody>
          <a:bodyPr>
            <a:noAutofit/>
          </a:bodyPr>
          <a:lstStyle/>
          <a:p>
            <a:r>
              <a:rPr lang="en-US" sz="2400" dirty="0">
                <a:latin typeface="Gill Sans"/>
              </a:rPr>
              <a:t>C</a:t>
            </a:r>
            <a:r>
              <a:rPr lang="en-US" sz="2400" dirty="0" smtClean="0">
                <a:latin typeface="Gill Sans"/>
              </a:rPr>
              <a:t>ombine our </a:t>
            </a:r>
            <a:r>
              <a:rPr lang="en-US" sz="2400" dirty="0">
                <a:latin typeface="Gill Sans"/>
              </a:rPr>
              <a:t>adjusted 14-month constant merchant samples </a:t>
            </a:r>
            <a:r>
              <a:rPr lang="en-US" sz="2400" dirty="0" smtClean="0">
                <a:latin typeface="Gill Sans"/>
              </a:rPr>
              <a:t>into a daily spending index for </a:t>
            </a:r>
            <a:r>
              <a:rPr lang="en-US" sz="2400" dirty="0">
                <a:latin typeface="Gill Sans"/>
              </a:rPr>
              <a:t>each 3-digit NAICS </a:t>
            </a:r>
            <a:r>
              <a:rPr lang="en-US" sz="2400" dirty="0" smtClean="0">
                <a:latin typeface="Gill Sans"/>
              </a:rPr>
              <a:t>and geography following </a:t>
            </a:r>
            <a:r>
              <a:rPr lang="en-US" sz="2400" u="sng" dirty="0" smtClean="0">
                <a:latin typeface="Gill Sans"/>
              </a:rPr>
              <a:t>three steps</a:t>
            </a:r>
            <a:r>
              <a:rPr lang="en-US" sz="2400" dirty="0" smtClean="0">
                <a:latin typeface="Gill Sans"/>
              </a:rPr>
              <a:t>:</a:t>
            </a:r>
          </a:p>
          <a:p>
            <a:r>
              <a:rPr lang="en-US" sz="2400" b="1" dirty="0" smtClean="0">
                <a:solidFill>
                  <a:schemeClr val="accent5">
                    <a:lumMod val="75000"/>
                  </a:schemeClr>
                </a:solidFill>
                <a:latin typeface="Gill Sans"/>
              </a:rPr>
              <a:t>Level adjust</a:t>
            </a:r>
            <a:r>
              <a:rPr lang="en-US" sz="2400" dirty="0" smtClean="0">
                <a:latin typeface="Gill Sans"/>
              </a:rPr>
              <a:t> samples to </a:t>
            </a:r>
            <a:r>
              <a:rPr lang="en-US" sz="2400" dirty="0">
                <a:latin typeface="Gill Sans"/>
              </a:rPr>
              <a:t>smooth through shifts in the level due to merchant churn or platform </a:t>
            </a:r>
            <a:r>
              <a:rPr lang="en-US" sz="2400" dirty="0" smtClean="0">
                <a:latin typeface="Gill Sans"/>
              </a:rPr>
              <a:t>acquisition.   </a:t>
            </a:r>
            <a:r>
              <a:rPr lang="en-US" sz="1800" dirty="0" smtClean="0">
                <a:solidFill>
                  <a:srgbClr val="00B050"/>
                </a:solidFill>
                <a:latin typeface="Gill Sans"/>
                <a:hlinkClick r:id="rId2" action="ppaction://hlinksldjump"/>
              </a:rPr>
              <a:t>(First and last month adjustment)</a:t>
            </a:r>
            <a:endParaRPr lang="en-US" sz="1800" dirty="0" smtClean="0">
              <a:solidFill>
                <a:srgbClr val="00B050"/>
              </a:solidFill>
              <a:latin typeface="Gill Sans"/>
            </a:endParaRPr>
          </a:p>
          <a:p>
            <a:pPr marL="0" indent="0">
              <a:buNone/>
            </a:pPr>
            <a:endParaRPr lang="en-US" sz="2400" dirty="0" smtClean="0">
              <a:latin typeface="Gill Sans"/>
            </a:endParaRPr>
          </a:p>
          <a:p>
            <a:endParaRPr lang="en-US" sz="2400" dirty="0" smtClean="0">
              <a:latin typeface="Gill Sans"/>
            </a:endParaRPr>
          </a:p>
          <a:p>
            <a:endParaRPr lang="en-US" sz="2400" b="1" dirty="0" smtClean="0">
              <a:solidFill>
                <a:schemeClr val="accent5">
                  <a:lumMod val="75000"/>
                </a:schemeClr>
              </a:solidFill>
              <a:latin typeface="Gill Sans"/>
            </a:endParaRPr>
          </a:p>
          <a:p>
            <a:endParaRPr lang="en-US" sz="2400" b="1" dirty="0" smtClean="0">
              <a:solidFill>
                <a:schemeClr val="accent5">
                  <a:lumMod val="75000"/>
                </a:schemeClr>
              </a:solidFill>
              <a:latin typeface="Gill Sans"/>
            </a:endParaRPr>
          </a:p>
          <a:p>
            <a:endParaRPr lang="en-US" sz="2400" b="1" dirty="0" smtClean="0">
              <a:solidFill>
                <a:schemeClr val="accent5">
                  <a:lumMod val="75000"/>
                </a:schemeClr>
              </a:solidFill>
              <a:latin typeface="Gill Sans"/>
            </a:endParaRPr>
          </a:p>
          <a:p>
            <a:endParaRPr lang="en-US" sz="2400" dirty="0">
              <a:latin typeface="Gill Sans MT" panose="020B0502020104020203" pitchFamily="34" charset="0"/>
            </a:endParaRPr>
          </a:p>
          <a:p>
            <a:endParaRPr lang="en-US" sz="2400" dirty="0" smtClean="0">
              <a:latin typeface="Gill Sans MT" panose="020B0502020104020203" pitchFamily="34" charset="0"/>
            </a:endParaRPr>
          </a:p>
          <a:p>
            <a:endParaRPr lang="en-US" sz="2200" dirty="0">
              <a:latin typeface="Gill Sans MT" panose="020B0502020104020203" pitchFamily="34" charset="0"/>
            </a:endParaRPr>
          </a:p>
        </p:txBody>
      </p:sp>
      <p:sp>
        <p:nvSpPr>
          <p:cNvPr id="7" name="Rectangle 6"/>
          <p:cNvSpPr/>
          <p:nvPr/>
        </p:nvSpPr>
        <p:spPr>
          <a:xfrm>
            <a:off x="223274" y="134003"/>
            <a:ext cx="11776365" cy="8321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Combining samples to create a daily spending index</a:t>
            </a:r>
            <a:endParaRPr lang="en-US" sz="3600" dirty="0">
              <a:latin typeface="Gill Sans MT" panose="020B0502020104020203" pitchFamily="34" charset="0"/>
            </a:endParaRPr>
          </a:p>
        </p:txBody>
      </p:sp>
    </p:spTree>
    <p:extLst>
      <p:ext uri="{BB962C8B-B14F-4D97-AF65-F5344CB8AC3E}">
        <p14:creationId xmlns:p14="http://schemas.microsoft.com/office/powerpoint/2010/main" val="142292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3274" y="134003"/>
            <a:ext cx="11776365" cy="8321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Combining samples to create a daily spending index</a:t>
            </a:r>
            <a:endParaRPr lang="en-US" sz="3600" dirty="0">
              <a:latin typeface="Gill Sans MT" panose="020B0502020104020203" pitchFamily="34" charset="0"/>
            </a:endParaRPr>
          </a:p>
        </p:txBody>
      </p:sp>
      <p:cxnSp>
        <p:nvCxnSpPr>
          <p:cNvPr id="5" name="Straight Connector 4"/>
          <p:cNvCxnSpPr/>
          <p:nvPr/>
        </p:nvCxnSpPr>
        <p:spPr>
          <a:xfrm>
            <a:off x="1397876" y="1734207"/>
            <a:ext cx="0" cy="3846786"/>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1397876" y="5580993"/>
            <a:ext cx="9250246" cy="0"/>
          </a:xfrm>
          <a:prstGeom prst="line">
            <a:avLst/>
          </a:prstGeom>
          <a:ln w="190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279375" y="5747468"/>
            <a:ext cx="901148" cy="830997"/>
          </a:xfrm>
          <a:prstGeom prst="rect">
            <a:avLst/>
          </a:prstGeom>
          <a:noFill/>
        </p:spPr>
        <p:txBody>
          <a:bodyPr wrap="square" rtlCol="0">
            <a:spAutoFit/>
          </a:bodyPr>
          <a:lstStyle/>
          <a:p>
            <a:pPr algn="ctr"/>
            <a:r>
              <a:rPr lang="en-US" sz="2400" dirty="0" smtClean="0"/>
              <a:t>Dec</a:t>
            </a:r>
          </a:p>
          <a:p>
            <a:pPr algn="ctr"/>
            <a:r>
              <a:rPr lang="en-US" sz="2400" dirty="0" smtClean="0"/>
              <a:t>2015     </a:t>
            </a:r>
            <a:endParaRPr lang="en-US" sz="2400" dirty="0"/>
          </a:p>
        </p:txBody>
      </p:sp>
      <p:cxnSp>
        <p:nvCxnSpPr>
          <p:cNvPr id="12" name="Straight Connector 11"/>
          <p:cNvCxnSpPr/>
          <p:nvPr/>
        </p:nvCxnSpPr>
        <p:spPr>
          <a:xfrm flipH="1">
            <a:off x="2676939" y="5580993"/>
            <a:ext cx="0" cy="183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2663687" y="3485326"/>
            <a:ext cx="6970643" cy="636507"/>
          </a:xfrm>
          <a:custGeom>
            <a:avLst/>
            <a:gdLst>
              <a:gd name="connsiteX0" fmla="*/ 0 w 6970643"/>
              <a:gd name="connsiteY0" fmla="*/ 490330 h 636507"/>
              <a:gd name="connsiteX1" fmla="*/ 503583 w 6970643"/>
              <a:gd name="connsiteY1" fmla="*/ 636104 h 636507"/>
              <a:gd name="connsiteX2" fmla="*/ 1007165 w 6970643"/>
              <a:gd name="connsiteY2" fmla="*/ 450573 h 636507"/>
              <a:gd name="connsiteX3" fmla="*/ 1722783 w 6970643"/>
              <a:gd name="connsiteY3" fmla="*/ 609600 h 636507"/>
              <a:gd name="connsiteX4" fmla="*/ 2266122 w 6970643"/>
              <a:gd name="connsiteY4" fmla="*/ 357808 h 636507"/>
              <a:gd name="connsiteX5" fmla="*/ 2875722 w 6970643"/>
              <a:gd name="connsiteY5" fmla="*/ 490330 h 636507"/>
              <a:gd name="connsiteX6" fmla="*/ 3366052 w 6970643"/>
              <a:gd name="connsiteY6" fmla="*/ 278295 h 636507"/>
              <a:gd name="connsiteX7" fmla="*/ 3949148 w 6970643"/>
              <a:gd name="connsiteY7" fmla="*/ 397565 h 636507"/>
              <a:gd name="connsiteX8" fmla="*/ 4479235 w 6970643"/>
              <a:gd name="connsiteY8" fmla="*/ 212034 h 636507"/>
              <a:gd name="connsiteX9" fmla="*/ 4863548 w 6970643"/>
              <a:gd name="connsiteY9" fmla="*/ 265043 h 636507"/>
              <a:gd name="connsiteX10" fmla="*/ 5380383 w 6970643"/>
              <a:gd name="connsiteY10" fmla="*/ 39756 h 636507"/>
              <a:gd name="connsiteX11" fmla="*/ 5870713 w 6970643"/>
              <a:gd name="connsiteY11" fmla="*/ 198782 h 636507"/>
              <a:gd name="connsiteX12" fmla="*/ 6321287 w 6970643"/>
              <a:gd name="connsiteY12" fmla="*/ 26504 h 636507"/>
              <a:gd name="connsiteX13" fmla="*/ 6718852 w 6970643"/>
              <a:gd name="connsiteY13" fmla="*/ 106017 h 636507"/>
              <a:gd name="connsiteX14" fmla="*/ 6970643 w 6970643"/>
              <a:gd name="connsiteY14" fmla="*/ 0 h 6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70643" h="636507">
                <a:moveTo>
                  <a:pt x="0" y="490330"/>
                </a:moveTo>
                <a:cubicBezTo>
                  <a:pt x="167861" y="566530"/>
                  <a:pt x="335722" y="642730"/>
                  <a:pt x="503583" y="636104"/>
                </a:cubicBezTo>
                <a:cubicBezTo>
                  <a:pt x="671444" y="629478"/>
                  <a:pt x="803965" y="454990"/>
                  <a:pt x="1007165" y="450573"/>
                </a:cubicBezTo>
                <a:cubicBezTo>
                  <a:pt x="1210365" y="446156"/>
                  <a:pt x="1512957" y="625061"/>
                  <a:pt x="1722783" y="609600"/>
                </a:cubicBezTo>
                <a:cubicBezTo>
                  <a:pt x="1932609" y="594139"/>
                  <a:pt x="2073966" y="377686"/>
                  <a:pt x="2266122" y="357808"/>
                </a:cubicBezTo>
                <a:cubicBezTo>
                  <a:pt x="2458278" y="337930"/>
                  <a:pt x="2692400" y="503582"/>
                  <a:pt x="2875722" y="490330"/>
                </a:cubicBezTo>
                <a:cubicBezTo>
                  <a:pt x="3059044" y="477078"/>
                  <a:pt x="3187148" y="293756"/>
                  <a:pt x="3366052" y="278295"/>
                </a:cubicBezTo>
                <a:cubicBezTo>
                  <a:pt x="3544956" y="262834"/>
                  <a:pt x="3763618" y="408608"/>
                  <a:pt x="3949148" y="397565"/>
                </a:cubicBezTo>
                <a:cubicBezTo>
                  <a:pt x="4134678" y="386522"/>
                  <a:pt x="4326835" y="234121"/>
                  <a:pt x="4479235" y="212034"/>
                </a:cubicBezTo>
                <a:cubicBezTo>
                  <a:pt x="4631635" y="189947"/>
                  <a:pt x="4713357" y="293756"/>
                  <a:pt x="4863548" y="265043"/>
                </a:cubicBezTo>
                <a:cubicBezTo>
                  <a:pt x="5013739" y="236330"/>
                  <a:pt x="5212522" y="50799"/>
                  <a:pt x="5380383" y="39756"/>
                </a:cubicBezTo>
                <a:cubicBezTo>
                  <a:pt x="5548244" y="28712"/>
                  <a:pt x="5713896" y="200991"/>
                  <a:pt x="5870713" y="198782"/>
                </a:cubicBezTo>
                <a:cubicBezTo>
                  <a:pt x="6027530" y="196573"/>
                  <a:pt x="6179931" y="41965"/>
                  <a:pt x="6321287" y="26504"/>
                </a:cubicBezTo>
                <a:cubicBezTo>
                  <a:pt x="6462643" y="11043"/>
                  <a:pt x="6610626" y="110434"/>
                  <a:pt x="6718852" y="106017"/>
                </a:cubicBezTo>
                <a:cubicBezTo>
                  <a:pt x="6827078" y="101600"/>
                  <a:pt x="6898860" y="50800"/>
                  <a:pt x="6970643" y="0"/>
                </a:cubicBezTo>
              </a:path>
            </a:pathLst>
          </a:cu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346175" y="2550510"/>
            <a:ext cx="6997148" cy="719064"/>
          </a:xfrm>
          <a:custGeom>
            <a:avLst/>
            <a:gdLst>
              <a:gd name="connsiteX0" fmla="*/ 0 w 6997148"/>
              <a:gd name="connsiteY0" fmla="*/ 596348 h 719064"/>
              <a:gd name="connsiteX1" fmla="*/ 662609 w 6997148"/>
              <a:gd name="connsiteY1" fmla="*/ 715617 h 719064"/>
              <a:gd name="connsiteX2" fmla="*/ 1245704 w 6997148"/>
              <a:gd name="connsiteY2" fmla="*/ 477078 h 719064"/>
              <a:gd name="connsiteX3" fmla="*/ 1855304 w 6997148"/>
              <a:gd name="connsiteY3" fmla="*/ 622852 h 719064"/>
              <a:gd name="connsiteX4" fmla="*/ 2610678 w 6997148"/>
              <a:gd name="connsiteY4" fmla="*/ 304800 h 719064"/>
              <a:gd name="connsiteX5" fmla="*/ 3260035 w 6997148"/>
              <a:gd name="connsiteY5" fmla="*/ 516834 h 719064"/>
              <a:gd name="connsiteX6" fmla="*/ 3882887 w 6997148"/>
              <a:gd name="connsiteY6" fmla="*/ 185530 h 719064"/>
              <a:gd name="connsiteX7" fmla="*/ 4572000 w 6997148"/>
              <a:gd name="connsiteY7" fmla="*/ 516834 h 719064"/>
              <a:gd name="connsiteX8" fmla="*/ 5049078 w 6997148"/>
              <a:gd name="connsiteY8" fmla="*/ 291548 h 719064"/>
              <a:gd name="connsiteX9" fmla="*/ 5380383 w 6997148"/>
              <a:gd name="connsiteY9" fmla="*/ 530087 h 719064"/>
              <a:gd name="connsiteX10" fmla="*/ 5923722 w 6997148"/>
              <a:gd name="connsiteY10" fmla="*/ 106017 h 719064"/>
              <a:gd name="connsiteX11" fmla="*/ 6639339 w 6997148"/>
              <a:gd name="connsiteY11" fmla="*/ 106017 h 719064"/>
              <a:gd name="connsiteX12" fmla="*/ 6997148 w 6997148"/>
              <a:gd name="connsiteY12" fmla="*/ 0 h 7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7148" h="719064">
                <a:moveTo>
                  <a:pt x="0" y="596348"/>
                </a:moveTo>
                <a:cubicBezTo>
                  <a:pt x="227496" y="665921"/>
                  <a:pt x="454992" y="735495"/>
                  <a:pt x="662609" y="715617"/>
                </a:cubicBezTo>
                <a:cubicBezTo>
                  <a:pt x="870226" y="695739"/>
                  <a:pt x="1046922" y="492539"/>
                  <a:pt x="1245704" y="477078"/>
                </a:cubicBezTo>
                <a:cubicBezTo>
                  <a:pt x="1444486" y="461617"/>
                  <a:pt x="1627808" y="651565"/>
                  <a:pt x="1855304" y="622852"/>
                </a:cubicBezTo>
                <a:cubicBezTo>
                  <a:pt x="2082800" y="594139"/>
                  <a:pt x="2376556" y="322470"/>
                  <a:pt x="2610678" y="304800"/>
                </a:cubicBezTo>
                <a:cubicBezTo>
                  <a:pt x="2844800" y="287130"/>
                  <a:pt x="3048000" y="536712"/>
                  <a:pt x="3260035" y="516834"/>
                </a:cubicBezTo>
                <a:cubicBezTo>
                  <a:pt x="3472070" y="496956"/>
                  <a:pt x="3664226" y="185530"/>
                  <a:pt x="3882887" y="185530"/>
                </a:cubicBezTo>
                <a:cubicBezTo>
                  <a:pt x="4101548" y="185530"/>
                  <a:pt x="4377635" y="499164"/>
                  <a:pt x="4572000" y="516834"/>
                </a:cubicBezTo>
                <a:cubicBezTo>
                  <a:pt x="4766365" y="534504"/>
                  <a:pt x="4914348" y="289339"/>
                  <a:pt x="5049078" y="291548"/>
                </a:cubicBezTo>
                <a:cubicBezTo>
                  <a:pt x="5183808" y="293757"/>
                  <a:pt x="5234609" y="561009"/>
                  <a:pt x="5380383" y="530087"/>
                </a:cubicBezTo>
                <a:cubicBezTo>
                  <a:pt x="5526157" y="499165"/>
                  <a:pt x="5713896" y="176695"/>
                  <a:pt x="5923722" y="106017"/>
                </a:cubicBezTo>
                <a:cubicBezTo>
                  <a:pt x="6133548" y="35339"/>
                  <a:pt x="6460435" y="123686"/>
                  <a:pt x="6639339" y="106017"/>
                </a:cubicBezTo>
                <a:cubicBezTo>
                  <a:pt x="6818243" y="88348"/>
                  <a:pt x="6907695" y="44174"/>
                  <a:pt x="6997148" y="0"/>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3379305" y="5577017"/>
            <a:ext cx="0" cy="183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88368" y="5747467"/>
            <a:ext cx="901148" cy="830997"/>
          </a:xfrm>
          <a:prstGeom prst="rect">
            <a:avLst/>
          </a:prstGeom>
          <a:noFill/>
        </p:spPr>
        <p:txBody>
          <a:bodyPr wrap="square" rtlCol="0">
            <a:spAutoFit/>
          </a:bodyPr>
          <a:lstStyle/>
          <a:p>
            <a:pPr algn="ctr"/>
            <a:r>
              <a:rPr lang="en-US" sz="2400" dirty="0" smtClean="0"/>
              <a:t>Jan</a:t>
            </a:r>
          </a:p>
          <a:p>
            <a:pPr algn="ctr"/>
            <a:r>
              <a:rPr lang="en-US" sz="2400" dirty="0" smtClean="0"/>
              <a:t>2016     </a:t>
            </a:r>
            <a:endParaRPr lang="en-US" sz="2400" dirty="0"/>
          </a:p>
        </p:txBody>
      </p:sp>
      <p:sp>
        <p:nvSpPr>
          <p:cNvPr id="26" name="TextBox 25"/>
          <p:cNvSpPr txBox="1"/>
          <p:nvPr/>
        </p:nvSpPr>
        <p:spPr>
          <a:xfrm rot="16200000">
            <a:off x="-874644" y="2895066"/>
            <a:ext cx="3710609" cy="461665"/>
          </a:xfrm>
          <a:prstGeom prst="rect">
            <a:avLst/>
          </a:prstGeom>
          <a:noFill/>
        </p:spPr>
        <p:txBody>
          <a:bodyPr wrap="square" rtlCol="0">
            <a:spAutoFit/>
          </a:bodyPr>
          <a:lstStyle/>
          <a:p>
            <a:r>
              <a:rPr lang="en-US" sz="2400" dirty="0" smtClean="0"/>
              <a:t>Total daily spending ($)</a:t>
            </a:r>
            <a:endParaRPr lang="en-US" sz="2400" dirty="0"/>
          </a:p>
        </p:txBody>
      </p:sp>
      <p:sp>
        <p:nvSpPr>
          <p:cNvPr id="27" name="TextBox 26"/>
          <p:cNvSpPr txBox="1"/>
          <p:nvPr/>
        </p:nvSpPr>
        <p:spPr>
          <a:xfrm>
            <a:off x="9299704" y="5747468"/>
            <a:ext cx="901148" cy="830997"/>
          </a:xfrm>
          <a:prstGeom prst="rect">
            <a:avLst/>
          </a:prstGeom>
          <a:noFill/>
        </p:spPr>
        <p:txBody>
          <a:bodyPr wrap="square" rtlCol="0">
            <a:spAutoFit/>
          </a:bodyPr>
          <a:lstStyle/>
          <a:p>
            <a:pPr algn="ctr"/>
            <a:r>
              <a:rPr lang="en-US" sz="2400" dirty="0" smtClean="0"/>
              <a:t>Jan</a:t>
            </a:r>
          </a:p>
          <a:p>
            <a:pPr algn="ctr"/>
            <a:r>
              <a:rPr lang="en-US" sz="2400" dirty="0" smtClean="0"/>
              <a:t>2017     </a:t>
            </a:r>
            <a:endParaRPr lang="en-US" sz="2400" dirty="0"/>
          </a:p>
        </p:txBody>
      </p:sp>
      <p:cxnSp>
        <p:nvCxnSpPr>
          <p:cNvPr id="28" name="Straight Connector 27"/>
          <p:cNvCxnSpPr/>
          <p:nvPr/>
        </p:nvCxnSpPr>
        <p:spPr>
          <a:xfrm flipH="1">
            <a:off x="9697268" y="5580993"/>
            <a:ext cx="0" cy="183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0399634" y="5577017"/>
            <a:ext cx="0" cy="183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008697" y="5747467"/>
            <a:ext cx="901148" cy="830997"/>
          </a:xfrm>
          <a:prstGeom prst="rect">
            <a:avLst/>
          </a:prstGeom>
          <a:noFill/>
        </p:spPr>
        <p:txBody>
          <a:bodyPr wrap="square" rtlCol="0">
            <a:spAutoFit/>
          </a:bodyPr>
          <a:lstStyle/>
          <a:p>
            <a:pPr algn="ctr"/>
            <a:r>
              <a:rPr lang="en-US" sz="2400" dirty="0" smtClean="0"/>
              <a:t>Feb</a:t>
            </a:r>
          </a:p>
          <a:p>
            <a:pPr algn="ctr"/>
            <a:r>
              <a:rPr lang="en-US" sz="2400" dirty="0" smtClean="0"/>
              <a:t>2017     </a:t>
            </a:r>
            <a:endParaRPr lang="en-US" sz="2400" dirty="0"/>
          </a:p>
        </p:txBody>
      </p:sp>
      <p:sp>
        <p:nvSpPr>
          <p:cNvPr id="31" name="TextBox 30"/>
          <p:cNvSpPr txBox="1"/>
          <p:nvPr/>
        </p:nvSpPr>
        <p:spPr>
          <a:xfrm>
            <a:off x="1974574" y="4005015"/>
            <a:ext cx="1027046" cy="400110"/>
          </a:xfrm>
          <a:prstGeom prst="rect">
            <a:avLst/>
          </a:prstGeom>
          <a:noFill/>
        </p:spPr>
        <p:txBody>
          <a:bodyPr wrap="square" rtlCol="0">
            <a:spAutoFit/>
          </a:bodyPr>
          <a:lstStyle/>
          <a:p>
            <a:r>
              <a:rPr lang="en-US" sz="2000" dirty="0" smtClean="0">
                <a:solidFill>
                  <a:srgbClr val="002060"/>
                </a:solidFill>
              </a:rPr>
              <a:t>Dec ‘15</a:t>
            </a:r>
            <a:endParaRPr lang="en-US" sz="2000" dirty="0">
              <a:solidFill>
                <a:srgbClr val="002060"/>
              </a:solidFill>
            </a:endParaRPr>
          </a:p>
        </p:txBody>
      </p:sp>
      <p:sp>
        <p:nvSpPr>
          <p:cNvPr id="32" name="TextBox 31"/>
          <p:cNvSpPr txBox="1"/>
          <p:nvPr/>
        </p:nvSpPr>
        <p:spPr>
          <a:xfrm>
            <a:off x="9501810" y="3455328"/>
            <a:ext cx="897823" cy="400110"/>
          </a:xfrm>
          <a:prstGeom prst="rect">
            <a:avLst/>
          </a:prstGeom>
          <a:noFill/>
        </p:spPr>
        <p:txBody>
          <a:bodyPr wrap="square" rtlCol="0">
            <a:spAutoFit/>
          </a:bodyPr>
          <a:lstStyle/>
          <a:p>
            <a:r>
              <a:rPr lang="en-US" sz="2000" dirty="0" smtClean="0">
                <a:solidFill>
                  <a:srgbClr val="002060"/>
                </a:solidFill>
              </a:rPr>
              <a:t>Jan ‘17</a:t>
            </a:r>
            <a:endParaRPr lang="en-US" sz="2000" dirty="0">
              <a:solidFill>
                <a:srgbClr val="002060"/>
              </a:solidFill>
            </a:endParaRPr>
          </a:p>
        </p:txBody>
      </p:sp>
      <p:sp>
        <p:nvSpPr>
          <p:cNvPr id="33" name="TextBox 32"/>
          <p:cNvSpPr txBox="1"/>
          <p:nvPr/>
        </p:nvSpPr>
        <p:spPr>
          <a:xfrm>
            <a:off x="2955235" y="2801924"/>
            <a:ext cx="1113182" cy="400110"/>
          </a:xfrm>
          <a:prstGeom prst="rect">
            <a:avLst/>
          </a:prstGeom>
          <a:noFill/>
        </p:spPr>
        <p:txBody>
          <a:bodyPr wrap="square" rtlCol="0">
            <a:spAutoFit/>
          </a:bodyPr>
          <a:lstStyle/>
          <a:p>
            <a:r>
              <a:rPr lang="en-US" sz="2000" dirty="0" smtClean="0">
                <a:solidFill>
                  <a:srgbClr val="C00000"/>
                </a:solidFill>
              </a:rPr>
              <a:t>Jan ‘16</a:t>
            </a:r>
            <a:endParaRPr lang="en-US" sz="2000" dirty="0">
              <a:solidFill>
                <a:srgbClr val="C00000"/>
              </a:solidFill>
            </a:endParaRPr>
          </a:p>
        </p:txBody>
      </p:sp>
      <p:sp>
        <p:nvSpPr>
          <p:cNvPr id="34" name="TextBox 33"/>
          <p:cNvSpPr txBox="1"/>
          <p:nvPr/>
        </p:nvSpPr>
        <p:spPr>
          <a:xfrm>
            <a:off x="10283691" y="2225212"/>
            <a:ext cx="1113182" cy="400110"/>
          </a:xfrm>
          <a:prstGeom prst="rect">
            <a:avLst/>
          </a:prstGeom>
          <a:noFill/>
        </p:spPr>
        <p:txBody>
          <a:bodyPr wrap="square" rtlCol="0">
            <a:spAutoFit/>
          </a:bodyPr>
          <a:lstStyle/>
          <a:p>
            <a:r>
              <a:rPr lang="en-US" sz="2000" dirty="0" smtClean="0">
                <a:solidFill>
                  <a:srgbClr val="C00000"/>
                </a:solidFill>
              </a:rPr>
              <a:t>Feb ‘17</a:t>
            </a:r>
            <a:endParaRPr lang="en-US" sz="2000" dirty="0">
              <a:solidFill>
                <a:srgbClr val="C00000"/>
              </a:solidFill>
            </a:endParaRPr>
          </a:p>
        </p:txBody>
      </p:sp>
      <p:sp>
        <p:nvSpPr>
          <p:cNvPr id="35" name="Down Arrow 34"/>
          <p:cNvSpPr/>
          <p:nvPr/>
        </p:nvSpPr>
        <p:spPr>
          <a:xfrm>
            <a:off x="6294783" y="3202034"/>
            <a:ext cx="477078" cy="495323"/>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Brace 35"/>
          <p:cNvSpPr/>
          <p:nvPr/>
        </p:nvSpPr>
        <p:spPr>
          <a:xfrm rot="16200000">
            <a:off x="6249304" y="-886035"/>
            <a:ext cx="515027" cy="6255025"/>
          </a:xfrm>
          <a:prstGeom prst="rightBrace">
            <a:avLst>
              <a:gd name="adj1" fmla="val 106540"/>
              <a:gd name="adj2" fmla="val 50212"/>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p:cNvSpPr txBox="1"/>
          <p:nvPr/>
        </p:nvSpPr>
        <p:spPr>
          <a:xfrm>
            <a:off x="3597953" y="1161642"/>
            <a:ext cx="6036377" cy="769441"/>
          </a:xfrm>
          <a:prstGeom prst="rect">
            <a:avLst/>
          </a:prstGeom>
          <a:noFill/>
        </p:spPr>
        <p:txBody>
          <a:bodyPr wrap="square" rtlCol="0">
            <a:spAutoFit/>
          </a:bodyPr>
          <a:lstStyle/>
          <a:p>
            <a:r>
              <a:rPr lang="en-US" sz="2200" dirty="0" smtClean="0"/>
              <a:t>Multiply red sample by factor that equates the average spending of the overlapping 13 months</a:t>
            </a:r>
            <a:endParaRPr lang="en-US" sz="2200" dirty="0"/>
          </a:p>
        </p:txBody>
      </p:sp>
    </p:spTree>
    <p:extLst>
      <p:ext uri="{BB962C8B-B14F-4D97-AF65-F5344CB8AC3E}">
        <p14:creationId xmlns:p14="http://schemas.microsoft.com/office/powerpoint/2010/main" val="126863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3274" y="134003"/>
            <a:ext cx="11776365" cy="8321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Combining samples to create a daily spending index</a:t>
            </a:r>
            <a:endParaRPr lang="en-US" sz="3600" dirty="0">
              <a:latin typeface="Gill Sans MT" panose="020B0502020104020203" pitchFamily="34" charset="0"/>
            </a:endParaRPr>
          </a:p>
        </p:txBody>
      </p:sp>
      <p:cxnSp>
        <p:nvCxnSpPr>
          <p:cNvPr id="5" name="Straight Connector 4"/>
          <p:cNvCxnSpPr/>
          <p:nvPr/>
        </p:nvCxnSpPr>
        <p:spPr>
          <a:xfrm>
            <a:off x="1397876" y="1734207"/>
            <a:ext cx="0" cy="3846786"/>
          </a:xfrm>
          <a:prstGeom prst="line">
            <a:avLst/>
          </a:prstGeom>
          <a:ln w="19050"/>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flipV="1">
            <a:off x="1397876" y="5580993"/>
            <a:ext cx="9250246" cy="0"/>
          </a:xfrm>
          <a:prstGeom prst="line">
            <a:avLst/>
          </a:prstGeom>
          <a:ln w="19050"/>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2279375" y="5747468"/>
            <a:ext cx="901148" cy="830997"/>
          </a:xfrm>
          <a:prstGeom prst="rect">
            <a:avLst/>
          </a:prstGeom>
          <a:noFill/>
        </p:spPr>
        <p:txBody>
          <a:bodyPr wrap="square" rtlCol="0">
            <a:spAutoFit/>
          </a:bodyPr>
          <a:lstStyle/>
          <a:p>
            <a:pPr algn="ctr"/>
            <a:r>
              <a:rPr lang="en-US" sz="2400" dirty="0" smtClean="0"/>
              <a:t>Dec</a:t>
            </a:r>
          </a:p>
          <a:p>
            <a:pPr algn="ctr"/>
            <a:r>
              <a:rPr lang="en-US" sz="2400" dirty="0" smtClean="0"/>
              <a:t>2015     </a:t>
            </a:r>
            <a:endParaRPr lang="en-US" sz="2400" dirty="0"/>
          </a:p>
        </p:txBody>
      </p:sp>
      <p:cxnSp>
        <p:nvCxnSpPr>
          <p:cNvPr id="12" name="Straight Connector 11"/>
          <p:cNvCxnSpPr/>
          <p:nvPr/>
        </p:nvCxnSpPr>
        <p:spPr>
          <a:xfrm flipH="1">
            <a:off x="2676939" y="5580993"/>
            <a:ext cx="0" cy="183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Freeform 18"/>
          <p:cNvSpPr/>
          <p:nvPr/>
        </p:nvSpPr>
        <p:spPr>
          <a:xfrm>
            <a:off x="2663687" y="3485326"/>
            <a:ext cx="6970643" cy="636507"/>
          </a:xfrm>
          <a:custGeom>
            <a:avLst/>
            <a:gdLst>
              <a:gd name="connsiteX0" fmla="*/ 0 w 6970643"/>
              <a:gd name="connsiteY0" fmla="*/ 490330 h 636507"/>
              <a:gd name="connsiteX1" fmla="*/ 503583 w 6970643"/>
              <a:gd name="connsiteY1" fmla="*/ 636104 h 636507"/>
              <a:gd name="connsiteX2" fmla="*/ 1007165 w 6970643"/>
              <a:gd name="connsiteY2" fmla="*/ 450573 h 636507"/>
              <a:gd name="connsiteX3" fmla="*/ 1722783 w 6970643"/>
              <a:gd name="connsiteY3" fmla="*/ 609600 h 636507"/>
              <a:gd name="connsiteX4" fmla="*/ 2266122 w 6970643"/>
              <a:gd name="connsiteY4" fmla="*/ 357808 h 636507"/>
              <a:gd name="connsiteX5" fmla="*/ 2875722 w 6970643"/>
              <a:gd name="connsiteY5" fmla="*/ 490330 h 636507"/>
              <a:gd name="connsiteX6" fmla="*/ 3366052 w 6970643"/>
              <a:gd name="connsiteY6" fmla="*/ 278295 h 636507"/>
              <a:gd name="connsiteX7" fmla="*/ 3949148 w 6970643"/>
              <a:gd name="connsiteY7" fmla="*/ 397565 h 636507"/>
              <a:gd name="connsiteX8" fmla="*/ 4479235 w 6970643"/>
              <a:gd name="connsiteY8" fmla="*/ 212034 h 636507"/>
              <a:gd name="connsiteX9" fmla="*/ 4863548 w 6970643"/>
              <a:gd name="connsiteY9" fmla="*/ 265043 h 636507"/>
              <a:gd name="connsiteX10" fmla="*/ 5380383 w 6970643"/>
              <a:gd name="connsiteY10" fmla="*/ 39756 h 636507"/>
              <a:gd name="connsiteX11" fmla="*/ 5870713 w 6970643"/>
              <a:gd name="connsiteY11" fmla="*/ 198782 h 636507"/>
              <a:gd name="connsiteX12" fmla="*/ 6321287 w 6970643"/>
              <a:gd name="connsiteY12" fmla="*/ 26504 h 636507"/>
              <a:gd name="connsiteX13" fmla="*/ 6718852 w 6970643"/>
              <a:gd name="connsiteY13" fmla="*/ 106017 h 636507"/>
              <a:gd name="connsiteX14" fmla="*/ 6970643 w 6970643"/>
              <a:gd name="connsiteY14" fmla="*/ 0 h 636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70643" h="636507">
                <a:moveTo>
                  <a:pt x="0" y="490330"/>
                </a:moveTo>
                <a:cubicBezTo>
                  <a:pt x="167861" y="566530"/>
                  <a:pt x="335722" y="642730"/>
                  <a:pt x="503583" y="636104"/>
                </a:cubicBezTo>
                <a:cubicBezTo>
                  <a:pt x="671444" y="629478"/>
                  <a:pt x="803965" y="454990"/>
                  <a:pt x="1007165" y="450573"/>
                </a:cubicBezTo>
                <a:cubicBezTo>
                  <a:pt x="1210365" y="446156"/>
                  <a:pt x="1512957" y="625061"/>
                  <a:pt x="1722783" y="609600"/>
                </a:cubicBezTo>
                <a:cubicBezTo>
                  <a:pt x="1932609" y="594139"/>
                  <a:pt x="2073966" y="377686"/>
                  <a:pt x="2266122" y="357808"/>
                </a:cubicBezTo>
                <a:cubicBezTo>
                  <a:pt x="2458278" y="337930"/>
                  <a:pt x="2692400" y="503582"/>
                  <a:pt x="2875722" y="490330"/>
                </a:cubicBezTo>
                <a:cubicBezTo>
                  <a:pt x="3059044" y="477078"/>
                  <a:pt x="3187148" y="293756"/>
                  <a:pt x="3366052" y="278295"/>
                </a:cubicBezTo>
                <a:cubicBezTo>
                  <a:pt x="3544956" y="262834"/>
                  <a:pt x="3763618" y="408608"/>
                  <a:pt x="3949148" y="397565"/>
                </a:cubicBezTo>
                <a:cubicBezTo>
                  <a:pt x="4134678" y="386522"/>
                  <a:pt x="4326835" y="234121"/>
                  <a:pt x="4479235" y="212034"/>
                </a:cubicBezTo>
                <a:cubicBezTo>
                  <a:pt x="4631635" y="189947"/>
                  <a:pt x="4713357" y="293756"/>
                  <a:pt x="4863548" y="265043"/>
                </a:cubicBezTo>
                <a:cubicBezTo>
                  <a:pt x="5013739" y="236330"/>
                  <a:pt x="5212522" y="50799"/>
                  <a:pt x="5380383" y="39756"/>
                </a:cubicBezTo>
                <a:cubicBezTo>
                  <a:pt x="5548244" y="28712"/>
                  <a:pt x="5713896" y="200991"/>
                  <a:pt x="5870713" y="198782"/>
                </a:cubicBezTo>
                <a:cubicBezTo>
                  <a:pt x="6027530" y="196573"/>
                  <a:pt x="6179931" y="41965"/>
                  <a:pt x="6321287" y="26504"/>
                </a:cubicBezTo>
                <a:cubicBezTo>
                  <a:pt x="6462643" y="11043"/>
                  <a:pt x="6610626" y="110434"/>
                  <a:pt x="6718852" y="106017"/>
                </a:cubicBezTo>
                <a:cubicBezTo>
                  <a:pt x="6827078" y="101600"/>
                  <a:pt x="6898860" y="50800"/>
                  <a:pt x="6970643" y="0"/>
                </a:cubicBezTo>
              </a:path>
            </a:pathLst>
          </a:custGeom>
          <a:noFill/>
          <a:ln w="222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402485" y="3332104"/>
            <a:ext cx="6997148" cy="719064"/>
          </a:xfrm>
          <a:custGeom>
            <a:avLst/>
            <a:gdLst>
              <a:gd name="connsiteX0" fmla="*/ 0 w 6997148"/>
              <a:gd name="connsiteY0" fmla="*/ 596348 h 719064"/>
              <a:gd name="connsiteX1" fmla="*/ 662609 w 6997148"/>
              <a:gd name="connsiteY1" fmla="*/ 715617 h 719064"/>
              <a:gd name="connsiteX2" fmla="*/ 1245704 w 6997148"/>
              <a:gd name="connsiteY2" fmla="*/ 477078 h 719064"/>
              <a:gd name="connsiteX3" fmla="*/ 1855304 w 6997148"/>
              <a:gd name="connsiteY3" fmla="*/ 622852 h 719064"/>
              <a:gd name="connsiteX4" fmla="*/ 2610678 w 6997148"/>
              <a:gd name="connsiteY4" fmla="*/ 304800 h 719064"/>
              <a:gd name="connsiteX5" fmla="*/ 3260035 w 6997148"/>
              <a:gd name="connsiteY5" fmla="*/ 516834 h 719064"/>
              <a:gd name="connsiteX6" fmla="*/ 3882887 w 6997148"/>
              <a:gd name="connsiteY6" fmla="*/ 185530 h 719064"/>
              <a:gd name="connsiteX7" fmla="*/ 4572000 w 6997148"/>
              <a:gd name="connsiteY7" fmla="*/ 516834 h 719064"/>
              <a:gd name="connsiteX8" fmla="*/ 5049078 w 6997148"/>
              <a:gd name="connsiteY8" fmla="*/ 291548 h 719064"/>
              <a:gd name="connsiteX9" fmla="*/ 5380383 w 6997148"/>
              <a:gd name="connsiteY9" fmla="*/ 530087 h 719064"/>
              <a:gd name="connsiteX10" fmla="*/ 5923722 w 6997148"/>
              <a:gd name="connsiteY10" fmla="*/ 106017 h 719064"/>
              <a:gd name="connsiteX11" fmla="*/ 6639339 w 6997148"/>
              <a:gd name="connsiteY11" fmla="*/ 106017 h 719064"/>
              <a:gd name="connsiteX12" fmla="*/ 6997148 w 6997148"/>
              <a:gd name="connsiteY12" fmla="*/ 0 h 71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97148" h="719064">
                <a:moveTo>
                  <a:pt x="0" y="596348"/>
                </a:moveTo>
                <a:cubicBezTo>
                  <a:pt x="227496" y="665921"/>
                  <a:pt x="454992" y="735495"/>
                  <a:pt x="662609" y="715617"/>
                </a:cubicBezTo>
                <a:cubicBezTo>
                  <a:pt x="870226" y="695739"/>
                  <a:pt x="1046922" y="492539"/>
                  <a:pt x="1245704" y="477078"/>
                </a:cubicBezTo>
                <a:cubicBezTo>
                  <a:pt x="1444486" y="461617"/>
                  <a:pt x="1627808" y="651565"/>
                  <a:pt x="1855304" y="622852"/>
                </a:cubicBezTo>
                <a:cubicBezTo>
                  <a:pt x="2082800" y="594139"/>
                  <a:pt x="2376556" y="322470"/>
                  <a:pt x="2610678" y="304800"/>
                </a:cubicBezTo>
                <a:cubicBezTo>
                  <a:pt x="2844800" y="287130"/>
                  <a:pt x="3048000" y="536712"/>
                  <a:pt x="3260035" y="516834"/>
                </a:cubicBezTo>
                <a:cubicBezTo>
                  <a:pt x="3472070" y="496956"/>
                  <a:pt x="3664226" y="185530"/>
                  <a:pt x="3882887" y="185530"/>
                </a:cubicBezTo>
                <a:cubicBezTo>
                  <a:pt x="4101548" y="185530"/>
                  <a:pt x="4377635" y="499164"/>
                  <a:pt x="4572000" y="516834"/>
                </a:cubicBezTo>
                <a:cubicBezTo>
                  <a:pt x="4766365" y="534504"/>
                  <a:pt x="4914348" y="289339"/>
                  <a:pt x="5049078" y="291548"/>
                </a:cubicBezTo>
                <a:cubicBezTo>
                  <a:pt x="5183808" y="293757"/>
                  <a:pt x="5234609" y="561009"/>
                  <a:pt x="5380383" y="530087"/>
                </a:cubicBezTo>
                <a:cubicBezTo>
                  <a:pt x="5526157" y="499165"/>
                  <a:pt x="5713896" y="176695"/>
                  <a:pt x="5923722" y="106017"/>
                </a:cubicBezTo>
                <a:cubicBezTo>
                  <a:pt x="6133548" y="35339"/>
                  <a:pt x="6460435" y="123686"/>
                  <a:pt x="6639339" y="106017"/>
                </a:cubicBezTo>
                <a:cubicBezTo>
                  <a:pt x="6818243" y="88348"/>
                  <a:pt x="6907695" y="44174"/>
                  <a:pt x="6997148" y="0"/>
                </a:cubicBezTo>
              </a:path>
            </a:pathLst>
          </a:custGeom>
          <a:noFill/>
          <a:ln w="222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flipH="1">
            <a:off x="3379305" y="5577017"/>
            <a:ext cx="0" cy="183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988368" y="5747467"/>
            <a:ext cx="901148" cy="830997"/>
          </a:xfrm>
          <a:prstGeom prst="rect">
            <a:avLst/>
          </a:prstGeom>
          <a:noFill/>
        </p:spPr>
        <p:txBody>
          <a:bodyPr wrap="square" rtlCol="0">
            <a:spAutoFit/>
          </a:bodyPr>
          <a:lstStyle/>
          <a:p>
            <a:pPr algn="ctr"/>
            <a:r>
              <a:rPr lang="en-US" sz="2400" dirty="0" smtClean="0"/>
              <a:t>Jan</a:t>
            </a:r>
          </a:p>
          <a:p>
            <a:pPr algn="ctr"/>
            <a:r>
              <a:rPr lang="en-US" sz="2400" dirty="0" smtClean="0"/>
              <a:t>2016     </a:t>
            </a:r>
            <a:endParaRPr lang="en-US" sz="2400" dirty="0"/>
          </a:p>
        </p:txBody>
      </p:sp>
      <p:sp>
        <p:nvSpPr>
          <p:cNvPr id="26" name="TextBox 25"/>
          <p:cNvSpPr txBox="1"/>
          <p:nvPr/>
        </p:nvSpPr>
        <p:spPr>
          <a:xfrm rot="16200000">
            <a:off x="-874644" y="2895066"/>
            <a:ext cx="3710609" cy="461665"/>
          </a:xfrm>
          <a:prstGeom prst="rect">
            <a:avLst/>
          </a:prstGeom>
          <a:noFill/>
        </p:spPr>
        <p:txBody>
          <a:bodyPr wrap="square" rtlCol="0">
            <a:spAutoFit/>
          </a:bodyPr>
          <a:lstStyle/>
          <a:p>
            <a:r>
              <a:rPr lang="en-US" sz="2400" dirty="0" smtClean="0"/>
              <a:t>Total daily spending ($)</a:t>
            </a:r>
            <a:endParaRPr lang="en-US" sz="2400" dirty="0"/>
          </a:p>
        </p:txBody>
      </p:sp>
      <p:sp>
        <p:nvSpPr>
          <p:cNvPr id="27" name="TextBox 26"/>
          <p:cNvSpPr txBox="1"/>
          <p:nvPr/>
        </p:nvSpPr>
        <p:spPr>
          <a:xfrm>
            <a:off x="9299704" y="5747468"/>
            <a:ext cx="901148" cy="830997"/>
          </a:xfrm>
          <a:prstGeom prst="rect">
            <a:avLst/>
          </a:prstGeom>
          <a:noFill/>
        </p:spPr>
        <p:txBody>
          <a:bodyPr wrap="square" rtlCol="0">
            <a:spAutoFit/>
          </a:bodyPr>
          <a:lstStyle/>
          <a:p>
            <a:pPr algn="ctr"/>
            <a:r>
              <a:rPr lang="en-US" sz="2400" dirty="0" smtClean="0"/>
              <a:t>Jan</a:t>
            </a:r>
          </a:p>
          <a:p>
            <a:pPr algn="ctr"/>
            <a:r>
              <a:rPr lang="en-US" sz="2400" dirty="0" smtClean="0"/>
              <a:t>2017     </a:t>
            </a:r>
            <a:endParaRPr lang="en-US" sz="2400" dirty="0"/>
          </a:p>
        </p:txBody>
      </p:sp>
      <p:cxnSp>
        <p:nvCxnSpPr>
          <p:cNvPr id="28" name="Straight Connector 27"/>
          <p:cNvCxnSpPr/>
          <p:nvPr/>
        </p:nvCxnSpPr>
        <p:spPr>
          <a:xfrm flipH="1">
            <a:off x="9697268" y="5580993"/>
            <a:ext cx="0" cy="183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10399634" y="5577017"/>
            <a:ext cx="0" cy="1837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10008697" y="5747467"/>
            <a:ext cx="901148" cy="830997"/>
          </a:xfrm>
          <a:prstGeom prst="rect">
            <a:avLst/>
          </a:prstGeom>
          <a:noFill/>
        </p:spPr>
        <p:txBody>
          <a:bodyPr wrap="square" rtlCol="0">
            <a:spAutoFit/>
          </a:bodyPr>
          <a:lstStyle/>
          <a:p>
            <a:pPr algn="ctr"/>
            <a:r>
              <a:rPr lang="en-US" sz="2400" dirty="0" smtClean="0"/>
              <a:t>Feb</a:t>
            </a:r>
          </a:p>
          <a:p>
            <a:pPr algn="ctr"/>
            <a:r>
              <a:rPr lang="en-US" sz="2400" dirty="0" smtClean="0"/>
              <a:t>2017     </a:t>
            </a:r>
            <a:endParaRPr lang="en-US" sz="2400" dirty="0"/>
          </a:p>
        </p:txBody>
      </p:sp>
      <p:sp>
        <p:nvSpPr>
          <p:cNvPr id="21" name="TextBox 20"/>
          <p:cNvSpPr txBox="1"/>
          <p:nvPr/>
        </p:nvSpPr>
        <p:spPr>
          <a:xfrm>
            <a:off x="1974574" y="4005015"/>
            <a:ext cx="1027046" cy="400110"/>
          </a:xfrm>
          <a:prstGeom prst="rect">
            <a:avLst/>
          </a:prstGeom>
          <a:noFill/>
        </p:spPr>
        <p:txBody>
          <a:bodyPr wrap="square" rtlCol="0">
            <a:spAutoFit/>
          </a:bodyPr>
          <a:lstStyle/>
          <a:p>
            <a:r>
              <a:rPr lang="en-US" sz="2000" dirty="0" smtClean="0">
                <a:solidFill>
                  <a:srgbClr val="002060"/>
                </a:solidFill>
              </a:rPr>
              <a:t>Dec ‘15</a:t>
            </a:r>
            <a:endParaRPr lang="en-US" sz="2000" dirty="0">
              <a:solidFill>
                <a:srgbClr val="002060"/>
              </a:solidFill>
            </a:endParaRPr>
          </a:p>
        </p:txBody>
      </p:sp>
      <p:sp>
        <p:nvSpPr>
          <p:cNvPr id="24" name="TextBox 23"/>
          <p:cNvSpPr txBox="1"/>
          <p:nvPr/>
        </p:nvSpPr>
        <p:spPr>
          <a:xfrm>
            <a:off x="9501810" y="3455328"/>
            <a:ext cx="897823" cy="400110"/>
          </a:xfrm>
          <a:prstGeom prst="rect">
            <a:avLst/>
          </a:prstGeom>
          <a:noFill/>
        </p:spPr>
        <p:txBody>
          <a:bodyPr wrap="square" rtlCol="0">
            <a:spAutoFit/>
          </a:bodyPr>
          <a:lstStyle/>
          <a:p>
            <a:r>
              <a:rPr lang="en-US" sz="2000" dirty="0" smtClean="0">
                <a:solidFill>
                  <a:srgbClr val="002060"/>
                </a:solidFill>
              </a:rPr>
              <a:t>Jan ‘17</a:t>
            </a:r>
            <a:endParaRPr lang="en-US" sz="2000" dirty="0">
              <a:solidFill>
                <a:srgbClr val="002060"/>
              </a:solidFill>
            </a:endParaRPr>
          </a:p>
        </p:txBody>
      </p:sp>
      <p:sp>
        <p:nvSpPr>
          <p:cNvPr id="25" name="TextBox 24"/>
          <p:cNvSpPr txBox="1"/>
          <p:nvPr/>
        </p:nvSpPr>
        <p:spPr>
          <a:xfrm>
            <a:off x="2729949" y="3485325"/>
            <a:ext cx="1113182" cy="400110"/>
          </a:xfrm>
          <a:prstGeom prst="rect">
            <a:avLst/>
          </a:prstGeom>
          <a:noFill/>
        </p:spPr>
        <p:txBody>
          <a:bodyPr wrap="square" rtlCol="0">
            <a:spAutoFit/>
          </a:bodyPr>
          <a:lstStyle/>
          <a:p>
            <a:r>
              <a:rPr lang="en-US" sz="2000" dirty="0" smtClean="0">
                <a:solidFill>
                  <a:srgbClr val="C00000"/>
                </a:solidFill>
              </a:rPr>
              <a:t>Jan ‘16</a:t>
            </a:r>
            <a:endParaRPr lang="en-US" sz="2000" dirty="0">
              <a:solidFill>
                <a:srgbClr val="C00000"/>
              </a:solidFill>
            </a:endParaRPr>
          </a:p>
        </p:txBody>
      </p:sp>
      <p:sp>
        <p:nvSpPr>
          <p:cNvPr id="35" name="TextBox 34"/>
          <p:cNvSpPr txBox="1"/>
          <p:nvPr/>
        </p:nvSpPr>
        <p:spPr>
          <a:xfrm>
            <a:off x="10353254" y="2936319"/>
            <a:ext cx="1113182" cy="400110"/>
          </a:xfrm>
          <a:prstGeom prst="rect">
            <a:avLst/>
          </a:prstGeom>
          <a:noFill/>
        </p:spPr>
        <p:txBody>
          <a:bodyPr wrap="square" rtlCol="0">
            <a:spAutoFit/>
          </a:bodyPr>
          <a:lstStyle/>
          <a:p>
            <a:r>
              <a:rPr lang="en-US" sz="2000" dirty="0" smtClean="0">
                <a:solidFill>
                  <a:srgbClr val="C00000"/>
                </a:solidFill>
              </a:rPr>
              <a:t>Feb ‘17</a:t>
            </a:r>
            <a:endParaRPr lang="en-US" sz="2000" dirty="0">
              <a:solidFill>
                <a:srgbClr val="C00000"/>
              </a:solidFill>
            </a:endParaRPr>
          </a:p>
        </p:txBody>
      </p:sp>
      <p:sp>
        <p:nvSpPr>
          <p:cNvPr id="38" name="Right Brace 37"/>
          <p:cNvSpPr/>
          <p:nvPr/>
        </p:nvSpPr>
        <p:spPr>
          <a:xfrm rot="16200000">
            <a:off x="6249304" y="-886035"/>
            <a:ext cx="515027" cy="6255025"/>
          </a:xfrm>
          <a:prstGeom prst="rightBrace">
            <a:avLst>
              <a:gd name="adj1" fmla="val 106540"/>
              <a:gd name="adj2" fmla="val 50212"/>
            </a:avLst>
          </a:prstGeom>
          <a:ln w="22225">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3597953" y="1161642"/>
            <a:ext cx="6036377" cy="769441"/>
          </a:xfrm>
          <a:prstGeom prst="rect">
            <a:avLst/>
          </a:prstGeom>
          <a:noFill/>
        </p:spPr>
        <p:txBody>
          <a:bodyPr wrap="square" rtlCol="0">
            <a:spAutoFit/>
          </a:bodyPr>
          <a:lstStyle/>
          <a:p>
            <a:r>
              <a:rPr lang="en-US" sz="2200" dirty="0" smtClean="0"/>
              <a:t>Multiply red sample by factor that equates the average spending of the overlapping 13 months</a:t>
            </a:r>
            <a:endParaRPr lang="en-US" sz="2200" dirty="0"/>
          </a:p>
        </p:txBody>
      </p:sp>
    </p:spTree>
    <p:extLst>
      <p:ext uri="{BB962C8B-B14F-4D97-AF65-F5344CB8AC3E}">
        <p14:creationId xmlns:p14="http://schemas.microsoft.com/office/powerpoint/2010/main" val="36775768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6" y="1444752"/>
            <a:ext cx="11338560" cy="5303520"/>
          </a:xfrm>
        </p:spPr>
        <p:txBody>
          <a:bodyPr>
            <a:noAutofit/>
          </a:bodyPr>
          <a:lstStyle/>
          <a:p>
            <a:r>
              <a:rPr lang="en-US" sz="2400" dirty="0">
                <a:latin typeface="Gill Sans"/>
              </a:rPr>
              <a:t>C</a:t>
            </a:r>
            <a:r>
              <a:rPr lang="en-US" sz="2400" dirty="0" smtClean="0">
                <a:latin typeface="Gill Sans"/>
              </a:rPr>
              <a:t>ombine our </a:t>
            </a:r>
            <a:r>
              <a:rPr lang="en-US" sz="2400" dirty="0">
                <a:latin typeface="Gill Sans"/>
              </a:rPr>
              <a:t>adjusted 14-month constant merchant samples </a:t>
            </a:r>
            <a:r>
              <a:rPr lang="en-US" sz="2400" dirty="0" smtClean="0">
                <a:latin typeface="Gill Sans"/>
              </a:rPr>
              <a:t>into a daily spending index for </a:t>
            </a:r>
            <a:r>
              <a:rPr lang="en-US" sz="2400" dirty="0">
                <a:latin typeface="Gill Sans"/>
              </a:rPr>
              <a:t>each 3-digit NAICS </a:t>
            </a:r>
            <a:r>
              <a:rPr lang="en-US" sz="2400" dirty="0" smtClean="0">
                <a:latin typeface="Gill Sans"/>
              </a:rPr>
              <a:t>and geography following </a:t>
            </a:r>
            <a:r>
              <a:rPr lang="en-US" sz="2400" u="sng" dirty="0" smtClean="0">
                <a:latin typeface="Gill Sans"/>
              </a:rPr>
              <a:t>three steps</a:t>
            </a:r>
            <a:r>
              <a:rPr lang="en-US" sz="2400" dirty="0" smtClean="0">
                <a:latin typeface="Gill Sans"/>
              </a:rPr>
              <a:t>:</a:t>
            </a:r>
          </a:p>
          <a:p>
            <a:r>
              <a:rPr lang="en-US" sz="2400" b="1" dirty="0" smtClean="0">
                <a:solidFill>
                  <a:schemeClr val="accent5">
                    <a:lumMod val="75000"/>
                  </a:schemeClr>
                </a:solidFill>
                <a:latin typeface="Gill Sans"/>
              </a:rPr>
              <a:t>Level adjust</a:t>
            </a:r>
            <a:r>
              <a:rPr lang="en-US" sz="2400" dirty="0" smtClean="0">
                <a:latin typeface="Gill Sans"/>
              </a:rPr>
              <a:t> samples to </a:t>
            </a:r>
            <a:r>
              <a:rPr lang="en-US" sz="2400" dirty="0">
                <a:latin typeface="Gill Sans"/>
              </a:rPr>
              <a:t>smooth through shifts in the level due to merchant churn or platform </a:t>
            </a:r>
            <a:r>
              <a:rPr lang="en-US" sz="2400" dirty="0" smtClean="0">
                <a:latin typeface="Gill Sans"/>
              </a:rPr>
              <a:t>acquisition.   </a:t>
            </a:r>
            <a:r>
              <a:rPr lang="en-US" sz="1800" dirty="0" smtClean="0">
                <a:solidFill>
                  <a:srgbClr val="00B050"/>
                </a:solidFill>
                <a:latin typeface="Gill Sans"/>
                <a:hlinkClick r:id="rId2" action="ppaction://hlinksldjump"/>
              </a:rPr>
              <a:t>(First and last month adjustment)</a:t>
            </a:r>
            <a:endParaRPr lang="en-US" sz="1800" dirty="0" smtClean="0">
              <a:solidFill>
                <a:srgbClr val="00B050"/>
              </a:solidFill>
              <a:latin typeface="Gill Sans"/>
            </a:endParaRPr>
          </a:p>
          <a:p>
            <a:r>
              <a:rPr lang="en-US" sz="2400" b="1" dirty="0" smtClean="0">
                <a:solidFill>
                  <a:schemeClr val="accent5">
                    <a:lumMod val="75000"/>
                  </a:schemeClr>
                </a:solidFill>
                <a:latin typeface="Gill Sans"/>
              </a:rPr>
              <a:t>Average</a:t>
            </a:r>
            <a:r>
              <a:rPr lang="en-US" sz="2400" dirty="0" smtClean="0">
                <a:latin typeface="Gill Sans"/>
              </a:rPr>
              <a:t> level-adjusted </a:t>
            </a:r>
            <a:r>
              <a:rPr lang="en-US" sz="2400" dirty="0">
                <a:latin typeface="Gill Sans"/>
              </a:rPr>
              <a:t>overlapping </a:t>
            </a:r>
            <a:r>
              <a:rPr lang="en-US" sz="2400" dirty="0" smtClean="0">
                <a:latin typeface="Gill Sans"/>
              </a:rPr>
              <a:t>samples </a:t>
            </a:r>
            <a:r>
              <a:rPr lang="en-US" sz="2400" dirty="0">
                <a:latin typeface="Gill Sans"/>
              </a:rPr>
              <a:t>for each </a:t>
            </a:r>
            <a:r>
              <a:rPr lang="en-US" sz="2400" dirty="0" smtClean="0">
                <a:latin typeface="Gill Sans"/>
              </a:rPr>
              <a:t>day</a:t>
            </a:r>
            <a:endParaRPr lang="en-US" sz="2400" dirty="0">
              <a:latin typeface="Gill Sans"/>
            </a:endParaRPr>
          </a:p>
          <a:p>
            <a:r>
              <a:rPr lang="en-US" sz="2400" b="1" dirty="0" smtClean="0">
                <a:solidFill>
                  <a:schemeClr val="accent5">
                    <a:lumMod val="75000"/>
                  </a:schemeClr>
                </a:solidFill>
                <a:latin typeface="Gill Sans"/>
              </a:rPr>
              <a:t>Benchmark: </a:t>
            </a:r>
            <a:r>
              <a:rPr lang="en-US" sz="2400" dirty="0">
                <a:latin typeface="Gill Sans"/>
              </a:rPr>
              <a:t>R</a:t>
            </a:r>
            <a:r>
              <a:rPr lang="en-US" sz="2400" dirty="0" smtClean="0">
                <a:latin typeface="Gill Sans"/>
              </a:rPr>
              <a:t>enormalize the series so that the 2012 values match the 2012 Economic Census for each 3-digit NAICS and each geography (national, state, and MSA).  </a:t>
            </a:r>
          </a:p>
          <a:p>
            <a:pPr marL="0" indent="0">
              <a:buNone/>
            </a:pPr>
            <a:r>
              <a:rPr lang="en-US" sz="2400" dirty="0" smtClean="0">
                <a:latin typeface="Gill Sans"/>
              </a:rPr>
              <a:t>-------------------------------------------------------------------------------------------------------------</a:t>
            </a:r>
            <a:endParaRPr lang="en-US" sz="2400" dirty="0">
              <a:latin typeface="Gill Sans"/>
            </a:endParaRPr>
          </a:p>
          <a:p>
            <a:r>
              <a:rPr lang="en-US" sz="2400" b="1" dirty="0" smtClean="0">
                <a:solidFill>
                  <a:schemeClr val="accent5">
                    <a:lumMod val="75000"/>
                  </a:schemeClr>
                </a:solidFill>
                <a:latin typeface="Gill Sans"/>
              </a:rPr>
              <a:t>Revision Properties:  </a:t>
            </a:r>
            <a:r>
              <a:rPr lang="en-US" sz="2400" dirty="0" smtClean="0">
                <a:latin typeface="Gill Sans"/>
              </a:rPr>
              <a:t>The indexes do revise as we add on more 14-month samples.  Revisions to Census figures have comparable standard errors.</a:t>
            </a:r>
          </a:p>
          <a:p>
            <a:r>
              <a:rPr lang="en-US" sz="2400" b="1" dirty="0">
                <a:solidFill>
                  <a:schemeClr val="accent5">
                    <a:lumMod val="75000"/>
                  </a:schemeClr>
                </a:solidFill>
                <a:latin typeface="Gill Sans"/>
              </a:rPr>
              <a:t>Birth/death bias</a:t>
            </a:r>
            <a:r>
              <a:rPr lang="en-US" sz="2400" dirty="0">
                <a:latin typeface="Gill Sans"/>
              </a:rPr>
              <a:t>:</a:t>
            </a:r>
            <a:r>
              <a:rPr lang="en-US" sz="2400" dirty="0"/>
              <a:t>  </a:t>
            </a:r>
            <a:r>
              <a:rPr lang="en-US" sz="2400" dirty="0">
                <a:latin typeface="Gill Sans"/>
              </a:rPr>
              <a:t>Since this methodology filters out </a:t>
            </a:r>
            <a:r>
              <a:rPr lang="en-US" sz="2400" dirty="0" smtClean="0">
                <a:latin typeface="Gill Sans"/>
              </a:rPr>
              <a:t>true </a:t>
            </a:r>
            <a:r>
              <a:rPr lang="en-US" sz="2400" dirty="0">
                <a:latin typeface="Gill Sans"/>
              </a:rPr>
              <a:t>births and deaths, it is biased at </a:t>
            </a:r>
            <a:r>
              <a:rPr lang="en-US" sz="2400" dirty="0" smtClean="0">
                <a:latin typeface="Gill Sans"/>
              </a:rPr>
              <a:t>times </a:t>
            </a:r>
            <a:r>
              <a:rPr lang="en-US" sz="2400" dirty="0">
                <a:latin typeface="Gill Sans"/>
              </a:rPr>
              <a:t>when births and deaths do not cancel each other out.</a:t>
            </a:r>
          </a:p>
          <a:p>
            <a:endParaRPr lang="en-US" sz="2400" dirty="0" smtClean="0">
              <a:latin typeface="Gill Sans"/>
            </a:endParaRPr>
          </a:p>
          <a:p>
            <a:endParaRPr lang="en-US" sz="2400" dirty="0" smtClean="0">
              <a:latin typeface="Gill Sans"/>
            </a:endParaRPr>
          </a:p>
          <a:p>
            <a:endParaRPr lang="en-US" sz="2400" b="1" dirty="0" smtClean="0">
              <a:solidFill>
                <a:schemeClr val="accent5">
                  <a:lumMod val="75000"/>
                </a:schemeClr>
              </a:solidFill>
              <a:latin typeface="Gill Sans"/>
            </a:endParaRPr>
          </a:p>
          <a:p>
            <a:endParaRPr lang="en-US" sz="2400" b="1" dirty="0" smtClean="0">
              <a:solidFill>
                <a:schemeClr val="accent5">
                  <a:lumMod val="75000"/>
                </a:schemeClr>
              </a:solidFill>
              <a:latin typeface="Gill Sans"/>
            </a:endParaRPr>
          </a:p>
          <a:p>
            <a:endParaRPr lang="en-US" sz="2400" b="1" dirty="0" smtClean="0">
              <a:solidFill>
                <a:schemeClr val="accent5">
                  <a:lumMod val="75000"/>
                </a:schemeClr>
              </a:solidFill>
              <a:latin typeface="Gill Sans"/>
            </a:endParaRPr>
          </a:p>
          <a:p>
            <a:endParaRPr lang="en-US" sz="2400" dirty="0">
              <a:latin typeface="Gill Sans MT" panose="020B0502020104020203" pitchFamily="34" charset="0"/>
            </a:endParaRPr>
          </a:p>
          <a:p>
            <a:endParaRPr lang="en-US" sz="2400" dirty="0" smtClean="0">
              <a:latin typeface="Gill Sans MT" panose="020B0502020104020203" pitchFamily="34" charset="0"/>
            </a:endParaRPr>
          </a:p>
          <a:p>
            <a:endParaRPr lang="en-US" sz="2200" dirty="0">
              <a:latin typeface="Gill Sans MT" panose="020B0502020104020203" pitchFamily="34" charset="0"/>
            </a:endParaRPr>
          </a:p>
        </p:txBody>
      </p:sp>
      <p:sp>
        <p:nvSpPr>
          <p:cNvPr id="7" name="Rectangle 6"/>
          <p:cNvSpPr/>
          <p:nvPr/>
        </p:nvSpPr>
        <p:spPr>
          <a:xfrm>
            <a:off x="223274" y="134003"/>
            <a:ext cx="11776365" cy="8321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Combining samples to create a daily spending index</a:t>
            </a:r>
            <a:endParaRPr lang="en-US" sz="3600" dirty="0">
              <a:latin typeface="Gill Sans MT" panose="020B0502020104020203" pitchFamily="34" charset="0"/>
            </a:endParaRPr>
          </a:p>
        </p:txBody>
      </p:sp>
    </p:spTree>
    <p:extLst>
      <p:ext uri="{BB962C8B-B14F-4D97-AF65-F5344CB8AC3E}">
        <p14:creationId xmlns:p14="http://schemas.microsoft.com/office/powerpoint/2010/main" val="355566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Daily spending </a:t>
            </a:r>
            <a:r>
              <a:rPr lang="en-US" sz="3600" dirty="0">
                <a:latin typeface="Gill Sans MT" panose="020B0502020104020203" pitchFamily="34" charset="0"/>
              </a:rPr>
              <a:t>i</a:t>
            </a:r>
            <a:r>
              <a:rPr lang="en-US" sz="3600" dirty="0" smtClean="0">
                <a:latin typeface="Gill Sans MT" panose="020B0502020104020203" pitchFamily="34" charset="0"/>
              </a:rPr>
              <a:t>ndexes are independent, timely and detailed</a:t>
            </a:r>
            <a:endParaRPr lang="en-US" sz="3600" dirty="0">
              <a:latin typeface="Gill Sans MT" panose="020B0502020104020203" pitchFamily="34" charset="0"/>
            </a:endParaRPr>
          </a:p>
        </p:txBody>
      </p:sp>
      <p:sp>
        <p:nvSpPr>
          <p:cNvPr id="2" name="TextBox 1"/>
          <p:cNvSpPr txBox="1"/>
          <p:nvPr/>
        </p:nvSpPr>
        <p:spPr>
          <a:xfrm>
            <a:off x="585216" y="1444752"/>
            <a:ext cx="9884001" cy="5303520"/>
          </a:xfrm>
          <a:prstGeom prst="rect">
            <a:avLst/>
          </a:prstGeom>
          <a:noFill/>
        </p:spPr>
        <p:txBody>
          <a:bodyPr wrap="square" rtlCol="0">
            <a:noAutofit/>
          </a:bodyPr>
          <a:lstStyle/>
          <a:p>
            <a:endParaRPr lang="en-US" sz="2400" dirty="0" smtClean="0">
              <a:latin typeface="Gill Sans"/>
            </a:endParaRPr>
          </a:p>
          <a:p>
            <a:pPr marL="800100" lvl="1" indent="-342900">
              <a:buFont typeface="Arial" panose="020B0604020202020204" pitchFamily="34" charset="0"/>
              <a:buChar char="•"/>
            </a:pPr>
            <a:r>
              <a:rPr lang="en-US" sz="2800" b="1" dirty="0">
                <a:solidFill>
                  <a:schemeClr val="accent5">
                    <a:lumMod val="75000"/>
                  </a:schemeClr>
                </a:solidFill>
                <a:latin typeface="Gill Sans"/>
              </a:rPr>
              <a:t>Timely and independent </a:t>
            </a:r>
            <a:r>
              <a:rPr lang="en-US" sz="2800" dirty="0">
                <a:latin typeface="Gill Sans"/>
              </a:rPr>
              <a:t>– lagged by just a few days. Gives us an independent read on economic activity.  Still, high correlation with Census retail sales.</a:t>
            </a:r>
            <a:endParaRPr lang="en-US" sz="2800" b="1" dirty="0" smtClean="0">
              <a:solidFill>
                <a:schemeClr val="accent5">
                  <a:lumMod val="75000"/>
                </a:schemeClr>
              </a:solidFill>
              <a:latin typeface="Gill Sans"/>
            </a:endParaRPr>
          </a:p>
        </p:txBody>
      </p:sp>
    </p:spTree>
    <p:extLst>
      <p:ext uri="{BB962C8B-B14F-4D97-AF65-F5344CB8AC3E}">
        <p14:creationId xmlns:p14="http://schemas.microsoft.com/office/powerpoint/2010/main" val="2398471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900" y="117902"/>
            <a:ext cx="11924582" cy="936373"/>
          </a:xfrm>
        </p:spPr>
        <p:txBody>
          <a:bodyPr>
            <a:normAutofit/>
          </a:bodyPr>
          <a:lstStyle/>
          <a:p>
            <a:r>
              <a:rPr lang="en-US" sz="3600" dirty="0">
                <a:solidFill>
                  <a:schemeClr val="bg1"/>
                </a:solidFill>
                <a:latin typeface="Gill Sans MT" panose="020B0502020104020203" pitchFamily="34" charset="0"/>
              </a:rPr>
              <a:t>Matches well at </a:t>
            </a:r>
            <a:r>
              <a:rPr lang="en-US" sz="3600" dirty="0" smtClean="0">
                <a:solidFill>
                  <a:schemeClr val="bg1"/>
                </a:solidFill>
                <a:latin typeface="Gill Sans MT" panose="020B0502020104020203" pitchFamily="34" charset="0"/>
              </a:rPr>
              <a:t>national level</a:t>
            </a:r>
            <a:endParaRPr lang="en-US" sz="3600" dirty="0">
              <a:solidFill>
                <a:schemeClr val="bg1"/>
              </a:solidFill>
              <a:latin typeface="Gill Sans"/>
            </a:endParaRPr>
          </a:p>
        </p:txBody>
      </p:sp>
      <p:sp>
        <p:nvSpPr>
          <p:cNvPr id="16" name="Rectangle 15"/>
          <p:cNvSpPr/>
          <p:nvPr/>
        </p:nvSpPr>
        <p:spPr>
          <a:xfrm>
            <a:off x="223274" y="161299"/>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Matches well at national level</a:t>
            </a:r>
            <a:endParaRPr lang="en-US" sz="3600" dirty="0">
              <a:latin typeface="Gill Sans MT" panose="020B0502020104020203" pitchFamily="34" charset="0"/>
            </a:endParaRP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87446" t="41422" b="39461"/>
          <a:stretch/>
        </p:blipFill>
        <p:spPr>
          <a:xfrm>
            <a:off x="10046970" y="3333607"/>
            <a:ext cx="2034540" cy="1275767"/>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6888" y="1453896"/>
            <a:ext cx="11658600" cy="4800600"/>
          </a:xfrm>
          <a:prstGeom prst="rect">
            <a:avLst/>
          </a:prstGeom>
        </p:spPr>
      </p:pic>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87446" t="41422" b="39461"/>
          <a:stretch/>
        </p:blipFill>
        <p:spPr>
          <a:xfrm>
            <a:off x="9965099" y="3172116"/>
            <a:ext cx="2034540" cy="1275767"/>
          </a:xfrm>
          <a:prstGeom prst="rect">
            <a:avLst/>
          </a:prstGeom>
        </p:spPr>
      </p:pic>
    </p:spTree>
    <p:extLst>
      <p:ext uri="{BB962C8B-B14F-4D97-AF65-F5344CB8AC3E}">
        <p14:creationId xmlns:p14="http://schemas.microsoft.com/office/powerpoint/2010/main" val="6348999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Matches well at national level – seasonally adjusted</a:t>
            </a:r>
            <a:endParaRPr lang="en-US" sz="3600" dirty="0">
              <a:latin typeface="Gill Sans MT" panose="020B050202010402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96" y="1456840"/>
            <a:ext cx="11668010" cy="4804475"/>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7446" t="41422" b="39461"/>
          <a:stretch/>
        </p:blipFill>
        <p:spPr>
          <a:xfrm>
            <a:off x="9965099" y="3172116"/>
            <a:ext cx="2034540" cy="1275767"/>
          </a:xfrm>
          <a:prstGeom prst="rect">
            <a:avLst/>
          </a:prstGeom>
        </p:spPr>
      </p:pic>
    </p:spTree>
    <p:extLst>
      <p:ext uri="{BB962C8B-B14F-4D97-AF65-F5344CB8AC3E}">
        <p14:creationId xmlns:p14="http://schemas.microsoft.com/office/powerpoint/2010/main" val="887353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Daily spending </a:t>
            </a:r>
            <a:r>
              <a:rPr lang="en-US" sz="3600" dirty="0">
                <a:latin typeface="Gill Sans MT" panose="020B0502020104020203" pitchFamily="34" charset="0"/>
              </a:rPr>
              <a:t>i</a:t>
            </a:r>
            <a:r>
              <a:rPr lang="en-US" sz="3600" dirty="0" smtClean="0">
                <a:latin typeface="Gill Sans MT" panose="020B0502020104020203" pitchFamily="34" charset="0"/>
              </a:rPr>
              <a:t>ndexes are independent, timely and detailed</a:t>
            </a:r>
            <a:endParaRPr lang="en-US" sz="3600" dirty="0">
              <a:latin typeface="Gill Sans MT" panose="020B0502020104020203" pitchFamily="34" charset="0"/>
            </a:endParaRPr>
          </a:p>
        </p:txBody>
      </p:sp>
      <p:sp>
        <p:nvSpPr>
          <p:cNvPr id="2" name="TextBox 1"/>
          <p:cNvSpPr txBox="1"/>
          <p:nvPr/>
        </p:nvSpPr>
        <p:spPr>
          <a:xfrm>
            <a:off x="585216" y="1444752"/>
            <a:ext cx="9884001" cy="5303520"/>
          </a:xfrm>
          <a:prstGeom prst="rect">
            <a:avLst/>
          </a:prstGeom>
          <a:noFill/>
        </p:spPr>
        <p:txBody>
          <a:bodyPr wrap="square" rtlCol="0">
            <a:noAutofit/>
          </a:bodyPr>
          <a:lstStyle/>
          <a:p>
            <a:endParaRPr lang="en-US" sz="2400" dirty="0" smtClean="0">
              <a:latin typeface="Gill Sans"/>
            </a:endParaRPr>
          </a:p>
          <a:p>
            <a:pPr marL="800100" lvl="1" indent="-342900">
              <a:buFont typeface="Arial" panose="020B0604020202020204" pitchFamily="34" charset="0"/>
              <a:buChar char="•"/>
            </a:pPr>
            <a:r>
              <a:rPr lang="en-US" sz="2800" b="1" dirty="0" smtClean="0">
                <a:solidFill>
                  <a:schemeClr val="accent5">
                    <a:lumMod val="75000"/>
                  </a:schemeClr>
                </a:solidFill>
                <a:latin typeface="Gill Sans"/>
              </a:rPr>
              <a:t>Timely and independent </a:t>
            </a:r>
            <a:r>
              <a:rPr lang="en-US" sz="2800" dirty="0" smtClean="0">
                <a:latin typeface="Gill Sans"/>
              </a:rPr>
              <a:t>– lagged by just a few days. </a:t>
            </a:r>
            <a:r>
              <a:rPr lang="en-US" sz="2800" dirty="0">
                <a:latin typeface="Gill Sans"/>
              </a:rPr>
              <a:t>Gives us </a:t>
            </a:r>
            <a:r>
              <a:rPr lang="en-US" sz="2800" dirty="0" smtClean="0">
                <a:latin typeface="Gill Sans"/>
              </a:rPr>
              <a:t>an independent read </a:t>
            </a:r>
            <a:r>
              <a:rPr lang="en-US" sz="2800" dirty="0">
                <a:latin typeface="Gill Sans"/>
              </a:rPr>
              <a:t>on economic activity. </a:t>
            </a:r>
            <a:r>
              <a:rPr lang="en-US" sz="2800" dirty="0" smtClean="0">
                <a:latin typeface="Gill Sans"/>
              </a:rPr>
              <a:t> Still, high correlation with Census retail sales.  </a:t>
            </a:r>
            <a:endParaRPr lang="en-US" sz="2800" b="1" dirty="0" smtClean="0">
              <a:solidFill>
                <a:schemeClr val="accent5">
                  <a:lumMod val="75000"/>
                </a:schemeClr>
              </a:solidFill>
              <a:latin typeface="Gill Sans"/>
            </a:endParaRPr>
          </a:p>
          <a:p>
            <a:pPr lvl="1"/>
            <a:endParaRPr lang="en-US" sz="2800" b="1" dirty="0" smtClean="0">
              <a:solidFill>
                <a:schemeClr val="accent5">
                  <a:lumMod val="75000"/>
                </a:schemeClr>
              </a:solidFill>
              <a:latin typeface="Gill Sans"/>
            </a:endParaRPr>
          </a:p>
          <a:p>
            <a:pPr marL="800100" lvl="1" indent="-342900">
              <a:buFont typeface="Arial" panose="020B0604020202020204" pitchFamily="34" charset="0"/>
              <a:buChar char="•"/>
            </a:pPr>
            <a:r>
              <a:rPr lang="en-US" sz="2800" b="1" dirty="0" smtClean="0">
                <a:solidFill>
                  <a:schemeClr val="accent5">
                    <a:lumMod val="75000"/>
                  </a:schemeClr>
                </a:solidFill>
                <a:latin typeface="Gill Sans"/>
              </a:rPr>
              <a:t>Daily </a:t>
            </a:r>
            <a:r>
              <a:rPr lang="en-US" sz="2800" dirty="0">
                <a:latin typeface="Gill Sans"/>
              </a:rPr>
              <a:t>–</a:t>
            </a:r>
            <a:r>
              <a:rPr lang="en-US" sz="2800" dirty="0" smtClean="0">
                <a:latin typeface="Gill Sans"/>
              </a:rPr>
              <a:t> can study high frequency patterns</a:t>
            </a:r>
          </a:p>
          <a:p>
            <a:pPr lvl="1"/>
            <a:endParaRPr lang="en-US" sz="2800" b="1" dirty="0" smtClean="0">
              <a:solidFill>
                <a:schemeClr val="accent5">
                  <a:lumMod val="75000"/>
                </a:schemeClr>
              </a:solidFill>
              <a:latin typeface="Gill Sans"/>
            </a:endParaRPr>
          </a:p>
          <a:p>
            <a:pPr marL="800100" lvl="1" indent="-342900">
              <a:buFont typeface="Arial" panose="020B0604020202020204" pitchFamily="34" charset="0"/>
              <a:buChar char="•"/>
            </a:pPr>
            <a:r>
              <a:rPr lang="en-US" sz="2800" b="1" dirty="0" smtClean="0">
                <a:solidFill>
                  <a:schemeClr val="accent5">
                    <a:lumMod val="75000"/>
                  </a:schemeClr>
                </a:solidFill>
                <a:latin typeface="Gill Sans"/>
              </a:rPr>
              <a:t>Industry-specific </a:t>
            </a:r>
            <a:r>
              <a:rPr lang="en-US" sz="2800" dirty="0" smtClean="0">
                <a:latin typeface="Gill Sans"/>
              </a:rPr>
              <a:t>– 3-digit NAICS series</a:t>
            </a:r>
          </a:p>
          <a:p>
            <a:pPr lvl="1"/>
            <a:endParaRPr lang="en-US" sz="2800" b="1" dirty="0" smtClean="0">
              <a:solidFill>
                <a:schemeClr val="accent5">
                  <a:lumMod val="75000"/>
                </a:schemeClr>
              </a:solidFill>
              <a:latin typeface="Gill Sans"/>
            </a:endParaRPr>
          </a:p>
          <a:p>
            <a:pPr marL="800100" lvl="1" indent="-342900">
              <a:buFont typeface="Arial" panose="020B0604020202020204" pitchFamily="34" charset="0"/>
              <a:buChar char="•"/>
            </a:pPr>
            <a:r>
              <a:rPr lang="en-US" sz="2800" b="1" dirty="0" smtClean="0">
                <a:solidFill>
                  <a:schemeClr val="accent5">
                    <a:lumMod val="75000"/>
                  </a:schemeClr>
                </a:solidFill>
                <a:latin typeface="Gill Sans"/>
              </a:rPr>
              <a:t>Geographically diverse </a:t>
            </a:r>
            <a:r>
              <a:rPr lang="en-US" sz="2800" dirty="0" smtClean="0">
                <a:latin typeface="Gill Sans"/>
              </a:rPr>
              <a:t>– MSA, State, National</a:t>
            </a:r>
          </a:p>
          <a:p>
            <a:pPr marL="800100" lvl="1" indent="-342900">
              <a:buFont typeface="Arial" panose="020B0604020202020204" pitchFamily="34" charset="0"/>
              <a:buChar char="•"/>
            </a:pPr>
            <a:endParaRPr lang="en-US" sz="2400" dirty="0">
              <a:latin typeface="Gill Sans"/>
            </a:endParaRPr>
          </a:p>
        </p:txBody>
      </p:sp>
    </p:spTree>
    <p:extLst>
      <p:ext uri="{BB962C8B-B14F-4D97-AF65-F5344CB8AC3E}">
        <p14:creationId xmlns:p14="http://schemas.microsoft.com/office/powerpoint/2010/main" val="4026971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655" y="213443"/>
            <a:ext cx="10515600" cy="1325563"/>
          </a:xfrm>
        </p:spPr>
        <p:txBody>
          <a:bodyPr/>
          <a:lstStyle/>
          <a:p>
            <a:r>
              <a:rPr lang="en-US" dirty="0" smtClean="0">
                <a:solidFill>
                  <a:schemeClr val="bg1"/>
                </a:solidFill>
                <a:latin typeface="Gill Sans MT" panose="020B0502020104020203" pitchFamily="34" charset="0"/>
              </a:rPr>
              <a:t>Coverage varies over geographic regions</a:t>
            </a:r>
            <a:endParaRPr lang="en-US" dirty="0">
              <a:solidFill>
                <a:schemeClr val="bg1"/>
              </a:solidFill>
              <a:latin typeface="Gill Sans MT" panose="020B0502020104020203" pitchFamily="34" charset="0"/>
            </a:endParaRPr>
          </a:p>
        </p:txBody>
      </p:sp>
      <p:pic>
        <p:nvPicPr>
          <p:cNvPr id="7" name="Picture 6" descr="G:\Palantir\data_documentation\charts\coverage_by_state.jpeg"/>
          <p:cNvPicPr>
            <a:picLocks noChangeAspect="1"/>
          </p:cNvPicPr>
          <p:nvPr/>
        </p:nvPicPr>
        <p:blipFill rotWithShape="1">
          <a:blip r:embed="rId2" cstate="print">
            <a:extLst>
              <a:ext uri="{28A0092B-C50C-407E-A947-70E740481C1C}">
                <a14:useLocalDpi xmlns:a14="http://schemas.microsoft.com/office/drawing/2010/main" val="0"/>
              </a:ext>
            </a:extLst>
          </a:blip>
          <a:srcRect l="12696" t="11588" r="12613"/>
          <a:stretch/>
        </p:blipFill>
        <p:spPr bwMode="auto">
          <a:xfrm>
            <a:off x="853655" y="1851553"/>
            <a:ext cx="10603197" cy="5006447"/>
          </a:xfrm>
          <a:prstGeom prst="rect">
            <a:avLst/>
          </a:prstGeom>
          <a:noFill/>
          <a:ln>
            <a:noFill/>
          </a:ln>
          <a:extLst>
            <a:ext uri="{53640926-AAD7-44D8-BBD7-CCE9431645EC}">
              <a14:shadowObscured xmlns:a14="http://schemas.microsoft.com/office/drawing/2010/main"/>
            </a:ext>
          </a:extLst>
        </p:spPr>
      </p:pic>
      <p:sp>
        <p:nvSpPr>
          <p:cNvPr id="8" name="Rectangle 7"/>
          <p:cNvSpPr/>
          <p:nvPr/>
        </p:nvSpPr>
        <p:spPr>
          <a:xfrm>
            <a:off x="499028" y="1389888"/>
            <a:ext cx="11500610" cy="461665"/>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rPr>
              <a:t>First Data Coverage of </a:t>
            </a:r>
            <a:r>
              <a:rPr lang="en-US" sz="2400" b="1" dirty="0" smtClean="0">
                <a:latin typeface="Times New Roman" panose="02020603050405020304" pitchFamily="18" charset="0"/>
                <a:ea typeface="Calibri" panose="020F0502020204030204" pitchFamily="34" charset="0"/>
              </a:rPr>
              <a:t>Retail </a:t>
            </a:r>
            <a:r>
              <a:rPr lang="en-US" sz="2400" b="1" dirty="0">
                <a:latin typeface="Times New Roman" panose="02020603050405020304" pitchFamily="18" charset="0"/>
                <a:ea typeface="Calibri" panose="020F0502020204030204" pitchFamily="34" charset="0"/>
              </a:rPr>
              <a:t>Sales Group </a:t>
            </a:r>
            <a:r>
              <a:rPr lang="en-US" sz="2400" b="1" dirty="0" smtClean="0">
                <a:latin typeface="Times New Roman" panose="02020603050405020304" pitchFamily="18" charset="0"/>
                <a:ea typeface="Calibri" panose="020F0502020204030204" pitchFamily="34" charset="0"/>
              </a:rPr>
              <a:t>Sales by State, 2018</a:t>
            </a:r>
            <a:endParaRPr lang="en-US" sz="2400" dirty="0"/>
          </a:p>
        </p:txBody>
      </p:sp>
      <p:sp>
        <p:nvSpPr>
          <p:cNvPr id="9" name="Rectangle 8"/>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Coverage varies over geographic region</a:t>
            </a:r>
            <a:endParaRPr lang="en-US" sz="3600" dirty="0">
              <a:latin typeface="Gill Sans MT" panose="020B0502020104020203" pitchFamily="34" charset="0"/>
            </a:endParaRPr>
          </a:p>
        </p:txBody>
      </p:sp>
    </p:spTree>
    <p:extLst>
      <p:ext uri="{BB962C8B-B14F-4D97-AF65-F5344CB8AC3E}">
        <p14:creationId xmlns:p14="http://schemas.microsoft.com/office/powerpoint/2010/main" val="6125662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8300" y="1499286"/>
            <a:ext cx="9730956" cy="5239745"/>
          </a:xfrm>
          <a:prstGeom prst="rect">
            <a:avLst/>
          </a:prstGeom>
        </p:spPr>
      </p:pic>
      <p:sp>
        <p:nvSpPr>
          <p:cNvPr id="6" name="Rectangle 5"/>
          <p:cNvSpPr/>
          <p:nvPr/>
        </p:nvSpPr>
        <p:spPr>
          <a:xfrm>
            <a:off x="223274" y="134003"/>
            <a:ext cx="11776365" cy="12435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Application: Spending in the direct path of Hurricanes Harvey and Irma</a:t>
            </a:r>
            <a:endParaRPr lang="en-US" sz="3600" dirty="0">
              <a:latin typeface="Gill Sans MT" panose="020B0502020104020203" pitchFamily="34" charset="0"/>
            </a:endParaRPr>
          </a:p>
        </p:txBody>
      </p:sp>
    </p:spTree>
    <p:extLst>
      <p:ext uri="{BB962C8B-B14F-4D97-AF65-F5344CB8AC3E}">
        <p14:creationId xmlns:p14="http://schemas.microsoft.com/office/powerpoint/2010/main" val="73937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Overview of the project</a:t>
            </a:r>
            <a:endParaRPr lang="en-US" sz="3600" dirty="0">
              <a:latin typeface="Gill Sans MT" panose="020B0502020104020203" pitchFamily="34" charset="0"/>
            </a:endParaRPr>
          </a:p>
        </p:txBody>
      </p:sp>
      <p:sp>
        <p:nvSpPr>
          <p:cNvPr id="7" name="TextBox 6"/>
          <p:cNvSpPr txBox="1"/>
          <p:nvPr/>
        </p:nvSpPr>
        <p:spPr>
          <a:xfrm>
            <a:off x="587704" y="1457488"/>
            <a:ext cx="11338560" cy="5303520"/>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Gill Sans"/>
              </a:rPr>
              <a:t>Goal is to create </a:t>
            </a:r>
            <a:r>
              <a:rPr lang="en-US" sz="2400" b="1" dirty="0">
                <a:solidFill>
                  <a:schemeClr val="accent5">
                    <a:lumMod val="75000"/>
                  </a:schemeClr>
                </a:solidFill>
                <a:latin typeface="Gill Sans"/>
              </a:rPr>
              <a:t>high-frequency, geographically detailed spending measures</a:t>
            </a:r>
            <a:r>
              <a:rPr lang="en-US" sz="2400" dirty="0">
                <a:latin typeface="Gill Sans"/>
              </a:rPr>
              <a:t> to monitor economic conditions and study events </a:t>
            </a:r>
          </a:p>
          <a:p>
            <a:pPr marL="285750" indent="-285750">
              <a:buFont typeface="Arial" panose="020B0604020202020204" pitchFamily="34" charset="0"/>
              <a:buChar char="•"/>
            </a:pPr>
            <a:endParaRPr lang="en-US" sz="2400" dirty="0">
              <a:latin typeface="Gill Sans"/>
            </a:endParaRPr>
          </a:p>
          <a:p>
            <a:pPr marL="285750" indent="-285750">
              <a:buFont typeface="Arial" panose="020B0604020202020204" pitchFamily="34" charset="0"/>
              <a:buChar char="•"/>
            </a:pPr>
            <a:r>
              <a:rPr lang="en-US" sz="2400" dirty="0" smtClean="0">
                <a:latin typeface="Gill Sans"/>
              </a:rPr>
              <a:t>Partnering </a:t>
            </a:r>
            <a:r>
              <a:rPr lang="en-US" sz="2400" dirty="0">
                <a:latin typeface="Gill Sans"/>
              </a:rPr>
              <a:t>with </a:t>
            </a:r>
            <a:r>
              <a:rPr lang="en-US" sz="2400" b="1" dirty="0">
                <a:solidFill>
                  <a:schemeClr val="accent5">
                    <a:lumMod val="75000"/>
                  </a:schemeClr>
                </a:solidFill>
                <a:latin typeface="Gill Sans"/>
              </a:rPr>
              <a:t>First Data, a large, payments processor</a:t>
            </a:r>
            <a:r>
              <a:rPr lang="en-US" sz="2400" b="1" dirty="0">
                <a:latin typeface="Gill Sans"/>
              </a:rPr>
              <a:t> </a:t>
            </a:r>
            <a:r>
              <a:rPr lang="en-US" sz="2400" dirty="0">
                <a:latin typeface="Gill Sans"/>
              </a:rPr>
              <a:t>with more than  </a:t>
            </a:r>
            <a:r>
              <a:rPr lang="en-US" sz="2400" dirty="0" smtClean="0">
                <a:latin typeface="Gill Sans"/>
              </a:rPr>
              <a:t>        $</a:t>
            </a:r>
            <a:r>
              <a:rPr lang="en-US" sz="2400" dirty="0">
                <a:latin typeface="Gill Sans"/>
              </a:rPr>
              <a:t>2 trillion in card transactions per year across 6 million merchant locations</a:t>
            </a:r>
          </a:p>
          <a:p>
            <a:pPr marL="285750" indent="-285750">
              <a:buFont typeface="Arial" panose="020B0604020202020204" pitchFamily="34" charset="0"/>
              <a:buChar char="•"/>
            </a:pPr>
            <a:endParaRPr lang="en-US" sz="2400" dirty="0">
              <a:latin typeface="Gill Sans"/>
            </a:endParaRPr>
          </a:p>
          <a:p>
            <a:pPr marL="285750" indent="-285750">
              <a:buFont typeface="Arial" panose="020B0604020202020204" pitchFamily="34" charset="0"/>
              <a:buChar char="•"/>
            </a:pPr>
            <a:r>
              <a:rPr lang="en-US" sz="2400" dirty="0">
                <a:latin typeface="Gill Sans"/>
              </a:rPr>
              <a:t>Series construction is </a:t>
            </a:r>
            <a:r>
              <a:rPr lang="en-US" sz="2400" b="1" dirty="0">
                <a:solidFill>
                  <a:schemeClr val="accent5">
                    <a:lumMod val="75000"/>
                  </a:schemeClr>
                </a:solidFill>
                <a:latin typeface="Gill Sans"/>
              </a:rPr>
              <a:t>multi-disciplinary effort</a:t>
            </a:r>
            <a:r>
              <a:rPr lang="en-US" sz="2400" dirty="0">
                <a:latin typeface="Gill Sans"/>
              </a:rPr>
              <a:t>: engineers and programmers at </a:t>
            </a:r>
            <a:r>
              <a:rPr lang="en-US" sz="2400" dirty="0" err="1">
                <a:latin typeface="Gill Sans"/>
              </a:rPr>
              <a:t>Palantir</a:t>
            </a:r>
            <a:r>
              <a:rPr lang="en-US" sz="2400" dirty="0">
                <a:latin typeface="Gill Sans"/>
              </a:rPr>
              <a:t> </a:t>
            </a:r>
            <a:r>
              <a:rPr lang="en-US" sz="2400" dirty="0" smtClean="0">
                <a:latin typeface="Gill Sans"/>
              </a:rPr>
              <a:t>filter and aggregate transaction data into geographic spending indexes</a:t>
            </a:r>
            <a:r>
              <a:rPr lang="en-US" sz="2400" dirty="0">
                <a:latin typeface="Gill Sans"/>
              </a:rPr>
              <a:t>; economists at the Board develop </a:t>
            </a:r>
            <a:r>
              <a:rPr lang="en-US" sz="2400" dirty="0" smtClean="0">
                <a:latin typeface="Gill Sans"/>
              </a:rPr>
              <a:t>algorithms, use indexes in economic analysis</a:t>
            </a:r>
            <a:endParaRPr lang="en-US" sz="2400" dirty="0">
              <a:latin typeface="Gill Sans"/>
            </a:endParaRPr>
          </a:p>
          <a:p>
            <a:pPr marL="285750" indent="-285750">
              <a:buFont typeface="Arial" panose="020B0604020202020204" pitchFamily="34" charset="0"/>
              <a:buChar char="•"/>
            </a:pPr>
            <a:endParaRPr lang="en-US" sz="2400" dirty="0">
              <a:latin typeface="Gill Sans"/>
            </a:endParaRPr>
          </a:p>
          <a:p>
            <a:pPr marL="285750" indent="-285750">
              <a:buFont typeface="Arial" panose="020B0604020202020204" pitchFamily="34" charset="0"/>
              <a:buChar char="•"/>
            </a:pPr>
            <a:r>
              <a:rPr lang="en-US" sz="2400" dirty="0" smtClean="0">
                <a:latin typeface="Gill Sans"/>
              </a:rPr>
              <a:t>Project benefits from </a:t>
            </a:r>
            <a:r>
              <a:rPr lang="en-US" sz="2400" b="1" dirty="0" smtClean="0">
                <a:solidFill>
                  <a:schemeClr val="accent5">
                    <a:lumMod val="75000"/>
                  </a:schemeClr>
                </a:solidFill>
                <a:latin typeface="Gill Sans"/>
              </a:rPr>
              <a:t>related work at </a:t>
            </a:r>
            <a:r>
              <a:rPr lang="en-US" sz="2400" b="1" dirty="0">
                <a:solidFill>
                  <a:schemeClr val="accent5">
                    <a:lumMod val="75000"/>
                  </a:schemeClr>
                </a:solidFill>
                <a:latin typeface="Gill Sans"/>
              </a:rPr>
              <a:t>statistical </a:t>
            </a:r>
            <a:r>
              <a:rPr lang="en-US" sz="2400" b="1" dirty="0" smtClean="0">
                <a:solidFill>
                  <a:schemeClr val="accent5">
                    <a:lumMod val="75000"/>
                  </a:schemeClr>
                </a:solidFill>
                <a:latin typeface="Gill Sans"/>
              </a:rPr>
              <a:t>agencies </a:t>
            </a:r>
            <a:r>
              <a:rPr lang="en-US" sz="2400" dirty="0">
                <a:latin typeface="Gill Sans"/>
              </a:rPr>
              <a:t>like Census </a:t>
            </a:r>
            <a:r>
              <a:rPr lang="en-US" sz="2400" dirty="0" smtClean="0">
                <a:latin typeface="Gill Sans"/>
              </a:rPr>
              <a:t>and </a:t>
            </a:r>
            <a:r>
              <a:rPr lang="en-US" sz="2400" dirty="0">
                <a:latin typeface="Gill Sans"/>
              </a:rPr>
              <a:t>BEA. </a:t>
            </a:r>
            <a:r>
              <a:rPr lang="en-US" sz="2400" dirty="0" smtClean="0">
                <a:latin typeface="Gill Sans"/>
              </a:rPr>
              <a:t>Official </a:t>
            </a:r>
            <a:r>
              <a:rPr lang="en-US" sz="2400" dirty="0">
                <a:latin typeface="Gill Sans"/>
              </a:rPr>
              <a:t>statistics </a:t>
            </a:r>
            <a:r>
              <a:rPr lang="en-US" sz="2400" dirty="0" smtClean="0">
                <a:latin typeface="Gill Sans"/>
              </a:rPr>
              <a:t>used for benchmarking and validation</a:t>
            </a:r>
            <a:endParaRPr lang="en-US" sz="2400" dirty="0">
              <a:latin typeface="Gill Sans"/>
            </a:endParaRPr>
          </a:p>
          <a:p>
            <a:pPr marL="285750" indent="-285750">
              <a:buFont typeface="Arial" panose="020B0604020202020204" pitchFamily="34" charset="0"/>
              <a:buChar char="•"/>
            </a:pPr>
            <a:endParaRPr lang="en-US" sz="2400" dirty="0">
              <a:latin typeface="Gill Sans"/>
            </a:endParaRPr>
          </a:p>
        </p:txBody>
      </p:sp>
    </p:spTree>
    <p:extLst>
      <p:ext uri="{BB962C8B-B14F-4D97-AF65-F5344CB8AC3E}">
        <p14:creationId xmlns:p14="http://schemas.microsoft.com/office/powerpoint/2010/main" val="3893045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6" y="1737360"/>
            <a:ext cx="10515600" cy="2252105"/>
          </a:xfrm>
        </p:spPr>
        <p:txBody>
          <a:bodyPr>
            <a:normAutofit/>
          </a:bodyPr>
          <a:lstStyle/>
          <a:p>
            <a:pPr>
              <a:spcBef>
                <a:spcPts val="0"/>
              </a:spcBef>
            </a:pPr>
            <a:r>
              <a:rPr lang="en-US" sz="2400" dirty="0">
                <a:latin typeface="Gill Sans"/>
              </a:rPr>
              <a:t>Using the daily, state and MSA-level indexes, we examined the pattern of activity in the days surrounding the occurrences of Hurricanes Harvey and Irma. </a:t>
            </a:r>
            <a:endParaRPr lang="en-US" sz="2400" dirty="0" smtClean="0">
              <a:latin typeface="Gill Sans"/>
            </a:endParaRPr>
          </a:p>
          <a:p>
            <a:pPr marL="0" indent="0">
              <a:spcBef>
                <a:spcPts val="0"/>
              </a:spcBef>
              <a:buNone/>
            </a:pPr>
            <a:endParaRPr lang="en-US" sz="2400" dirty="0">
              <a:latin typeface="Gill Sans"/>
            </a:endParaRPr>
          </a:p>
          <a:p>
            <a:pPr>
              <a:spcBef>
                <a:spcPts val="0"/>
              </a:spcBef>
            </a:pPr>
            <a:r>
              <a:rPr lang="en-US" sz="2400" dirty="0">
                <a:latin typeface="Gill Sans"/>
              </a:rPr>
              <a:t>We estimated the following regression for </a:t>
            </a:r>
            <a:r>
              <a:rPr lang="en-US" sz="2400" b="1" dirty="0">
                <a:solidFill>
                  <a:schemeClr val="accent5">
                    <a:lumMod val="75000"/>
                  </a:schemeClr>
                </a:solidFill>
                <a:latin typeface="Gill Sans"/>
              </a:rPr>
              <a:t>each affected </a:t>
            </a:r>
            <a:r>
              <a:rPr lang="en-US" sz="2400" b="1" dirty="0" smtClean="0">
                <a:solidFill>
                  <a:schemeClr val="accent5">
                    <a:lumMod val="75000"/>
                  </a:schemeClr>
                </a:solidFill>
                <a:latin typeface="Gill Sans"/>
              </a:rPr>
              <a:t>state</a:t>
            </a:r>
            <a:r>
              <a:rPr lang="en-US" sz="2400" dirty="0" smtClean="0">
                <a:latin typeface="Gill Sans"/>
              </a:rPr>
              <a:t>:</a:t>
            </a:r>
          </a:p>
          <a:p>
            <a:pPr marL="457200" lvl="1" indent="0">
              <a:buNone/>
            </a:pPr>
            <a:endParaRPr lang="en-US" sz="2800" dirty="0"/>
          </a:p>
        </p:txBody>
      </p:sp>
      <mc:AlternateContent xmlns:mc="http://schemas.openxmlformats.org/markup-compatibility/2006" xmlns:a14="http://schemas.microsoft.com/office/drawing/2010/main">
        <mc:Choice Requires="a14">
          <p:sp>
            <p:nvSpPr>
              <p:cNvPr id="6" name="Rectangle 5"/>
              <p:cNvSpPr/>
              <p:nvPr/>
            </p:nvSpPr>
            <p:spPr>
              <a:xfrm>
                <a:off x="379829" y="3902649"/>
                <a:ext cx="10973971" cy="100283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2000" i="1">
                              <a:latin typeface="Cambria Math" panose="02040503050406030204" pitchFamily="18" charset="0"/>
                            </a:rPr>
                          </m:ctrlPr>
                        </m:funcPr>
                        <m:fName>
                          <m:r>
                            <m:rPr>
                              <m:sty m:val="p"/>
                            </m:rPr>
                            <a:rPr lang="en-US" sz="2000">
                              <a:latin typeface="Cambria Math" panose="02040503050406030204" pitchFamily="18" charset="0"/>
                            </a:rPr>
                            <m:t>ln</m:t>
                          </m:r>
                        </m:fName>
                        <m:e>
                          <m:d>
                            <m:dPr>
                              <m:ctrlPr>
                                <a:rPr lang="en-US" sz="2000" i="1">
                                  <a:latin typeface="Cambria Math" panose="02040503050406030204" pitchFamily="18" charset="0"/>
                                </a:rPr>
                              </m:ctrlPr>
                            </m:dPr>
                            <m:e>
                              <m:r>
                                <a:rPr lang="en-US" sz="2000" i="1">
                                  <a:latin typeface="Cambria Math" panose="02040503050406030204" pitchFamily="18" charset="0"/>
                                </a:rPr>
                                <m:t>𝑆𝑝𝑒𝑛𝑑𝑖𝑛</m:t>
                              </m:r>
                              <m:sSub>
                                <m:sSubPr>
                                  <m:ctrlPr>
                                    <a:rPr lang="en-US" sz="2000" i="1">
                                      <a:latin typeface="Cambria Math" panose="02040503050406030204" pitchFamily="18" charset="0"/>
                                    </a:rPr>
                                  </m:ctrlPr>
                                </m:sSubPr>
                                <m:e>
                                  <m:r>
                                    <a:rPr lang="en-US" sz="2000" i="1">
                                      <a:latin typeface="Cambria Math" panose="02040503050406030204" pitchFamily="18" charset="0"/>
                                    </a:rPr>
                                    <m:t>𝑔</m:t>
                                  </m:r>
                                </m:e>
                                <m:sub>
                                  <m:r>
                                    <a:rPr lang="en-US" sz="2000" i="1">
                                      <a:latin typeface="Cambria Math" panose="02040503050406030204" pitchFamily="18" charset="0"/>
                                    </a:rPr>
                                    <m:t>𝑡</m:t>
                                  </m:r>
                                </m:sub>
                              </m:sSub>
                            </m:e>
                          </m:d>
                        </m:e>
                      </m:func>
                      <m:r>
                        <a:rPr lang="en-US" sz="2000" i="0">
                          <a:latin typeface="Cambria Math" panose="02040503050406030204" pitchFamily="18" charset="0"/>
                        </a:rPr>
                        <m:t>= </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𝑖</m:t>
                          </m:r>
                          <m:r>
                            <a:rPr lang="en-US" sz="2000" i="0">
                              <a:latin typeface="Cambria Math" panose="02040503050406030204" pitchFamily="18" charset="0"/>
                            </a:rPr>
                            <m:t>= −7</m:t>
                          </m:r>
                        </m:sub>
                        <m:sup>
                          <m:r>
                            <a:rPr lang="en-US" sz="2000" i="1">
                              <a:latin typeface="Cambria Math" panose="02040503050406030204" pitchFamily="18" charset="0"/>
                            </a:rPr>
                            <m:t>𝑖</m:t>
                          </m:r>
                          <m:r>
                            <a:rPr lang="en-US" sz="2000" i="0">
                              <a:latin typeface="Cambria Math" panose="02040503050406030204" pitchFamily="18" charset="0"/>
                            </a:rPr>
                            <m:t>=14</m:t>
                          </m:r>
                        </m:sup>
                        <m:e>
                          <m:sSub>
                            <m:sSubPr>
                              <m:ctrlPr>
                                <a:rPr lang="en-US" sz="2000" i="1">
                                  <a:latin typeface="Cambria Math" panose="02040503050406030204" pitchFamily="18" charset="0"/>
                                </a:rPr>
                              </m:ctrlPr>
                            </m:sSubPr>
                            <m:e>
                              <m:r>
                                <a:rPr lang="en-US" sz="2000" i="1">
                                  <a:latin typeface="Cambria Math" panose="02040503050406030204" pitchFamily="18" charset="0"/>
                                </a:rPr>
                                <m:t>𝛽</m:t>
                              </m:r>
                            </m:e>
                            <m:sub>
                              <m:r>
                                <a:rPr lang="en-US" sz="2000" i="1">
                                  <a:latin typeface="Cambria Math" panose="02040503050406030204" pitchFamily="18" charset="0"/>
                                </a:rPr>
                                <m:t>𝑖</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𝐻</m:t>
                              </m:r>
                            </m:e>
                            <m:sub>
                              <m:r>
                                <a:rPr lang="en-US" sz="2000" i="1">
                                  <a:latin typeface="Cambria Math" panose="02040503050406030204" pitchFamily="18" charset="0"/>
                                </a:rPr>
                                <m:t>𝑡</m:t>
                              </m:r>
                              <m:r>
                                <a:rPr lang="en-US" sz="2000" i="0">
                                  <a:latin typeface="Cambria Math" panose="02040503050406030204" pitchFamily="18" charset="0"/>
                                </a:rPr>
                                <m:t>−</m:t>
                              </m:r>
                              <m:r>
                                <a:rPr lang="en-US" sz="2000" i="1">
                                  <a:latin typeface="Cambria Math" panose="02040503050406030204" pitchFamily="18" charset="0"/>
                                </a:rPr>
                                <m:t>𝑖</m:t>
                              </m:r>
                            </m:sub>
                          </m:sSub>
                        </m:e>
                      </m:nary>
                      <m:r>
                        <a:rPr lang="en-US" sz="2000" i="0">
                          <a:latin typeface="Cambria Math" panose="02040503050406030204" pitchFamily="18" charset="0"/>
                        </a:rPr>
                        <m:t>+ </m:t>
                      </m:r>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𝑤</m:t>
                          </m:r>
                          <m:r>
                            <a:rPr lang="en-US" sz="2000" i="0">
                              <a:latin typeface="Cambria Math" panose="02040503050406030204" pitchFamily="18" charset="0"/>
                            </a:rPr>
                            <m:t>=</m:t>
                          </m:r>
                          <m:r>
                            <a:rPr lang="en-US" sz="2000" i="1">
                              <a:latin typeface="Cambria Math" panose="02040503050406030204" pitchFamily="18" charset="0"/>
                            </a:rPr>
                            <m:t>𝑀𝑜𝑛</m:t>
                          </m:r>
                        </m:sub>
                        <m:sup>
                          <m:r>
                            <a:rPr lang="en-US" sz="2000" i="1">
                              <a:latin typeface="Cambria Math" panose="02040503050406030204" pitchFamily="18" charset="0"/>
                            </a:rPr>
                            <m:t>𝑤</m:t>
                          </m:r>
                          <m:r>
                            <a:rPr lang="en-US" sz="2000" i="0">
                              <a:latin typeface="Cambria Math" panose="02040503050406030204" pitchFamily="18" charset="0"/>
                            </a:rPr>
                            <m:t>=</m:t>
                          </m:r>
                          <m:r>
                            <a:rPr lang="en-US" sz="2000" i="1">
                              <a:latin typeface="Cambria Math" panose="02040503050406030204" pitchFamily="18" charset="0"/>
                            </a:rPr>
                            <m:t>𝑆𝑢𝑛</m:t>
                          </m:r>
                        </m:sup>
                        <m:e>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i="1">
                                  <a:latin typeface="Cambria Math" panose="02040503050406030204" pitchFamily="18" charset="0"/>
                                </a:rPr>
                                <m:t>𝑤</m:t>
                              </m:r>
                            </m:sub>
                          </m:sSub>
                          <m:r>
                            <a:rPr lang="en-US" sz="2000" i="0">
                              <a:latin typeface="Cambria Math" panose="02040503050406030204" pitchFamily="18" charset="0"/>
                            </a:rPr>
                            <m:t>∗</m:t>
                          </m:r>
                          <m:r>
                            <a:rPr lang="en-US" sz="2000" i="1">
                              <a:latin typeface="Cambria Math" panose="02040503050406030204" pitchFamily="18" charset="0"/>
                            </a:rPr>
                            <m:t>𝐼</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𝐷𝑎𝑦</m:t>
                                  </m:r>
                                </m:e>
                                <m:sub>
                                  <m:r>
                                    <a:rPr lang="en-US" sz="2000" i="1">
                                      <a:latin typeface="Cambria Math" panose="02040503050406030204" pitchFamily="18" charset="0"/>
                                    </a:rPr>
                                    <m:t>𝑡</m:t>
                                  </m:r>
                                </m:sub>
                              </m:sSub>
                              <m:r>
                                <a:rPr lang="en-US" sz="2000" i="0">
                                  <a:latin typeface="Cambria Math" panose="02040503050406030204" pitchFamily="18" charset="0"/>
                                </a:rPr>
                                <m:t>=</m:t>
                              </m:r>
                              <m:r>
                                <a:rPr lang="en-US" sz="2000" i="1">
                                  <a:latin typeface="Cambria Math" panose="02040503050406030204" pitchFamily="18" charset="0"/>
                                </a:rPr>
                                <m:t>𝑤</m:t>
                              </m:r>
                            </m:e>
                          </m:d>
                          <m:r>
                            <a:rPr lang="en-US" sz="2000" i="0">
                              <a:latin typeface="Cambria Math" panose="02040503050406030204" pitchFamily="18" charset="0"/>
                            </a:rPr>
                            <m:t>+</m:t>
                          </m:r>
                        </m:e>
                      </m:nary>
                      <m:nary>
                        <m:naryPr>
                          <m:chr m:val="∑"/>
                          <m:limLoc m:val="undOvr"/>
                          <m:ctrlPr>
                            <a:rPr lang="en-US" sz="2000" i="1">
                              <a:latin typeface="Cambria Math" panose="02040503050406030204" pitchFamily="18" charset="0"/>
                            </a:rPr>
                          </m:ctrlPr>
                        </m:naryPr>
                        <m:sub>
                          <m:r>
                            <a:rPr lang="en-US" sz="2000" i="1">
                              <a:latin typeface="Cambria Math" panose="02040503050406030204" pitchFamily="18" charset="0"/>
                            </a:rPr>
                            <m:t>𝑚</m:t>
                          </m:r>
                          <m:r>
                            <a:rPr lang="en-US" sz="2000" i="0">
                              <a:latin typeface="Cambria Math" panose="02040503050406030204" pitchFamily="18" charset="0"/>
                            </a:rPr>
                            <m:t>=</m:t>
                          </m:r>
                          <m:r>
                            <a:rPr lang="en-US" sz="2000" i="1">
                              <a:latin typeface="Cambria Math" panose="02040503050406030204" pitchFamily="18" charset="0"/>
                            </a:rPr>
                            <m:t>𝐽𝑢𝑙𝑦</m:t>
                          </m:r>
                        </m:sub>
                        <m:sup>
                          <m:r>
                            <a:rPr lang="en-US" sz="2000" i="1">
                              <a:latin typeface="Cambria Math" panose="02040503050406030204" pitchFamily="18" charset="0"/>
                            </a:rPr>
                            <m:t>𝑚</m:t>
                          </m:r>
                          <m:r>
                            <a:rPr lang="en-US" sz="2000" i="0">
                              <a:latin typeface="Cambria Math" panose="02040503050406030204" pitchFamily="18" charset="0"/>
                            </a:rPr>
                            <m:t>=</m:t>
                          </m:r>
                          <m:r>
                            <a:rPr lang="en-US" sz="2000" i="1">
                              <a:latin typeface="Cambria Math" panose="02040503050406030204" pitchFamily="18" charset="0"/>
                            </a:rPr>
                            <m:t>𝑁𝑜𝑣</m:t>
                          </m:r>
                        </m:sup>
                        <m:e>
                          <m:sSub>
                            <m:sSubPr>
                              <m:ctrlPr>
                                <a:rPr lang="en-US" sz="2000" i="1">
                                  <a:latin typeface="Cambria Math" panose="02040503050406030204" pitchFamily="18" charset="0"/>
                                </a:rPr>
                              </m:ctrlPr>
                            </m:sSubPr>
                            <m:e>
                              <m:r>
                                <a:rPr lang="en-US" sz="2000" i="1">
                                  <a:latin typeface="Cambria Math" panose="02040503050406030204" pitchFamily="18" charset="0"/>
                                </a:rPr>
                                <m:t>𝛿</m:t>
                              </m:r>
                            </m:e>
                            <m:sub>
                              <m:r>
                                <a:rPr lang="en-US" sz="2000" i="1">
                                  <a:latin typeface="Cambria Math" panose="02040503050406030204" pitchFamily="18" charset="0"/>
                                </a:rPr>
                                <m:t>𝑚</m:t>
                              </m:r>
                            </m:sub>
                          </m:sSub>
                          <m:r>
                            <a:rPr lang="en-US" sz="2000" i="0">
                              <a:latin typeface="Cambria Math" panose="02040503050406030204" pitchFamily="18" charset="0"/>
                            </a:rPr>
                            <m:t>∗</m:t>
                          </m:r>
                          <m:r>
                            <a:rPr lang="en-US" sz="2000" i="1">
                              <a:latin typeface="Cambria Math" panose="02040503050406030204" pitchFamily="18" charset="0"/>
                            </a:rPr>
                            <m:t>𝐼</m:t>
                          </m:r>
                          <m:d>
                            <m:dPr>
                              <m:ctrlPr>
                                <a:rPr lang="en-US" sz="2000" i="1">
                                  <a:latin typeface="Cambria Math" panose="02040503050406030204" pitchFamily="18" charset="0"/>
                                </a:rPr>
                              </m:ctrlPr>
                            </m:dPr>
                            <m:e>
                              <m:r>
                                <a:rPr lang="en-US" sz="2000" i="1">
                                  <a:latin typeface="Cambria Math" panose="02040503050406030204" pitchFamily="18" charset="0"/>
                                </a:rPr>
                                <m:t>𝑀𝑜𝑛𝑡</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latin typeface="Cambria Math" panose="02040503050406030204" pitchFamily="18" charset="0"/>
                                    </a:rPr>
                                    <m:t>𝑡</m:t>
                                  </m:r>
                                </m:sub>
                              </m:sSub>
                              <m:r>
                                <a:rPr lang="en-US" sz="2000" i="0">
                                  <a:latin typeface="Cambria Math" panose="02040503050406030204" pitchFamily="18" charset="0"/>
                                </a:rPr>
                                <m:t>=</m:t>
                              </m:r>
                              <m:r>
                                <a:rPr lang="en-US" sz="2000" i="1">
                                  <a:latin typeface="Cambria Math" panose="02040503050406030204" pitchFamily="18" charset="0"/>
                                </a:rPr>
                                <m:t>𝑚</m:t>
                              </m:r>
                            </m:e>
                          </m:d>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panose="02040503050406030204" pitchFamily="18" charset="0"/>
                                </a:rPr>
                                <m:t>𝑡</m:t>
                              </m:r>
                            </m:sub>
                          </m:sSub>
                          <m:r>
                            <a:rPr lang="en-US" sz="2000" i="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𝜀</m:t>
                              </m:r>
                            </m:e>
                            <m:sub>
                              <m:r>
                                <a:rPr lang="en-US" sz="2000" i="1">
                                  <a:latin typeface="Cambria Math" panose="02040503050406030204" pitchFamily="18" charset="0"/>
                                </a:rPr>
                                <m:t>𝑡</m:t>
                              </m:r>
                            </m:sub>
                          </m:sSub>
                        </m:e>
                      </m:nary>
                    </m:oMath>
                  </m:oMathPara>
                </a14:m>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79829" y="3902649"/>
                <a:ext cx="10973971" cy="1002839"/>
              </a:xfrm>
              <a:prstGeom prst="rect">
                <a:avLst/>
              </a:prstGeom>
              <a:blipFill>
                <a:blip r:embed="rId2"/>
                <a:stretch>
                  <a:fillRect/>
                </a:stretch>
              </a:blipFill>
            </p:spPr>
            <p:txBody>
              <a:bodyPr/>
              <a:lstStyle/>
              <a:p>
                <a:r>
                  <a:rPr lang="en-US">
                    <a:noFill/>
                  </a:rPr>
                  <a:t> </a:t>
                </a:r>
              </a:p>
            </p:txBody>
          </p:sp>
        </mc:Fallback>
      </mc:AlternateContent>
      <p:sp>
        <p:nvSpPr>
          <p:cNvPr id="7" name="Rectangle 6"/>
          <p:cNvSpPr/>
          <p:nvPr/>
        </p:nvSpPr>
        <p:spPr>
          <a:xfrm>
            <a:off x="223274" y="134003"/>
            <a:ext cx="11776365" cy="12435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The effects of Hurricanes Harvey and Irma on national and local spending</a:t>
            </a:r>
            <a:endParaRPr lang="en-US" sz="3600" dirty="0">
              <a:latin typeface="Gill Sans MT" panose="020B0502020104020203" pitchFamily="34" charset="0"/>
            </a:endParaRPr>
          </a:p>
        </p:txBody>
      </p:sp>
      <p:sp>
        <p:nvSpPr>
          <p:cNvPr id="2" name="TextBox 1"/>
          <p:cNvSpPr txBox="1"/>
          <p:nvPr/>
        </p:nvSpPr>
        <p:spPr>
          <a:xfrm>
            <a:off x="1828710" y="5303519"/>
            <a:ext cx="2526030" cy="1015663"/>
          </a:xfrm>
          <a:prstGeom prst="rect">
            <a:avLst/>
          </a:prstGeom>
          <a:noFill/>
        </p:spPr>
        <p:txBody>
          <a:bodyPr wrap="square" rtlCol="0">
            <a:spAutoFit/>
          </a:bodyPr>
          <a:lstStyle/>
          <a:p>
            <a:pPr algn="ctr"/>
            <a:r>
              <a:rPr lang="en-US" sz="2000" b="1" dirty="0" smtClean="0">
                <a:solidFill>
                  <a:schemeClr val="accent5">
                    <a:lumMod val="75000"/>
                  </a:schemeClr>
                </a:solidFill>
              </a:rPr>
              <a:t>Daily dummies surrounding hurricane</a:t>
            </a:r>
            <a:endParaRPr lang="en-US" sz="2000" b="1" dirty="0">
              <a:solidFill>
                <a:schemeClr val="accent5">
                  <a:lumMod val="75000"/>
                </a:schemeClr>
              </a:solidFill>
            </a:endParaRPr>
          </a:p>
        </p:txBody>
      </p:sp>
      <p:sp>
        <p:nvSpPr>
          <p:cNvPr id="8" name="TextBox 7"/>
          <p:cNvSpPr txBox="1"/>
          <p:nvPr/>
        </p:nvSpPr>
        <p:spPr>
          <a:xfrm>
            <a:off x="4377150" y="5303519"/>
            <a:ext cx="2526030" cy="707886"/>
          </a:xfrm>
          <a:prstGeom prst="rect">
            <a:avLst/>
          </a:prstGeom>
          <a:noFill/>
        </p:spPr>
        <p:txBody>
          <a:bodyPr wrap="square" rtlCol="0">
            <a:spAutoFit/>
          </a:bodyPr>
          <a:lstStyle/>
          <a:p>
            <a:pPr algn="ctr"/>
            <a:r>
              <a:rPr lang="en-US" sz="2000" b="1" dirty="0" smtClean="0">
                <a:solidFill>
                  <a:schemeClr val="accent5">
                    <a:lumMod val="75000"/>
                  </a:schemeClr>
                </a:solidFill>
              </a:rPr>
              <a:t>Day-of-week fixed effects</a:t>
            </a:r>
            <a:endParaRPr lang="en-US" sz="2000" b="1" dirty="0">
              <a:solidFill>
                <a:schemeClr val="accent5">
                  <a:lumMod val="75000"/>
                </a:schemeClr>
              </a:solidFill>
            </a:endParaRPr>
          </a:p>
        </p:txBody>
      </p:sp>
      <p:sp>
        <p:nvSpPr>
          <p:cNvPr id="9" name="TextBox 8"/>
          <p:cNvSpPr txBox="1"/>
          <p:nvPr/>
        </p:nvSpPr>
        <p:spPr>
          <a:xfrm>
            <a:off x="7817697" y="5256903"/>
            <a:ext cx="2072640" cy="707886"/>
          </a:xfrm>
          <a:prstGeom prst="rect">
            <a:avLst/>
          </a:prstGeom>
          <a:noFill/>
        </p:spPr>
        <p:txBody>
          <a:bodyPr wrap="square" rtlCol="0">
            <a:spAutoFit/>
          </a:bodyPr>
          <a:lstStyle/>
          <a:p>
            <a:pPr algn="ctr"/>
            <a:r>
              <a:rPr lang="en-US" sz="2000" b="1" dirty="0" smtClean="0">
                <a:solidFill>
                  <a:schemeClr val="accent5">
                    <a:lumMod val="75000"/>
                  </a:schemeClr>
                </a:solidFill>
              </a:rPr>
              <a:t>Month-of-year fixed effects</a:t>
            </a:r>
            <a:endParaRPr lang="en-US" sz="2000" b="1" dirty="0">
              <a:solidFill>
                <a:schemeClr val="accent5">
                  <a:lumMod val="75000"/>
                </a:schemeClr>
              </a:solidFill>
            </a:endParaRPr>
          </a:p>
        </p:txBody>
      </p:sp>
      <p:sp>
        <p:nvSpPr>
          <p:cNvPr id="10" name="TextBox 9"/>
          <p:cNvSpPr txBox="1"/>
          <p:nvPr/>
        </p:nvSpPr>
        <p:spPr>
          <a:xfrm>
            <a:off x="9372600" y="5303519"/>
            <a:ext cx="2526030" cy="400110"/>
          </a:xfrm>
          <a:prstGeom prst="rect">
            <a:avLst/>
          </a:prstGeom>
          <a:noFill/>
        </p:spPr>
        <p:txBody>
          <a:bodyPr wrap="square" rtlCol="0">
            <a:spAutoFit/>
          </a:bodyPr>
          <a:lstStyle/>
          <a:p>
            <a:pPr algn="ctr"/>
            <a:r>
              <a:rPr lang="en-US" sz="2000" b="1" dirty="0" smtClean="0">
                <a:solidFill>
                  <a:schemeClr val="accent5">
                    <a:lumMod val="75000"/>
                  </a:schemeClr>
                </a:solidFill>
              </a:rPr>
              <a:t>Time trend</a:t>
            </a:r>
            <a:endParaRPr lang="en-US" sz="2000" b="1" dirty="0">
              <a:solidFill>
                <a:schemeClr val="accent5">
                  <a:lumMod val="75000"/>
                </a:schemeClr>
              </a:solidFill>
            </a:endParaRPr>
          </a:p>
        </p:txBody>
      </p:sp>
      <p:sp>
        <p:nvSpPr>
          <p:cNvPr id="5" name="Left Brace 4"/>
          <p:cNvSpPr/>
          <p:nvPr/>
        </p:nvSpPr>
        <p:spPr>
          <a:xfrm rot="16200000">
            <a:off x="2892710" y="4496553"/>
            <a:ext cx="398031" cy="1215900"/>
          </a:xfrm>
          <a:prstGeom prst="leftBrace">
            <a:avLst>
              <a:gd name="adj1" fmla="val 36263"/>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rot="16200000">
            <a:off x="5426428" y="3887185"/>
            <a:ext cx="398032" cy="2434635"/>
          </a:xfrm>
          <a:prstGeom prst="leftBrace">
            <a:avLst>
              <a:gd name="adj1" fmla="val 36263"/>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p:cNvSpPr/>
          <p:nvPr/>
        </p:nvSpPr>
        <p:spPr>
          <a:xfrm rot="16200000">
            <a:off x="8655200" y="3931316"/>
            <a:ext cx="397634" cy="2346772"/>
          </a:xfrm>
          <a:prstGeom prst="leftBrace">
            <a:avLst>
              <a:gd name="adj1" fmla="val 36263"/>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p:cNvSpPr/>
          <p:nvPr/>
        </p:nvSpPr>
        <p:spPr>
          <a:xfrm rot="16200000">
            <a:off x="10436600" y="4786410"/>
            <a:ext cx="398030" cy="542956"/>
          </a:xfrm>
          <a:prstGeom prst="leftBrace">
            <a:avLst>
              <a:gd name="adj1" fmla="val 36263"/>
              <a:gd name="adj2" fmla="val 50000"/>
            </a:avLst>
          </a:prstGeom>
          <a:ln>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479948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6" y="5762421"/>
            <a:ext cx="11187684" cy="967424"/>
          </a:xfrm>
        </p:spPr>
        <p:txBody>
          <a:bodyPr>
            <a:noAutofit/>
          </a:bodyPr>
          <a:lstStyle/>
          <a:p>
            <a:r>
              <a:rPr lang="en-US" sz="2400" dirty="0" smtClean="0">
                <a:latin typeface="Gill Sans"/>
              </a:rPr>
              <a:t>We </a:t>
            </a:r>
            <a:r>
              <a:rPr lang="en-US" sz="2400" dirty="0">
                <a:latin typeface="Gill Sans"/>
              </a:rPr>
              <a:t>find that together both hurricanes reduced GDP growth by almost ½ percentage point (annual rate) in the third quarter of 2017</a:t>
            </a:r>
            <a:r>
              <a:rPr lang="en-US" sz="2400" dirty="0" smtClean="0">
                <a:latin typeface="Gill Sans"/>
              </a:rPr>
              <a:t>.</a:t>
            </a:r>
            <a:endParaRPr lang="en-US" sz="2400" dirty="0">
              <a:latin typeface="Gill Sans"/>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700" y="1499286"/>
            <a:ext cx="8064500" cy="4342423"/>
          </a:xfrm>
          <a:prstGeom prst="rect">
            <a:avLst/>
          </a:prstGeom>
        </p:spPr>
      </p:pic>
      <p:sp>
        <p:nvSpPr>
          <p:cNvPr id="7" name="Rectangle 6"/>
          <p:cNvSpPr/>
          <p:nvPr/>
        </p:nvSpPr>
        <p:spPr>
          <a:xfrm>
            <a:off x="223274" y="134003"/>
            <a:ext cx="11776365" cy="12435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The effects of Hurricanes Harvey and Irma on national spending</a:t>
            </a:r>
            <a:endParaRPr lang="en-US" sz="3600" dirty="0">
              <a:latin typeface="Gill Sans MT" panose="020B0502020104020203" pitchFamily="34" charset="0"/>
            </a:endParaRPr>
          </a:p>
        </p:txBody>
      </p:sp>
    </p:spTree>
    <p:extLst>
      <p:ext uri="{BB962C8B-B14F-4D97-AF65-F5344CB8AC3E}">
        <p14:creationId xmlns:p14="http://schemas.microsoft.com/office/powerpoint/2010/main" val="814124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8000" y="1701800"/>
            <a:ext cx="8875438" cy="4779082"/>
          </a:xfrm>
          <a:prstGeom prst="rect">
            <a:avLst/>
          </a:prstGeom>
        </p:spPr>
      </p:pic>
      <p:sp>
        <p:nvSpPr>
          <p:cNvPr id="6" name="Rectangle 5"/>
          <p:cNvSpPr/>
          <p:nvPr/>
        </p:nvSpPr>
        <p:spPr>
          <a:xfrm>
            <a:off x="223274" y="134003"/>
            <a:ext cx="11776365" cy="12435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Spending responses to Hurricane Irma vary among categories</a:t>
            </a:r>
            <a:endParaRPr lang="en-US" sz="3600" dirty="0">
              <a:latin typeface="Gill Sans MT" panose="020B0502020104020203" pitchFamily="34" charset="0"/>
            </a:endParaRPr>
          </a:p>
        </p:txBody>
      </p:sp>
    </p:spTree>
    <p:extLst>
      <p:ext uri="{BB962C8B-B14F-4D97-AF65-F5344CB8AC3E}">
        <p14:creationId xmlns:p14="http://schemas.microsoft.com/office/powerpoint/2010/main" val="5781062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4" y="19926"/>
            <a:ext cx="10457877" cy="1194052"/>
          </a:xfrm>
        </p:spPr>
        <p:txBody>
          <a:bodyPr>
            <a:noAutofit/>
          </a:bodyPr>
          <a:lstStyle/>
          <a:p>
            <a:r>
              <a:rPr lang="en-US" sz="3200" dirty="0" smtClean="0">
                <a:solidFill>
                  <a:schemeClr val="bg1"/>
                </a:solidFill>
                <a:latin typeface="Gill Sans"/>
              </a:rPr>
              <a:t>Concluding remarks</a:t>
            </a:r>
            <a:endParaRPr lang="en-US" sz="3200" b="1" dirty="0">
              <a:solidFill>
                <a:schemeClr val="bg1"/>
              </a:solidFill>
              <a:latin typeface="Garamond" panose="02020404030301010803" pitchFamily="18" charset="0"/>
            </a:endParaRPr>
          </a:p>
        </p:txBody>
      </p:sp>
      <p:sp>
        <p:nvSpPr>
          <p:cNvPr id="10" name="TextBox 9"/>
          <p:cNvSpPr txBox="1"/>
          <p:nvPr/>
        </p:nvSpPr>
        <p:spPr>
          <a:xfrm>
            <a:off x="585215" y="1444752"/>
            <a:ext cx="11414423" cy="5303520"/>
          </a:xfrm>
          <a:prstGeom prst="rect">
            <a:avLst/>
          </a:prstGeom>
          <a:noFill/>
        </p:spPr>
        <p:txBody>
          <a:bodyPr wrap="square" rtlCol="0">
            <a:noAutofit/>
          </a:bodyPr>
          <a:lstStyle/>
          <a:p>
            <a:pPr marL="285750" indent="-285750">
              <a:buFont typeface="Arial" panose="020B0604020202020204" pitchFamily="34" charset="0"/>
              <a:buChar char="•"/>
            </a:pPr>
            <a:r>
              <a:rPr lang="en-US" sz="2400" dirty="0">
                <a:latin typeface="Gill Sans"/>
              </a:rPr>
              <a:t>These new spending indexes are well-suited to study </a:t>
            </a:r>
            <a:r>
              <a:rPr lang="en-US" sz="2400" b="1" dirty="0">
                <a:solidFill>
                  <a:schemeClr val="accent5">
                    <a:lumMod val="75000"/>
                  </a:schemeClr>
                </a:solidFill>
                <a:latin typeface="Gill Sans"/>
              </a:rPr>
              <a:t>high-frequency, localized shocks, </a:t>
            </a:r>
            <a:r>
              <a:rPr lang="en-US" sz="2400" dirty="0">
                <a:latin typeface="Gill Sans"/>
              </a:rPr>
              <a:t>such as weather effects, delays in EITC disbursement (</a:t>
            </a:r>
            <a:r>
              <a:rPr lang="en-US" sz="2400" dirty="0">
                <a:latin typeface="Gill Sans"/>
                <a:hlinkClick r:id="rId2"/>
              </a:rPr>
              <a:t>FEDS Note, June 2018</a:t>
            </a:r>
            <a:r>
              <a:rPr lang="en-US" sz="2400" dirty="0">
                <a:latin typeface="Gill Sans"/>
              </a:rPr>
              <a:t>), and the effect of sales-tax holidays on spending (</a:t>
            </a:r>
            <a:r>
              <a:rPr lang="en-US" sz="2400" dirty="0">
                <a:latin typeface="Gill Sans"/>
                <a:hlinkClick r:id="rId3"/>
              </a:rPr>
              <a:t>FEDS Note, March 2017</a:t>
            </a:r>
            <a:r>
              <a:rPr lang="en-US" sz="2400" dirty="0" smtClean="0">
                <a:latin typeface="Gill Sans"/>
              </a:rPr>
              <a:t>)</a:t>
            </a:r>
          </a:p>
          <a:p>
            <a:pPr marL="285750" indent="-285750">
              <a:buFont typeface="Arial" panose="020B0604020202020204" pitchFamily="34" charset="0"/>
              <a:buChar char="•"/>
            </a:pPr>
            <a:endParaRPr lang="en-US" sz="2400" dirty="0" smtClean="0">
              <a:latin typeface="Gill Sans"/>
            </a:endParaRPr>
          </a:p>
          <a:p>
            <a:pPr marL="285750" indent="-285750">
              <a:buFont typeface="Arial" panose="020B0604020202020204" pitchFamily="34" charset="0"/>
              <a:buChar char="•"/>
            </a:pPr>
            <a:r>
              <a:rPr lang="en-US" sz="2400" dirty="0" smtClean="0">
                <a:latin typeface="Gill Sans"/>
              </a:rPr>
              <a:t>At </a:t>
            </a:r>
            <a:r>
              <a:rPr lang="en-US" sz="2400" dirty="0">
                <a:latin typeface="Gill Sans"/>
              </a:rPr>
              <a:t>early stages of using these time series for </a:t>
            </a:r>
            <a:r>
              <a:rPr lang="en-US" sz="2400" b="1" dirty="0">
                <a:solidFill>
                  <a:schemeClr val="accent5">
                    <a:lumMod val="75000"/>
                  </a:schemeClr>
                </a:solidFill>
                <a:latin typeface="Gill Sans"/>
              </a:rPr>
              <a:t>macro policy analysis</a:t>
            </a:r>
            <a:r>
              <a:rPr lang="en-US" sz="2400" dirty="0">
                <a:latin typeface="Gill Sans"/>
              </a:rPr>
              <a:t>; </a:t>
            </a:r>
            <a:r>
              <a:rPr lang="en-US" sz="2400" dirty="0" smtClean="0">
                <a:latin typeface="Gill Sans"/>
              </a:rPr>
              <a:t>they proved useful during the government shutdown when the Census data were delayed</a:t>
            </a:r>
          </a:p>
          <a:p>
            <a:endParaRPr lang="en-US" sz="2400" dirty="0">
              <a:latin typeface="Gill Sans"/>
            </a:endParaRPr>
          </a:p>
          <a:p>
            <a:pPr marL="285750" indent="-285750">
              <a:buFont typeface="Arial" panose="020B0604020202020204" pitchFamily="34" charset="0"/>
              <a:buChar char="•"/>
            </a:pPr>
            <a:r>
              <a:rPr lang="en-US" sz="2400" dirty="0">
                <a:latin typeface="Gill Sans"/>
              </a:rPr>
              <a:t>Exploring</a:t>
            </a:r>
            <a:r>
              <a:rPr lang="en-US" sz="2400" b="1" dirty="0">
                <a:latin typeface="Gill Sans"/>
              </a:rPr>
              <a:t> </a:t>
            </a:r>
            <a:r>
              <a:rPr lang="en-US" sz="2400" b="1" dirty="0">
                <a:solidFill>
                  <a:schemeClr val="accent5">
                    <a:lumMod val="75000"/>
                  </a:schemeClr>
                </a:solidFill>
                <a:latin typeface="Gill Sans"/>
              </a:rPr>
              <a:t>extensions</a:t>
            </a:r>
            <a:r>
              <a:rPr lang="en-US" sz="2400" b="1" dirty="0">
                <a:latin typeface="Gill Sans"/>
              </a:rPr>
              <a:t> </a:t>
            </a:r>
            <a:r>
              <a:rPr lang="en-US" sz="2400" dirty="0">
                <a:latin typeface="Gill Sans"/>
              </a:rPr>
              <a:t>to data set, including: </a:t>
            </a:r>
          </a:p>
          <a:p>
            <a:pPr marL="1200150" lvl="2" indent="-285750">
              <a:buFont typeface="Arial" panose="020B0604020202020204" pitchFamily="34" charset="0"/>
              <a:buChar char="•"/>
            </a:pPr>
            <a:r>
              <a:rPr lang="en-US" sz="2400" dirty="0">
                <a:latin typeface="Gill Sans"/>
              </a:rPr>
              <a:t>Defining geography by </a:t>
            </a:r>
            <a:r>
              <a:rPr lang="en-US" sz="2400" dirty="0" smtClean="0">
                <a:latin typeface="Gill Sans"/>
              </a:rPr>
              <a:t>inferred home location </a:t>
            </a:r>
            <a:r>
              <a:rPr lang="en-US" sz="2400" dirty="0">
                <a:latin typeface="Gill Sans"/>
              </a:rPr>
              <a:t>of card </a:t>
            </a:r>
            <a:r>
              <a:rPr lang="en-US" sz="2400" dirty="0" smtClean="0">
                <a:latin typeface="Gill Sans"/>
              </a:rPr>
              <a:t>holder</a:t>
            </a:r>
            <a:endParaRPr lang="en-US" sz="2400" dirty="0">
              <a:latin typeface="Gill Sans"/>
            </a:endParaRPr>
          </a:p>
          <a:p>
            <a:pPr marL="1200150" lvl="2" indent="-285750">
              <a:buFont typeface="Arial" panose="020B0604020202020204" pitchFamily="34" charset="0"/>
              <a:buChar char="•"/>
            </a:pPr>
            <a:r>
              <a:rPr lang="en-US" sz="2400" dirty="0">
                <a:latin typeface="Gill Sans"/>
              </a:rPr>
              <a:t>Use card attributes (Bank Identification Numbers) to further characterize spending, including with electronic benefit payments </a:t>
            </a:r>
            <a:endParaRPr lang="en-US" sz="2400" dirty="0" smtClean="0">
              <a:latin typeface="Gill Sans"/>
            </a:endParaRPr>
          </a:p>
          <a:p>
            <a:pPr marL="1200150" lvl="2" indent="-285750">
              <a:buFont typeface="Arial" panose="020B0604020202020204" pitchFamily="34" charset="0"/>
              <a:buChar char="•"/>
            </a:pPr>
            <a:r>
              <a:rPr lang="en-US" sz="2400" dirty="0" smtClean="0">
                <a:latin typeface="Gill Sans"/>
              </a:rPr>
              <a:t>Use merchant spending patterns to estimate births/deaths</a:t>
            </a:r>
            <a:endParaRPr lang="en-US" sz="2400" dirty="0">
              <a:latin typeface="Gill Sans"/>
            </a:endParaRPr>
          </a:p>
          <a:p>
            <a:pPr marL="285750" indent="-285750">
              <a:buFont typeface="Arial" panose="020B0604020202020204" pitchFamily="34" charset="0"/>
              <a:buChar char="•"/>
            </a:pPr>
            <a:endParaRPr lang="en-US" sz="2400" dirty="0">
              <a:latin typeface="Gill Sans"/>
            </a:endParaRPr>
          </a:p>
        </p:txBody>
      </p:sp>
      <p:sp>
        <p:nvSpPr>
          <p:cNvPr id="5" name="Rectangle 4"/>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Concluding remarks</a:t>
            </a:r>
            <a:endParaRPr lang="en-US" sz="3600" dirty="0">
              <a:latin typeface="Gill Sans MT" panose="020B0502020104020203" pitchFamily="34" charset="0"/>
            </a:endParaRPr>
          </a:p>
        </p:txBody>
      </p:sp>
    </p:spTree>
    <p:extLst>
      <p:ext uri="{BB962C8B-B14F-4D97-AF65-F5344CB8AC3E}">
        <p14:creationId xmlns:p14="http://schemas.microsoft.com/office/powerpoint/2010/main" val="840605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24" y="19926"/>
            <a:ext cx="10457877" cy="1194052"/>
          </a:xfrm>
        </p:spPr>
        <p:txBody>
          <a:bodyPr>
            <a:noAutofit/>
          </a:bodyPr>
          <a:lstStyle/>
          <a:p>
            <a:r>
              <a:rPr lang="en-US" sz="3200" dirty="0" smtClean="0">
                <a:solidFill>
                  <a:schemeClr val="bg1"/>
                </a:solidFill>
                <a:latin typeface="Gill Sans"/>
              </a:rPr>
              <a:t>Concluding remarks</a:t>
            </a:r>
            <a:endParaRPr lang="en-US" sz="3200" b="1" dirty="0">
              <a:solidFill>
                <a:schemeClr val="bg1"/>
              </a:solidFill>
              <a:latin typeface="Garamond" panose="02020404030301010803" pitchFamily="18" charset="0"/>
            </a:endParaRPr>
          </a:p>
        </p:txBody>
      </p:sp>
      <p:sp>
        <p:nvSpPr>
          <p:cNvPr id="10" name="TextBox 9"/>
          <p:cNvSpPr txBox="1"/>
          <p:nvPr/>
        </p:nvSpPr>
        <p:spPr>
          <a:xfrm>
            <a:off x="4139945" y="3193542"/>
            <a:ext cx="3712465" cy="521208"/>
          </a:xfrm>
          <a:prstGeom prst="rect">
            <a:avLst/>
          </a:prstGeom>
          <a:noFill/>
        </p:spPr>
        <p:txBody>
          <a:bodyPr wrap="square" rtlCol="0">
            <a:noAutofit/>
          </a:bodyPr>
          <a:lstStyle/>
          <a:p>
            <a:r>
              <a:rPr lang="en-US" sz="2400" dirty="0" smtClean="0">
                <a:latin typeface="Gill Sans"/>
                <a:hlinkClick r:id="rId2"/>
              </a:rPr>
              <a:t>Laura.j.Feiveson@frb.gov</a:t>
            </a:r>
            <a:endParaRPr lang="en-US" sz="2400" dirty="0" smtClean="0">
              <a:latin typeface="Gill Sans"/>
            </a:endParaRPr>
          </a:p>
          <a:p>
            <a:endParaRPr lang="en-US" sz="2400" dirty="0">
              <a:latin typeface="Gill Sans"/>
            </a:endParaRPr>
          </a:p>
          <a:p>
            <a:endParaRPr lang="en-US" sz="2400" dirty="0">
              <a:latin typeface="Gill Sans"/>
            </a:endParaRPr>
          </a:p>
        </p:txBody>
      </p:sp>
      <p:sp>
        <p:nvSpPr>
          <p:cNvPr id="5" name="Rectangle 4"/>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Thank you!</a:t>
            </a:r>
            <a:endParaRPr lang="en-US" sz="3600" dirty="0">
              <a:latin typeface="Gill Sans MT" panose="020B0502020104020203" pitchFamily="34" charset="0"/>
            </a:endParaRPr>
          </a:p>
        </p:txBody>
      </p:sp>
    </p:spTree>
    <p:extLst>
      <p:ext uri="{BB962C8B-B14F-4D97-AF65-F5344CB8AC3E}">
        <p14:creationId xmlns:p14="http://schemas.microsoft.com/office/powerpoint/2010/main" val="24554228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G:\Palantir\data_documentation\charts\overlapping_window.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40" y="1967570"/>
            <a:ext cx="8511369" cy="3971972"/>
          </a:xfrm>
          <a:prstGeom prst="rect">
            <a:avLst/>
          </a:prstGeom>
          <a:noFill/>
          <a:ln>
            <a:noFill/>
          </a:ln>
        </p:spPr>
      </p:pic>
      <p:sp>
        <p:nvSpPr>
          <p:cNvPr id="7" name="Rectangle 6"/>
          <p:cNvSpPr/>
          <p:nvPr/>
        </p:nvSpPr>
        <p:spPr>
          <a:xfrm>
            <a:off x="327540" y="1598238"/>
            <a:ext cx="7444862" cy="369332"/>
          </a:xfrm>
          <a:prstGeom prst="rect">
            <a:avLst/>
          </a:prstGeom>
        </p:spPr>
        <p:txBody>
          <a:bodyPr wrap="square">
            <a:spAutoFit/>
          </a:bodyPr>
          <a:lstStyle/>
          <a:p>
            <a:r>
              <a:rPr lang="en-US" b="1" dirty="0">
                <a:latin typeface="Times New Roman" panose="02020603050405020304" pitchFamily="18" charset="0"/>
                <a:ea typeface="Calibri" panose="020F0502020204030204" pitchFamily="34" charset="0"/>
              </a:rPr>
              <a:t>Deviation from Mean Growth in Each Month of the 14-Month Sample</a:t>
            </a:r>
            <a:endParaRPr lang="en-US" dirty="0"/>
          </a:p>
        </p:txBody>
      </p:sp>
      <p:sp>
        <p:nvSpPr>
          <p:cNvPr id="9" name="TextBox 8"/>
          <p:cNvSpPr txBox="1"/>
          <p:nvPr/>
        </p:nvSpPr>
        <p:spPr>
          <a:xfrm>
            <a:off x="8838909" y="1689678"/>
            <a:ext cx="3244010"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Gill Sans"/>
              </a:rPr>
              <a:t>First month of sample subject to “</a:t>
            </a:r>
            <a:r>
              <a:rPr lang="en-US" sz="2400" i="1" dirty="0" smtClean="0">
                <a:latin typeface="Gill Sans"/>
              </a:rPr>
              <a:t>ramping up</a:t>
            </a:r>
            <a:r>
              <a:rPr lang="en-US" sz="2400" dirty="0" smtClean="0">
                <a:latin typeface="Gill Sans"/>
              </a:rPr>
              <a:t>” bias</a:t>
            </a:r>
          </a:p>
          <a:p>
            <a:endParaRPr lang="en-US" sz="2400" dirty="0" smtClean="0">
              <a:latin typeface="Gill Sans"/>
            </a:endParaRPr>
          </a:p>
          <a:p>
            <a:pPr marL="285750" indent="-285750">
              <a:buFont typeface="Arial" panose="020B0604020202020204" pitchFamily="34" charset="0"/>
              <a:buChar char="•"/>
            </a:pPr>
            <a:r>
              <a:rPr lang="en-US" sz="2400" dirty="0" smtClean="0">
                <a:latin typeface="Gill Sans"/>
              </a:rPr>
              <a:t>Last month of sample subject to “</a:t>
            </a:r>
            <a:r>
              <a:rPr lang="en-US" sz="2400" i="1" dirty="0" smtClean="0">
                <a:latin typeface="Gill Sans"/>
              </a:rPr>
              <a:t>ramping down</a:t>
            </a:r>
            <a:r>
              <a:rPr lang="en-US" sz="2400" dirty="0" smtClean="0">
                <a:latin typeface="Gill Sans"/>
              </a:rPr>
              <a:t>” bias</a:t>
            </a:r>
          </a:p>
          <a:p>
            <a:pPr marL="285750" indent="-285750">
              <a:buFont typeface="Arial" panose="020B0604020202020204" pitchFamily="34" charset="0"/>
              <a:buChar char="•"/>
            </a:pPr>
            <a:endParaRPr lang="en-US" sz="2400" dirty="0">
              <a:latin typeface="Gill Sans"/>
            </a:endParaRPr>
          </a:p>
          <a:p>
            <a:pPr marL="285750" indent="-285750">
              <a:buFont typeface="Arial" panose="020B0604020202020204" pitchFamily="34" charset="0"/>
              <a:buChar char="•"/>
            </a:pPr>
            <a:r>
              <a:rPr lang="en-US" sz="2400" dirty="0" smtClean="0">
                <a:latin typeface="Gill Sans"/>
              </a:rPr>
              <a:t>We adjust both first and last month of samples accordingly</a:t>
            </a:r>
          </a:p>
          <a:p>
            <a:pPr marL="285750" indent="-285750">
              <a:buFont typeface="Arial" panose="020B0604020202020204" pitchFamily="34" charset="0"/>
              <a:buChar char="•"/>
            </a:pPr>
            <a:endParaRPr lang="en-US" sz="2400" dirty="0">
              <a:latin typeface="Gill Sans"/>
            </a:endParaRPr>
          </a:p>
          <a:p>
            <a:r>
              <a:rPr lang="en-US" dirty="0" smtClean="0">
                <a:latin typeface="Gill Sans"/>
                <a:hlinkClick r:id="rId3" action="ppaction://hlinksldjump"/>
              </a:rPr>
              <a:t>Back</a:t>
            </a:r>
            <a:endParaRPr lang="en-US" dirty="0">
              <a:latin typeface="Gill Sans"/>
            </a:endParaRPr>
          </a:p>
        </p:txBody>
      </p:sp>
      <p:sp>
        <p:nvSpPr>
          <p:cNvPr id="10" name="Rectangle 9"/>
          <p:cNvSpPr/>
          <p:nvPr/>
        </p:nvSpPr>
        <p:spPr>
          <a:xfrm>
            <a:off x="223274" y="134003"/>
            <a:ext cx="11776365" cy="8321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a:latin typeface="Gill Sans MT" panose="020B0502020104020203" pitchFamily="34" charset="0"/>
              </a:rPr>
              <a:t>Monthly growth estimates are stable with two exceptions</a:t>
            </a:r>
          </a:p>
        </p:txBody>
      </p:sp>
    </p:spTree>
    <p:extLst>
      <p:ext uri="{BB962C8B-B14F-4D97-AF65-F5344CB8AC3E}">
        <p14:creationId xmlns:p14="http://schemas.microsoft.com/office/powerpoint/2010/main" val="1041807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3274" y="134003"/>
            <a:ext cx="11776365" cy="83210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Adjustments to the first and last month of the sample</a:t>
            </a:r>
            <a:endParaRPr lang="en-US" sz="3600" dirty="0">
              <a:latin typeface="Gill Sans MT" panose="020B0502020104020203" pitchFamily="34" charset="0"/>
            </a:endParaRP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585216" y="1444752"/>
                <a:ext cx="11338560" cy="5303520"/>
              </a:xfrm>
            </p:spPr>
            <p:txBody>
              <a:bodyPr>
                <a:noAutofit/>
              </a:bodyPr>
              <a:lstStyle/>
              <a:p>
                <a:r>
                  <a:rPr lang="en-US" sz="2400" dirty="0" smtClean="0">
                    <a:latin typeface="Gill Sans"/>
                  </a:rPr>
                  <a:t>For each month (m), estimate </a:t>
                </a:r>
                <a:r>
                  <a:rPr lang="en-US" sz="2400" dirty="0">
                    <a:latin typeface="Gill Sans"/>
                  </a:rPr>
                  <a:t>a </a:t>
                </a:r>
                <a:r>
                  <a:rPr lang="en-US" sz="2400" dirty="0" smtClean="0">
                    <a:latin typeface="Gill Sans"/>
                  </a:rPr>
                  <a:t>correction </a:t>
                </a:r>
                <a:r>
                  <a:rPr lang="en-US" sz="2400" dirty="0">
                    <a:latin typeface="Gill Sans"/>
                  </a:rPr>
                  <a:t>factor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𝑚</m:t>
                        </m:r>
                      </m:sub>
                      <m:sup>
                        <m:r>
                          <a:rPr lang="en-US" sz="2400" i="1">
                            <a:latin typeface="Cambria Math" panose="02040503050406030204" pitchFamily="18" charset="0"/>
                          </a:rPr>
                          <m:t>𝑗</m:t>
                        </m:r>
                      </m:sup>
                    </m:sSubSup>
                  </m:oMath>
                </a14:m>
                <a:r>
                  <a:rPr lang="en-US" sz="2400" dirty="0">
                    <a:latin typeface="Gill Sans"/>
                  </a:rPr>
                  <a:t> </a:t>
                </a:r>
                <a:r>
                  <a:rPr lang="en-US" sz="2400" dirty="0" smtClean="0">
                    <a:latin typeface="Gill Sans"/>
                  </a:rPr>
                  <a:t>for </a:t>
                </a:r>
                <a:r>
                  <a:rPr lang="en-US" sz="2400" dirty="0">
                    <a:latin typeface="Gill Sans"/>
                  </a:rPr>
                  <a:t>both the 14-month sample ending in t+12 (j=12</a:t>
                </a:r>
                <a:r>
                  <a:rPr lang="en-US" sz="2400" dirty="0" smtClean="0">
                    <a:latin typeface="Gill Sans"/>
                  </a:rPr>
                  <a:t>) </a:t>
                </a:r>
                <a:r>
                  <a:rPr lang="en-US" sz="2400" dirty="0">
                    <a:latin typeface="Gill Sans"/>
                  </a:rPr>
                  <a:t>and the sample ending in </a:t>
                </a:r>
                <a:r>
                  <a:rPr lang="en-US" sz="2400" i="1" dirty="0">
                    <a:latin typeface="Gill Sans"/>
                  </a:rPr>
                  <a:t>t (</a:t>
                </a:r>
                <a:r>
                  <a:rPr lang="en-US" sz="2400" dirty="0">
                    <a:latin typeface="Gill Sans"/>
                  </a:rPr>
                  <a:t> </a:t>
                </a:r>
                <a:r>
                  <a:rPr lang="en-US" sz="2400" i="1" dirty="0" smtClean="0">
                    <a:latin typeface="Gill Sans"/>
                  </a:rPr>
                  <a:t>j=0)</a:t>
                </a:r>
                <a:r>
                  <a:rPr lang="en-US" sz="2400" dirty="0" smtClean="0">
                    <a:latin typeface="Gill Sans"/>
                  </a:rPr>
                  <a:t>:</a:t>
                </a:r>
                <a:endParaRPr lang="en-US" sz="2400" dirty="0">
                  <a:latin typeface="Gill Sans"/>
                </a:endParaRP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𝑔</m:t>
                              </m:r>
                            </m:e>
                          </m:acc>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𝑚</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𝛽</m:t>
                          </m:r>
                        </m:e>
                        <m:sub>
                          <m:r>
                            <a:rPr lang="en-US" i="1">
                              <a:latin typeface="Cambria Math" panose="02040503050406030204" pitchFamily="18" charset="0"/>
                            </a:rPr>
                            <m:t>𝑚</m:t>
                          </m:r>
                        </m:sub>
                        <m:sup>
                          <m:r>
                            <a:rPr lang="en-US" i="1">
                              <a:latin typeface="Cambria Math" panose="02040503050406030204" pitchFamily="18" charset="0"/>
                            </a:rPr>
                            <m:t>𝑗</m:t>
                          </m:r>
                        </m:sup>
                      </m:sSubSup>
                      <m:sSubSup>
                        <m:sSubSupPr>
                          <m:ctrlPr>
                            <a:rPr lang="en-US" i="1">
                              <a:latin typeface="Cambria Math" panose="02040503050406030204" pitchFamily="18" charset="0"/>
                            </a:rPr>
                          </m:ctrlPr>
                        </m:sSubSupPr>
                        <m:e>
                          <m:r>
                            <a:rPr lang="en-US" i="1">
                              <a:latin typeface="Cambria Math" panose="02040503050406030204" pitchFamily="18" charset="0"/>
                            </a:rPr>
                            <m:t>𝑔</m:t>
                          </m:r>
                        </m:e>
                        <m:sub>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𝑚</m:t>
                          </m:r>
                        </m:sub>
                        <m:sup>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𝑗</m:t>
                          </m:r>
                        </m:sup>
                      </m:sSub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𝜀</m:t>
                          </m:r>
                        </m:e>
                        <m:sub>
                          <m:r>
                            <a:rPr lang="en-US" i="1">
                              <a:latin typeface="Cambria Math" panose="02040503050406030204" pitchFamily="18" charset="0"/>
                            </a:rPr>
                            <m:t>𝑡</m:t>
                          </m:r>
                        </m:sub>
                      </m:sSub>
                    </m:oMath>
                  </m:oMathPara>
                </a14:m>
                <a:endParaRPr lang="en-US" dirty="0"/>
              </a:p>
              <a:p>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𝛽</m:t>
                        </m:r>
                      </m:e>
                      <m:sub>
                        <m:r>
                          <a:rPr lang="en-US" sz="2400" i="1">
                            <a:latin typeface="Cambria Math" panose="02040503050406030204" pitchFamily="18" charset="0"/>
                          </a:rPr>
                          <m:t>𝑚</m:t>
                        </m:r>
                      </m:sub>
                      <m:sup>
                        <m:r>
                          <a:rPr lang="en-US" sz="2400" i="1">
                            <a:latin typeface="Cambria Math" panose="02040503050406030204" pitchFamily="18" charset="0"/>
                          </a:rPr>
                          <m:t>𝑗</m:t>
                        </m:r>
                      </m:sup>
                    </m:sSubSup>
                  </m:oMath>
                </a14:m>
                <a:r>
                  <a:rPr lang="en-US" sz="2400" dirty="0">
                    <a:latin typeface="Gill Sans"/>
                  </a:rPr>
                  <a:t> </a:t>
                </a:r>
                <a:r>
                  <a:rPr lang="en-US" sz="2400" dirty="0" smtClean="0">
                    <a:latin typeface="Gill Sans"/>
                  </a:rPr>
                  <a:t>yields </a:t>
                </a:r>
                <a:r>
                  <a:rPr lang="en-US" sz="2400" dirty="0">
                    <a:latin typeface="Gill Sans"/>
                  </a:rPr>
                  <a:t>a correction </a:t>
                </a:r>
                <a:r>
                  <a:rPr lang="en-US" sz="2400" dirty="0" smtClean="0">
                    <a:latin typeface="Gill Sans"/>
                  </a:rPr>
                  <a:t>that raises </a:t>
                </a:r>
                <a:r>
                  <a:rPr lang="en-US" sz="2400" dirty="0">
                    <a:latin typeface="Gill Sans"/>
                  </a:rPr>
                  <a:t>the growth estimates from the end of a 14-month </a:t>
                </a:r>
                <a:r>
                  <a:rPr lang="en-US" sz="2400" dirty="0" smtClean="0">
                    <a:latin typeface="Gill Sans"/>
                  </a:rPr>
                  <a:t>sample and lowers the estimate </a:t>
                </a:r>
                <a:r>
                  <a:rPr lang="en-US" sz="2400" dirty="0">
                    <a:latin typeface="Gill Sans"/>
                  </a:rPr>
                  <a:t>from the beginning of a</a:t>
                </a:r>
                <a:r>
                  <a:rPr lang="en-US" sz="2400" dirty="0" smtClean="0">
                    <a:latin typeface="Gill Sans"/>
                  </a:rPr>
                  <a:t> sample </a:t>
                </a:r>
              </a:p>
              <a:p>
                <a:r>
                  <a:rPr lang="en-US" sz="2400" dirty="0" smtClean="0">
                    <a:latin typeface="Gill Sans"/>
                  </a:rPr>
                  <a:t>If </a:t>
                </a:r>
                <a14:m>
                  <m:oMath xmlns:m="http://schemas.openxmlformats.org/officeDocument/2006/math">
                    <m:r>
                      <m:rPr>
                        <m:sty m:val="p"/>
                      </m:rPr>
                      <a:rPr lang="en-US" sz="2400">
                        <a:latin typeface="Cambria Math" panose="02040503050406030204" pitchFamily="18" charset="0"/>
                      </a:rPr>
                      <m:t>Δ</m:t>
                    </m:r>
                  </m:oMath>
                </a14:m>
                <a:r>
                  <a:rPr lang="en-US" sz="2400" dirty="0">
                    <a:latin typeface="Gill Sans"/>
                  </a:rPr>
                  <a:t> is </a:t>
                </a:r>
                <a:r>
                  <a:rPr lang="en-US" sz="2400" dirty="0" smtClean="0">
                    <a:latin typeface="Gill Sans"/>
                  </a:rPr>
                  <a:t>the </a:t>
                </a:r>
                <a:r>
                  <a:rPr lang="en-US" sz="2400" dirty="0">
                    <a:latin typeface="Gill Sans"/>
                  </a:rPr>
                  <a:t>dollar value of the adjustment for a </a:t>
                </a:r>
                <a:r>
                  <a:rPr lang="en-US" sz="2400" dirty="0" smtClean="0">
                    <a:latin typeface="Gill Sans"/>
                  </a:rPr>
                  <a:t>particular month, </a:t>
                </a:r>
                <a:r>
                  <a:rPr lang="en-US" sz="2400" dirty="0">
                    <a:latin typeface="Gill Sans"/>
                  </a:rPr>
                  <a:t>the daily dollar adjustment amount for day </a:t>
                </a:r>
                <a:r>
                  <a:rPr lang="en-US" sz="2400" i="1" dirty="0">
                    <a:latin typeface="Gill Sans"/>
                  </a:rPr>
                  <a:t>d </a:t>
                </a:r>
                <a:r>
                  <a:rPr lang="en-US" sz="2400" dirty="0">
                    <a:latin typeface="Gill Sans"/>
                  </a:rPr>
                  <a:t>in a month of length </a:t>
                </a:r>
                <a14:m>
                  <m:oMath xmlns:m="http://schemas.openxmlformats.org/officeDocument/2006/math">
                    <m:r>
                      <a:rPr lang="en-US" sz="2400" i="1">
                        <a:latin typeface="Cambria Math" panose="02040503050406030204" pitchFamily="18" charset="0"/>
                      </a:rPr>
                      <m:t>𝐷</m:t>
                    </m:r>
                  </m:oMath>
                </a14:m>
                <a:r>
                  <a:rPr lang="en-US" sz="2400" dirty="0">
                    <a:latin typeface="Gill Sans"/>
                  </a:rPr>
                  <a:t> is</a:t>
                </a:r>
                <a:r>
                  <a:rPr lang="en-US" sz="2400" dirty="0" smtClean="0">
                    <a:latin typeface="Gill Sans"/>
                  </a:rPr>
                  <a:t>:</a:t>
                </a:r>
                <a:endParaRPr lang="en-US" sz="2400" dirty="0">
                  <a:latin typeface="Gill Sans"/>
                </a:endParaRPr>
              </a:p>
              <a:p>
                <a:pPr marL="0" indent="0">
                  <a:buNone/>
                </a:pPr>
                <a14:m>
                  <m:oMathPara xmlns:m="http://schemas.openxmlformats.org/officeDocument/2006/math">
                    <m:oMathParaPr>
                      <m:jc m:val="centerGroup"/>
                    </m:oMathParaPr>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2</m:t>
                          </m:r>
                          <m:r>
                            <m:rPr>
                              <m:sty m:val="p"/>
                            </m:rPr>
                            <a:rPr lang="en-US">
                              <a:latin typeface="Cambria Math" panose="02040503050406030204" pitchFamily="18" charset="0"/>
                            </a:rPr>
                            <m:t>Δd</m:t>
                          </m:r>
                        </m:num>
                        <m:den>
                          <m:sSup>
                            <m:sSupPr>
                              <m:ctrlPr>
                                <a:rPr lang="en-US" i="1">
                                  <a:latin typeface="Cambria Math" panose="02040503050406030204" pitchFamily="18" charset="0"/>
                                </a:rPr>
                              </m:ctrlPr>
                            </m:sSupPr>
                            <m:e>
                              <m:r>
                                <a:rPr lang="en-US" i="1">
                                  <a:latin typeface="Cambria Math" panose="02040503050406030204" pitchFamily="18" charset="0"/>
                                </a:rPr>
                                <m:t>𝐷</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𝐷</m:t>
                          </m:r>
                        </m:den>
                      </m:f>
                    </m:oMath>
                  </m:oMathPara>
                </a14:m>
                <a:endParaRPr lang="en-US" dirty="0"/>
              </a:p>
              <a:p>
                <a:r>
                  <a:rPr lang="en-US" sz="2400" dirty="0" smtClean="0">
                    <a:latin typeface="Gill Sans"/>
                  </a:rPr>
                  <a:t>Without this adjustment, spending estimates for </a:t>
                </a:r>
                <a:r>
                  <a:rPr lang="en-US" sz="2400" dirty="0">
                    <a:latin typeface="Gill Sans"/>
                  </a:rPr>
                  <a:t>the most recent </a:t>
                </a:r>
                <a:r>
                  <a:rPr lang="en-US" sz="2400" dirty="0" smtClean="0">
                    <a:latin typeface="Gill Sans"/>
                  </a:rPr>
                  <a:t>months would be severely downward biased </a:t>
                </a:r>
                <a:endParaRPr lang="en-US" sz="2400" dirty="0">
                  <a:latin typeface="Gill Sans"/>
                </a:endParaRP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585216" y="1444752"/>
                <a:ext cx="11338560" cy="5303520"/>
              </a:xfrm>
              <a:blipFill>
                <a:blip r:embed="rId2"/>
                <a:stretch>
                  <a:fillRect l="-699" t="-575"/>
                </a:stretch>
              </a:blipFill>
            </p:spPr>
            <p:txBody>
              <a:bodyPr/>
              <a:lstStyle/>
              <a:p>
                <a:r>
                  <a:rPr lang="en-US">
                    <a:noFill/>
                  </a:rPr>
                  <a:t> </a:t>
                </a:r>
              </a:p>
            </p:txBody>
          </p:sp>
        </mc:Fallback>
      </mc:AlternateContent>
    </p:spTree>
    <p:extLst>
      <p:ext uri="{BB962C8B-B14F-4D97-AF65-F5344CB8AC3E}">
        <p14:creationId xmlns:p14="http://schemas.microsoft.com/office/powerpoint/2010/main" val="76264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0876" y="1778923"/>
            <a:ext cx="10515600" cy="1238596"/>
          </a:xfrm>
        </p:spPr>
        <p:txBody>
          <a:bodyPr>
            <a:normAutofit/>
          </a:bodyPr>
          <a:lstStyle/>
          <a:p>
            <a:endParaRPr lang="en-US" sz="2400" dirty="0" smtClean="0">
              <a:latin typeface="Gill Sans MT" panose="020B0502020104020203" pitchFamily="34" charset="0"/>
            </a:endParaRPr>
          </a:p>
          <a:p>
            <a:endParaRPr lang="en-US" sz="2400" dirty="0">
              <a:latin typeface="Gill Sans MT" panose="020B0502020104020203" pitchFamily="34" charset="0"/>
            </a:endParaRPr>
          </a:p>
          <a:p>
            <a:endParaRPr lang="en-US" sz="2200" dirty="0">
              <a:latin typeface="Gill Sans MT" panose="020B0502020104020203"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561" y="1221874"/>
            <a:ext cx="9200230" cy="4238419"/>
          </a:xfrm>
          <a:prstGeom prst="rect">
            <a:avLst/>
          </a:prstGeom>
        </p:spPr>
      </p:pic>
      <p:sp>
        <p:nvSpPr>
          <p:cNvPr id="7" name="TextBox 6"/>
          <p:cNvSpPr txBox="1"/>
          <p:nvPr/>
        </p:nvSpPr>
        <p:spPr>
          <a:xfrm>
            <a:off x="622794" y="5627106"/>
            <a:ext cx="11267694" cy="885371"/>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400" dirty="0" smtClean="0">
                <a:latin typeface="Gill Sans"/>
              </a:rPr>
              <a:t>Revisions </a:t>
            </a:r>
            <a:r>
              <a:rPr lang="en-US" sz="2400" dirty="0">
                <a:latin typeface="Gill Sans"/>
              </a:rPr>
              <a:t>for the first few </a:t>
            </a:r>
            <a:r>
              <a:rPr lang="en-US" sz="2400" dirty="0" smtClean="0">
                <a:latin typeface="Gill Sans"/>
              </a:rPr>
              <a:t>vintages </a:t>
            </a:r>
            <a:r>
              <a:rPr lang="en-US" sz="2400" dirty="0">
                <a:latin typeface="Gill Sans"/>
              </a:rPr>
              <a:t>can be </a:t>
            </a:r>
            <a:r>
              <a:rPr lang="en-US" sz="2400" dirty="0" smtClean="0">
                <a:latin typeface="Gill Sans"/>
              </a:rPr>
              <a:t>fairly large but appear unbiased  </a:t>
            </a:r>
          </a:p>
          <a:p>
            <a:pPr marL="228600" indent="-228600">
              <a:lnSpc>
                <a:spcPct val="90000"/>
              </a:lnSpc>
              <a:spcBef>
                <a:spcPts val="1000"/>
              </a:spcBef>
              <a:buFont typeface="Arial" panose="020B0604020202020204" pitchFamily="34" charset="0"/>
              <a:buChar char="•"/>
            </a:pPr>
            <a:r>
              <a:rPr lang="en-US" sz="2400" dirty="0" smtClean="0">
                <a:latin typeface="Gill Sans"/>
              </a:rPr>
              <a:t>Preliminary estimates from </a:t>
            </a:r>
            <a:r>
              <a:rPr lang="en-US" sz="2400" dirty="0">
                <a:latin typeface="Gill Sans"/>
              </a:rPr>
              <a:t>Census have </a:t>
            </a:r>
            <a:r>
              <a:rPr lang="en-US" sz="2400" dirty="0" smtClean="0">
                <a:latin typeface="Gill Sans"/>
              </a:rPr>
              <a:t>comparable </a:t>
            </a:r>
            <a:r>
              <a:rPr lang="en-US" sz="2400" dirty="0">
                <a:latin typeface="Gill Sans"/>
              </a:rPr>
              <a:t>standard </a:t>
            </a:r>
            <a:r>
              <a:rPr lang="en-US" sz="2400" dirty="0" smtClean="0">
                <a:latin typeface="Gill Sans"/>
              </a:rPr>
              <a:t>errors </a:t>
            </a:r>
            <a:endParaRPr lang="en-US" sz="2400" dirty="0">
              <a:latin typeface="Gill Sans"/>
            </a:endParaRPr>
          </a:p>
        </p:txBody>
      </p:sp>
      <p:sp>
        <p:nvSpPr>
          <p:cNvPr id="8" name="Rectangle 7"/>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Revision properties of monthly estimates</a:t>
            </a:r>
            <a:endParaRPr lang="en-US" sz="3600" dirty="0">
              <a:latin typeface="Gill Sans MT" panose="020B0502020104020203" pitchFamily="34" charset="0"/>
            </a:endParaRPr>
          </a:p>
        </p:txBody>
      </p:sp>
    </p:spTree>
    <p:extLst>
      <p:ext uri="{BB962C8B-B14F-4D97-AF65-F5344CB8AC3E}">
        <p14:creationId xmlns:p14="http://schemas.microsoft.com/office/powerpoint/2010/main" val="1534164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849" y="-102586"/>
            <a:ext cx="11647404" cy="1325563"/>
          </a:xfrm>
        </p:spPr>
        <p:txBody>
          <a:bodyPr>
            <a:normAutofit/>
          </a:bodyPr>
          <a:lstStyle/>
          <a:p>
            <a:r>
              <a:rPr lang="en-US" sz="3600" dirty="0" smtClean="0">
                <a:solidFill>
                  <a:schemeClr val="bg1"/>
                </a:solidFill>
                <a:latin typeface="Gill Sans MT" panose="020B0502020104020203" pitchFamily="34" charset="0"/>
              </a:rPr>
              <a:t>Removing seasonal and other predictable variation</a:t>
            </a:r>
            <a:endParaRPr lang="en-US" sz="3600" dirty="0">
              <a:solidFill>
                <a:schemeClr val="bg1"/>
              </a:solidFill>
              <a:latin typeface="Gill Sans MT" panose="020B0502020104020203" pitchFamily="34" charset="0"/>
            </a:endParaRPr>
          </a:p>
        </p:txBody>
      </p:sp>
      <p:sp>
        <p:nvSpPr>
          <p:cNvPr id="3" name="Content Placeholder 2"/>
          <p:cNvSpPr>
            <a:spLocks noGrp="1"/>
          </p:cNvSpPr>
          <p:nvPr>
            <p:ph idx="1"/>
          </p:nvPr>
        </p:nvSpPr>
        <p:spPr>
          <a:xfrm>
            <a:off x="329235" y="5324200"/>
            <a:ext cx="11384628" cy="1188567"/>
          </a:xfrm>
        </p:spPr>
        <p:txBody>
          <a:bodyPr>
            <a:noAutofit/>
          </a:bodyPr>
          <a:lstStyle/>
          <a:p>
            <a:endParaRPr lang="en-US" sz="2200" dirty="0" smtClean="0">
              <a:latin typeface="Gill Sans"/>
            </a:endParaRPr>
          </a:p>
          <a:p>
            <a:endParaRPr lang="en-US" sz="2600" dirty="0">
              <a:latin typeface="Gill Sans MT" panose="020B0502020104020203" pitchFamily="34" charset="0"/>
            </a:endParaRPr>
          </a:p>
        </p:txBody>
      </p:sp>
      <p:pic>
        <p:nvPicPr>
          <p:cNvPr id="5" name="Picture 4"/>
          <p:cNvPicPr>
            <a:picLocks noChangeAspect="1"/>
          </p:cNvPicPr>
          <p:nvPr/>
        </p:nvPicPr>
        <p:blipFill>
          <a:blip r:embed="rId2"/>
          <a:stretch>
            <a:fillRect/>
          </a:stretch>
        </p:blipFill>
        <p:spPr>
          <a:xfrm>
            <a:off x="870510" y="1148363"/>
            <a:ext cx="10302078" cy="5289790"/>
          </a:xfrm>
          <a:prstGeom prst="rect">
            <a:avLst/>
          </a:prstGeom>
        </p:spPr>
      </p:pic>
      <p:sp>
        <p:nvSpPr>
          <p:cNvPr id="10" name="Rectangle 9"/>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Removing seasonal and other predictable variation</a:t>
            </a:r>
            <a:endParaRPr lang="en-US" sz="3600" dirty="0">
              <a:latin typeface="Gill Sans MT" panose="020B0502020104020203" pitchFamily="34" charset="0"/>
            </a:endParaRPr>
          </a:p>
        </p:txBody>
      </p:sp>
    </p:spTree>
    <p:extLst>
      <p:ext uri="{BB962C8B-B14F-4D97-AF65-F5344CB8AC3E}">
        <p14:creationId xmlns:p14="http://schemas.microsoft.com/office/powerpoint/2010/main" val="1094759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656" y="173723"/>
            <a:ext cx="10515600" cy="1325563"/>
          </a:xfrm>
        </p:spPr>
        <p:txBody>
          <a:bodyPr/>
          <a:lstStyle/>
          <a:p>
            <a:r>
              <a:rPr lang="en-US" dirty="0" smtClean="0">
                <a:solidFill>
                  <a:schemeClr val="bg1"/>
                </a:solidFill>
                <a:latin typeface="Gill Sans MT" panose="020B0502020104020203" pitchFamily="34" charset="0"/>
              </a:rPr>
              <a:t>The effects of Hurricanes Harvey and Irma on local spending: Texas</a:t>
            </a:r>
            <a:endParaRPr lang="en-US" dirty="0">
              <a:solidFill>
                <a:schemeClr val="bg1"/>
              </a:solidFill>
              <a:latin typeface="Gill Sans MT" panose="020B0502020104020203"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757" y="1714500"/>
            <a:ext cx="9289143" cy="5001846"/>
          </a:xfrm>
          <a:prstGeom prst="rect">
            <a:avLst/>
          </a:prstGeom>
        </p:spPr>
      </p:pic>
      <p:sp>
        <p:nvSpPr>
          <p:cNvPr id="5" name="Rectangle 4"/>
          <p:cNvSpPr/>
          <p:nvPr/>
        </p:nvSpPr>
        <p:spPr>
          <a:xfrm>
            <a:off x="223274" y="134003"/>
            <a:ext cx="11776365" cy="12435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The effects of Hurricanes Harvey and Irma on local spending:  Texas</a:t>
            </a:r>
            <a:endParaRPr lang="en-US" sz="3600" dirty="0">
              <a:latin typeface="Gill Sans MT" panose="020B0502020104020203" pitchFamily="34" charset="0"/>
            </a:endParaRPr>
          </a:p>
        </p:txBody>
      </p:sp>
    </p:spTree>
    <p:extLst>
      <p:ext uri="{BB962C8B-B14F-4D97-AF65-F5344CB8AC3E}">
        <p14:creationId xmlns:p14="http://schemas.microsoft.com/office/powerpoint/2010/main" val="1637359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6" y="1280160"/>
            <a:ext cx="10972800" cy="5486400"/>
          </a:xfrm>
        </p:spPr>
        <p:txBody>
          <a:bodyPr>
            <a:normAutofit/>
          </a:bodyPr>
          <a:lstStyle/>
          <a:p>
            <a:pPr>
              <a:lnSpc>
                <a:spcPct val="100000"/>
              </a:lnSpc>
            </a:pPr>
            <a:r>
              <a:rPr lang="en-US" sz="2400" b="1" dirty="0" smtClean="0">
                <a:solidFill>
                  <a:schemeClr val="accent5">
                    <a:lumMod val="75000"/>
                  </a:schemeClr>
                </a:solidFill>
                <a:latin typeface="Gill Sans"/>
              </a:rPr>
              <a:t>Limitations of official statistics</a:t>
            </a:r>
            <a:r>
              <a:rPr lang="en-US" sz="2400" b="1" dirty="0" smtClean="0">
                <a:latin typeface="Gill Sans"/>
              </a:rPr>
              <a:t>:</a:t>
            </a:r>
            <a:r>
              <a:rPr lang="en-US" sz="2400" dirty="0" smtClean="0">
                <a:latin typeface="Gill Sans"/>
              </a:rPr>
              <a:t> difficult </a:t>
            </a:r>
            <a:r>
              <a:rPr lang="en-US" sz="2400" dirty="0">
                <a:latin typeface="Gill Sans"/>
              </a:rPr>
              <a:t>to study the effects of short-lived, localized </a:t>
            </a:r>
            <a:r>
              <a:rPr lang="en-US" sz="2400" dirty="0" smtClean="0">
                <a:latin typeface="Gill Sans"/>
              </a:rPr>
              <a:t>events </a:t>
            </a:r>
            <a:r>
              <a:rPr lang="en-US" sz="2400" dirty="0">
                <a:latin typeface="Gill Sans"/>
              </a:rPr>
              <a:t>on </a:t>
            </a:r>
            <a:r>
              <a:rPr lang="en-US" sz="2400" dirty="0" smtClean="0">
                <a:latin typeface="Gill Sans"/>
              </a:rPr>
              <a:t>consumption </a:t>
            </a:r>
          </a:p>
          <a:p>
            <a:pPr lvl="1">
              <a:lnSpc>
                <a:spcPct val="100000"/>
              </a:lnSpc>
            </a:pPr>
            <a:r>
              <a:rPr lang="en-US" dirty="0" smtClean="0">
                <a:latin typeface="Gill Sans"/>
              </a:rPr>
              <a:t>Census retail </a:t>
            </a:r>
            <a:r>
              <a:rPr lang="en-US" dirty="0">
                <a:latin typeface="Gill Sans"/>
              </a:rPr>
              <a:t>t</a:t>
            </a:r>
            <a:r>
              <a:rPr lang="en-US" dirty="0" smtClean="0">
                <a:latin typeface="Gill Sans"/>
              </a:rPr>
              <a:t>rade </a:t>
            </a:r>
            <a:r>
              <a:rPr lang="en-US" dirty="0">
                <a:latin typeface="Gill Sans"/>
              </a:rPr>
              <a:t>s</a:t>
            </a:r>
            <a:r>
              <a:rPr lang="en-US" dirty="0" smtClean="0">
                <a:latin typeface="Gill Sans"/>
              </a:rPr>
              <a:t>urveys published monthly for nation as a whole</a:t>
            </a:r>
          </a:p>
          <a:p>
            <a:pPr lvl="1">
              <a:lnSpc>
                <a:spcPct val="100000"/>
              </a:lnSpc>
            </a:pPr>
            <a:r>
              <a:rPr lang="en-US" dirty="0" smtClean="0">
                <a:latin typeface="Gill Sans"/>
              </a:rPr>
              <a:t>Other data like </a:t>
            </a:r>
            <a:r>
              <a:rPr lang="en-US" dirty="0">
                <a:latin typeface="Gill Sans"/>
              </a:rPr>
              <a:t>BLS </a:t>
            </a:r>
            <a:r>
              <a:rPr lang="en-US" dirty="0" smtClean="0">
                <a:latin typeface="Gill Sans"/>
              </a:rPr>
              <a:t>CES</a:t>
            </a:r>
            <a:r>
              <a:rPr lang="en-US" dirty="0">
                <a:latin typeface="Gill Sans"/>
              </a:rPr>
              <a:t> </a:t>
            </a:r>
            <a:r>
              <a:rPr lang="en-US" dirty="0" smtClean="0">
                <a:latin typeface="Gill Sans"/>
              </a:rPr>
              <a:t>have limited sample sizes at smaller geographies and available with a long lag</a:t>
            </a:r>
          </a:p>
          <a:p>
            <a:pPr>
              <a:lnSpc>
                <a:spcPct val="100000"/>
              </a:lnSpc>
            </a:pPr>
            <a:r>
              <a:rPr lang="en-US" sz="2400" dirty="0" smtClean="0">
                <a:latin typeface="Gill Sans"/>
              </a:rPr>
              <a:t>Expanding official surveys would be costly and increases respondent burden</a:t>
            </a:r>
          </a:p>
          <a:p>
            <a:pPr>
              <a:lnSpc>
                <a:spcPct val="100000"/>
              </a:lnSpc>
            </a:pPr>
            <a:r>
              <a:rPr lang="en-US" sz="2400" dirty="0" smtClean="0">
                <a:latin typeface="Gill Sans"/>
              </a:rPr>
              <a:t>We attempt to fill these gaps using card payments transaction data to construct </a:t>
            </a:r>
            <a:r>
              <a:rPr lang="en-US" sz="2400" b="1" dirty="0" smtClean="0">
                <a:solidFill>
                  <a:schemeClr val="accent5">
                    <a:lumMod val="75000"/>
                  </a:schemeClr>
                </a:solidFill>
                <a:latin typeface="Gill Sans"/>
              </a:rPr>
              <a:t>daily spending indices from 2010 forward </a:t>
            </a:r>
            <a:r>
              <a:rPr lang="en-US" sz="2400" dirty="0" smtClean="0">
                <a:latin typeface="Gill Sans"/>
              </a:rPr>
              <a:t>at national- state- and MSA-levels and for detailed-industries</a:t>
            </a:r>
          </a:p>
          <a:p>
            <a:pPr>
              <a:lnSpc>
                <a:spcPct val="100000"/>
              </a:lnSpc>
            </a:pPr>
            <a:r>
              <a:rPr lang="en-US" sz="2400" b="1" dirty="0" smtClean="0">
                <a:solidFill>
                  <a:schemeClr val="accent5">
                    <a:lumMod val="75000"/>
                  </a:schemeClr>
                </a:solidFill>
                <a:latin typeface="Gill Sans"/>
              </a:rPr>
              <a:t>New challenges: </a:t>
            </a:r>
            <a:r>
              <a:rPr lang="en-US" sz="2400" dirty="0" smtClean="0">
                <a:latin typeface="Gill Sans"/>
              </a:rPr>
              <a:t>protecting </a:t>
            </a:r>
            <a:r>
              <a:rPr lang="en-US" sz="2400" dirty="0">
                <a:latin typeface="Gill Sans"/>
              </a:rPr>
              <a:t>the privacy of individuals and businesses, </a:t>
            </a:r>
            <a:r>
              <a:rPr lang="en-US" sz="2400" dirty="0" smtClean="0">
                <a:latin typeface="Gill Sans"/>
              </a:rPr>
              <a:t>confirming </a:t>
            </a:r>
            <a:r>
              <a:rPr lang="en-US" sz="2400" dirty="0">
                <a:latin typeface="Gill Sans"/>
              </a:rPr>
              <a:t>the quality of the data, </a:t>
            </a:r>
            <a:r>
              <a:rPr lang="en-US" sz="2400" dirty="0" smtClean="0">
                <a:latin typeface="Gill Sans"/>
              </a:rPr>
              <a:t>adjusting </a:t>
            </a:r>
            <a:r>
              <a:rPr lang="en-US" sz="2400" dirty="0">
                <a:latin typeface="Gill Sans"/>
              </a:rPr>
              <a:t>for non-representative samples</a:t>
            </a:r>
          </a:p>
          <a:p>
            <a:pPr marL="0" indent="0">
              <a:buNone/>
            </a:pPr>
            <a:endParaRPr lang="en-US" dirty="0">
              <a:latin typeface="Gill Sans MT" panose="020B0502020104020203" pitchFamily="34" charset="0"/>
            </a:endParaRPr>
          </a:p>
        </p:txBody>
      </p:sp>
      <p:sp>
        <p:nvSpPr>
          <p:cNvPr id="6" name="Rectangle 5"/>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Why use transaction data?</a:t>
            </a:r>
            <a:endParaRPr lang="en-US" sz="3600" dirty="0">
              <a:latin typeface="Gill Sans MT" panose="020B0502020104020203" pitchFamily="34" charset="0"/>
            </a:endParaRPr>
          </a:p>
        </p:txBody>
      </p:sp>
    </p:spTree>
    <p:extLst>
      <p:ext uri="{BB962C8B-B14F-4D97-AF65-F5344CB8AC3E}">
        <p14:creationId xmlns:p14="http://schemas.microsoft.com/office/powerpoint/2010/main" val="11992807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1300" y="1778686"/>
            <a:ext cx="8966200" cy="4827954"/>
          </a:xfrm>
          <a:prstGeom prst="rect">
            <a:avLst/>
          </a:prstGeom>
        </p:spPr>
      </p:pic>
      <p:sp>
        <p:nvSpPr>
          <p:cNvPr id="6" name="Rectangle 5"/>
          <p:cNvSpPr/>
          <p:nvPr/>
        </p:nvSpPr>
        <p:spPr>
          <a:xfrm>
            <a:off x="223274" y="134003"/>
            <a:ext cx="11776365" cy="12435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The effects of Hurricanes Harvey and Irma on local spending:  Florida</a:t>
            </a:r>
            <a:endParaRPr lang="en-US" sz="3600" dirty="0">
              <a:latin typeface="Gill Sans MT" panose="020B0502020104020203" pitchFamily="34" charset="0"/>
            </a:endParaRPr>
          </a:p>
        </p:txBody>
      </p:sp>
    </p:spTree>
    <p:extLst>
      <p:ext uri="{BB962C8B-B14F-4D97-AF65-F5344CB8AC3E}">
        <p14:creationId xmlns:p14="http://schemas.microsoft.com/office/powerpoint/2010/main" val="4009134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86" y="1035698"/>
            <a:ext cx="7679315" cy="5589039"/>
          </a:xfrm>
          <a:prstGeom prst="rect">
            <a:avLst/>
          </a:prstGeom>
        </p:spPr>
      </p:pic>
      <p:sp>
        <p:nvSpPr>
          <p:cNvPr id="4" name="TextBox 3"/>
          <p:cNvSpPr txBox="1"/>
          <p:nvPr/>
        </p:nvSpPr>
        <p:spPr>
          <a:xfrm>
            <a:off x="7431280" y="2233893"/>
            <a:ext cx="4491140" cy="2731004"/>
          </a:xfrm>
          <a:prstGeom prst="rect">
            <a:avLst/>
          </a:prstGeom>
          <a:noFill/>
        </p:spPr>
        <p:txBody>
          <a:bodyPr wrap="square" rtlCol="0">
            <a:spAutoFit/>
          </a:bodyPr>
          <a:lstStyle/>
          <a:p>
            <a:pPr marL="285750" indent="-285750">
              <a:lnSpc>
                <a:spcPct val="90000"/>
              </a:lnSpc>
              <a:spcBef>
                <a:spcPts val="1000"/>
              </a:spcBef>
              <a:buFont typeface="Arial" panose="020B0604020202020204" pitchFamily="34" charset="0"/>
              <a:buChar char="•"/>
            </a:pPr>
            <a:r>
              <a:rPr lang="en-US" sz="2400" dirty="0" smtClean="0">
                <a:latin typeface="Gill Sans"/>
              </a:rPr>
              <a:t>Effect on national spending depends on severity and population in storm’s path</a:t>
            </a:r>
          </a:p>
          <a:p>
            <a:pPr marL="285750" indent="-285750">
              <a:lnSpc>
                <a:spcPct val="90000"/>
              </a:lnSpc>
              <a:spcBef>
                <a:spcPts val="1000"/>
              </a:spcBef>
              <a:buFont typeface="Arial" panose="020B0604020202020204" pitchFamily="34" charset="0"/>
              <a:buChar char="•"/>
            </a:pPr>
            <a:r>
              <a:rPr lang="en-US" sz="2400" dirty="0" smtClean="0">
                <a:latin typeface="Gill Sans"/>
              </a:rPr>
              <a:t>Within week, spending back to normal, but no rapid make up for prior losses</a:t>
            </a:r>
          </a:p>
          <a:p>
            <a:pPr marL="285750" indent="-285750">
              <a:lnSpc>
                <a:spcPct val="90000"/>
              </a:lnSpc>
              <a:spcBef>
                <a:spcPts val="1000"/>
              </a:spcBef>
              <a:buFont typeface="Arial" panose="020B0604020202020204" pitchFamily="34" charset="0"/>
              <a:buChar char="•"/>
            </a:pPr>
            <a:endParaRPr lang="en-US" sz="2800" dirty="0" smtClean="0">
              <a:latin typeface="Gill Sans"/>
            </a:endParaRPr>
          </a:p>
        </p:txBody>
      </p:sp>
      <p:sp>
        <p:nvSpPr>
          <p:cNvPr id="12" name="TextBox 11"/>
          <p:cNvSpPr txBox="1"/>
          <p:nvPr/>
        </p:nvSpPr>
        <p:spPr>
          <a:xfrm>
            <a:off x="549690" y="6550223"/>
            <a:ext cx="7957954" cy="307777"/>
          </a:xfrm>
          <a:prstGeom prst="rect">
            <a:avLst/>
          </a:prstGeom>
          <a:noFill/>
        </p:spPr>
        <p:txBody>
          <a:bodyPr wrap="square" rtlCol="0">
            <a:spAutoFit/>
          </a:bodyPr>
          <a:lstStyle/>
          <a:p>
            <a:r>
              <a:rPr lang="en-US" sz="1400" dirty="0" smtClean="0">
                <a:latin typeface="Garamond" panose="02020404030301010803" pitchFamily="18" charset="0"/>
              </a:rPr>
              <a:t>Source</a:t>
            </a:r>
            <a:r>
              <a:rPr lang="en-US" sz="1400" dirty="0">
                <a:latin typeface="Garamond" panose="02020404030301010803" pitchFamily="18" charset="0"/>
              </a:rPr>
              <a:t>: First Data Merchant </a:t>
            </a:r>
            <a:r>
              <a:rPr lang="en-US" sz="1400" dirty="0" smtClean="0">
                <a:latin typeface="Garamond" panose="02020404030301010803" pitchFamily="18" charset="0"/>
              </a:rPr>
              <a:t>Services, Board estimates.</a:t>
            </a:r>
            <a:endParaRPr lang="en-US" sz="1400" dirty="0">
              <a:latin typeface="Garamond" panose="02020404030301010803" pitchFamily="18" charset="0"/>
            </a:endParaRPr>
          </a:p>
        </p:txBody>
      </p:sp>
      <p:sp>
        <p:nvSpPr>
          <p:cNvPr id="8" name="Rectangle 7"/>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National spending effects of other recent hurricanes</a:t>
            </a:r>
            <a:endParaRPr lang="en-US" sz="3600" dirty="0">
              <a:latin typeface="Gill Sans MT" panose="020B0502020104020203" pitchFamily="34" charset="0"/>
            </a:endParaRPr>
          </a:p>
        </p:txBody>
      </p:sp>
    </p:spTree>
    <p:extLst>
      <p:ext uri="{BB962C8B-B14F-4D97-AF65-F5344CB8AC3E}">
        <p14:creationId xmlns:p14="http://schemas.microsoft.com/office/powerpoint/2010/main" val="2398381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2"/>
          <a:srcRect t="69630" r="9180"/>
          <a:stretch/>
        </p:blipFill>
        <p:spPr>
          <a:xfrm>
            <a:off x="1391776" y="1532244"/>
            <a:ext cx="9098999" cy="4307840"/>
          </a:xfrm>
          <a:prstGeom prst="rect">
            <a:avLst/>
          </a:prstGeom>
        </p:spPr>
      </p:pic>
      <p:sp>
        <p:nvSpPr>
          <p:cNvPr id="5" name="TextBox 4"/>
          <p:cNvSpPr txBox="1"/>
          <p:nvPr/>
        </p:nvSpPr>
        <p:spPr>
          <a:xfrm>
            <a:off x="1741170" y="5840084"/>
            <a:ext cx="8770620" cy="307777"/>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Source: Daily Treasury Statement. Note: Weeks are aligned from start of year.  Labels shown are dates in 2017.  </a:t>
            </a:r>
            <a:endParaRPr lang="en-US" sz="1400" dirty="0">
              <a:latin typeface="Times New Roman" panose="02020603050405020304" pitchFamily="18" charset="0"/>
              <a:cs typeface="Times New Roman" panose="02020603050405020304" pitchFamily="18" charset="0"/>
            </a:endParaRPr>
          </a:p>
        </p:txBody>
      </p:sp>
      <p:sp>
        <p:nvSpPr>
          <p:cNvPr id="6" name="Rectangle 5"/>
          <p:cNvSpPr/>
          <p:nvPr/>
        </p:nvSpPr>
        <p:spPr>
          <a:xfrm>
            <a:off x="223274" y="134002"/>
            <a:ext cx="11776365" cy="914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Gill Sans MT" panose="020B0502020104020203" pitchFamily="34" charset="0"/>
              </a:rPr>
              <a:t>Federal Tax Refund Issuance by Week of Year</a:t>
            </a:r>
            <a:endParaRPr lang="en-US" sz="3600" dirty="0">
              <a:latin typeface="Gill Sans MT" panose="020B0502020104020203" pitchFamily="34" charset="0"/>
            </a:endParaRPr>
          </a:p>
        </p:txBody>
      </p:sp>
    </p:spTree>
    <p:extLst>
      <p:ext uri="{BB962C8B-B14F-4D97-AF65-F5344CB8AC3E}">
        <p14:creationId xmlns:p14="http://schemas.microsoft.com/office/powerpoint/2010/main" val="2194733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bwMode="auto">
          <a:xfrm>
            <a:off x="2929868" y="1312103"/>
            <a:ext cx="6393224" cy="4262149"/>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198326" y="5629276"/>
            <a:ext cx="8770620" cy="738664"/>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Source: First Data Merchant Services. Note: Spending is a trailing, seven-day moving average, indexed to the second week of January in each year. Vertical lines correspond to week of peak refund issuance. The peak is the same in 2015 and 2016, and roughly two weeks later in 2017 and 2018.</a:t>
            </a:r>
            <a:endParaRPr lang="en-US" sz="14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t="65119" r="26079"/>
          <a:stretch/>
        </p:blipFill>
        <p:spPr>
          <a:xfrm>
            <a:off x="2929868" y="1303142"/>
            <a:ext cx="6393224" cy="4271110"/>
          </a:xfrm>
          <a:prstGeom prst="rect">
            <a:avLst/>
          </a:prstGeom>
        </p:spPr>
      </p:pic>
      <p:pic>
        <p:nvPicPr>
          <p:cNvPr id="6" name="Picture 5"/>
          <p:cNvPicPr>
            <a:picLocks noChangeAspect="1"/>
          </p:cNvPicPr>
          <p:nvPr/>
        </p:nvPicPr>
        <p:blipFill>
          <a:blip r:embed="rId4"/>
          <a:stretch>
            <a:fillRect/>
          </a:stretch>
        </p:blipFill>
        <p:spPr>
          <a:xfrm>
            <a:off x="1154430" y="1323976"/>
            <a:ext cx="10001250" cy="4305300"/>
          </a:xfrm>
          <a:prstGeom prst="rect">
            <a:avLst/>
          </a:prstGeom>
        </p:spPr>
      </p:pic>
      <p:sp>
        <p:nvSpPr>
          <p:cNvPr id="7" name="TextBox 6">
            <a:hlinkClick r:id="rId5" action="ppaction://hlinksldjump"/>
          </p:cNvPr>
          <p:cNvSpPr txBox="1"/>
          <p:nvPr/>
        </p:nvSpPr>
        <p:spPr>
          <a:xfrm>
            <a:off x="10246042" y="5181176"/>
            <a:ext cx="1704976" cy="381204"/>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solidFill>
                  <a:schemeClr val="tx1">
                    <a:lumMod val="75000"/>
                    <a:lumOff val="25000"/>
                  </a:schemeClr>
                </a:solidFill>
              </a:rPr>
              <a:t>Components</a:t>
            </a:r>
            <a:endParaRPr lang="en-US" dirty="0">
              <a:solidFill>
                <a:schemeClr val="tx1">
                  <a:lumMod val="75000"/>
                  <a:lumOff val="25000"/>
                </a:schemeClr>
              </a:solidFill>
            </a:endParaRPr>
          </a:p>
        </p:txBody>
      </p:sp>
      <p:sp>
        <p:nvSpPr>
          <p:cNvPr id="9" name="Rectangle 8"/>
          <p:cNvSpPr/>
          <p:nvPr/>
        </p:nvSpPr>
        <p:spPr>
          <a:xfrm>
            <a:off x="223274" y="134002"/>
            <a:ext cx="11776365" cy="914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Gill Sans MT" panose="020B0502020104020203" pitchFamily="34" charset="0"/>
              </a:rPr>
              <a:t>Spending Lower During Refund Delay</a:t>
            </a:r>
            <a:endParaRPr lang="en-US" sz="3600" dirty="0">
              <a:latin typeface="Gill Sans MT" panose="020B0502020104020203" pitchFamily="34" charset="0"/>
            </a:endParaRPr>
          </a:p>
        </p:txBody>
      </p:sp>
    </p:spTree>
    <p:extLst>
      <p:ext uri="{BB962C8B-B14F-4D97-AF65-F5344CB8AC3E}">
        <p14:creationId xmlns:p14="http://schemas.microsoft.com/office/powerpoint/2010/main" val="505472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31974" y="5768102"/>
            <a:ext cx="9458960"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Source: Authors’ calculations using First Data, IRS, NOAA</a:t>
            </a:r>
          </a:p>
          <a:p>
            <a:r>
              <a:rPr lang="en-US" sz="1400" dirty="0" smtClean="0">
                <a:latin typeface="Times New Roman" panose="02020603050405020304" pitchFamily="18" charset="0"/>
                <a:cs typeface="Times New Roman" panose="02020603050405020304" pitchFamily="18" charset="0"/>
              </a:rPr>
              <a:t>Note: 95 percent confidence bands</a:t>
            </a:r>
            <a:endParaRPr lang="en-US" sz="1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24783"/>
          <a:stretch/>
        </p:blipFill>
        <p:spPr>
          <a:xfrm>
            <a:off x="510415" y="1355513"/>
            <a:ext cx="7738495" cy="4409202"/>
          </a:xfrm>
          <a:prstGeom prst="rect">
            <a:avLst/>
          </a:prstGeom>
        </p:spPr>
      </p:pic>
      <p:sp>
        <p:nvSpPr>
          <p:cNvPr id="2" name="Rectangle 1"/>
          <p:cNvSpPr/>
          <p:nvPr/>
        </p:nvSpPr>
        <p:spPr>
          <a:xfrm>
            <a:off x="7700864" y="1540860"/>
            <a:ext cx="4462827" cy="3416320"/>
          </a:xfrm>
          <a:prstGeom prst="rect">
            <a:avLst/>
          </a:prstGeom>
        </p:spPr>
        <p:txBody>
          <a:bodyPr wrap="square">
            <a:spAutoFit/>
          </a:bodyPr>
          <a:lstStyle/>
          <a:p>
            <a:pPr marL="285750" indent="-285750">
              <a:buFont typeface="Arial" panose="020B0604020202020204" pitchFamily="34" charset="0"/>
              <a:buChar char="•"/>
            </a:pPr>
            <a:r>
              <a:rPr lang="en-US" sz="2400" dirty="0" smtClean="0">
                <a:latin typeface="Gill Sans"/>
              </a:rPr>
              <a:t>Spending </a:t>
            </a:r>
            <a:r>
              <a:rPr lang="en-US" sz="2400" dirty="0">
                <a:latin typeface="Gill Sans"/>
              </a:rPr>
              <a:t>rises </a:t>
            </a:r>
            <a:r>
              <a:rPr lang="en-US" sz="2400" dirty="0" smtClean="0">
                <a:latin typeface="Gill Sans"/>
              </a:rPr>
              <a:t>$0.15 </a:t>
            </a:r>
            <a:r>
              <a:rPr lang="en-US" sz="2400" dirty="0">
                <a:latin typeface="Gill Sans"/>
              </a:rPr>
              <a:t>per dollar of </a:t>
            </a:r>
            <a:r>
              <a:rPr lang="en-US" sz="2400" dirty="0" smtClean="0">
                <a:latin typeface="Gill Sans"/>
              </a:rPr>
              <a:t>refund</a:t>
            </a:r>
          </a:p>
          <a:p>
            <a:endParaRPr lang="en-US" sz="2400" dirty="0" smtClean="0">
              <a:latin typeface="Gill Sans"/>
            </a:endParaRPr>
          </a:p>
          <a:p>
            <a:pPr marL="285750" indent="-285750">
              <a:buFont typeface="Arial" panose="020B0604020202020204" pitchFamily="34" charset="0"/>
              <a:buChar char="•"/>
            </a:pPr>
            <a:r>
              <a:rPr lang="en-US" sz="2400" dirty="0" smtClean="0">
                <a:latin typeface="Gill Sans"/>
              </a:rPr>
              <a:t>Likely a </a:t>
            </a:r>
            <a:r>
              <a:rPr lang="en-US" sz="2400" u="sng" dirty="0" smtClean="0">
                <a:latin typeface="Gill Sans"/>
              </a:rPr>
              <a:t>lower </a:t>
            </a:r>
            <a:r>
              <a:rPr lang="en-US" sz="2400" u="sng" dirty="0">
                <a:latin typeface="Gill Sans"/>
              </a:rPr>
              <a:t>bound</a:t>
            </a:r>
            <a:r>
              <a:rPr lang="en-US" sz="2400" dirty="0">
                <a:latin typeface="Gill Sans"/>
              </a:rPr>
              <a:t> </a:t>
            </a:r>
            <a:r>
              <a:rPr lang="en-US" sz="2400" dirty="0" smtClean="0">
                <a:latin typeface="Gill Sans"/>
              </a:rPr>
              <a:t>as retail only 30% of </a:t>
            </a:r>
            <a:r>
              <a:rPr lang="en-US" sz="2400" dirty="0">
                <a:latin typeface="Gill Sans"/>
              </a:rPr>
              <a:t>total </a:t>
            </a:r>
            <a:r>
              <a:rPr lang="en-US" sz="2400" dirty="0" smtClean="0">
                <a:latin typeface="Gill Sans"/>
              </a:rPr>
              <a:t>PCE</a:t>
            </a:r>
          </a:p>
          <a:p>
            <a:endParaRPr lang="en-US" sz="2400" dirty="0" smtClean="0">
              <a:latin typeface="Gill Sans"/>
            </a:endParaRPr>
          </a:p>
          <a:p>
            <a:pPr marL="285750" indent="-285750">
              <a:buFont typeface="Arial" panose="020B0604020202020204" pitchFamily="34" charset="0"/>
              <a:buChar char="•"/>
            </a:pPr>
            <a:r>
              <a:rPr lang="en-US" sz="2400" dirty="0" smtClean="0">
                <a:latin typeface="Gill Sans"/>
              </a:rPr>
              <a:t>Interpreted </a:t>
            </a:r>
            <a:r>
              <a:rPr lang="en-US" sz="2400" dirty="0">
                <a:latin typeface="Gill Sans"/>
              </a:rPr>
              <a:t>as impact of 2-4 paycheck lump </a:t>
            </a:r>
            <a:r>
              <a:rPr lang="en-US" sz="2400" dirty="0" smtClean="0">
                <a:latin typeface="Gill Sans"/>
              </a:rPr>
              <a:t>sum</a:t>
            </a:r>
          </a:p>
          <a:p>
            <a:pPr lvl="2"/>
            <a:endParaRPr lang="en-US" sz="2400" dirty="0">
              <a:latin typeface="Gill Sans"/>
            </a:endParaRPr>
          </a:p>
        </p:txBody>
      </p:sp>
      <p:sp>
        <p:nvSpPr>
          <p:cNvPr id="7" name="Rectangle 6"/>
          <p:cNvSpPr/>
          <p:nvPr/>
        </p:nvSpPr>
        <p:spPr>
          <a:xfrm>
            <a:off x="223274" y="134002"/>
            <a:ext cx="11776365" cy="914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Gill Sans MT" panose="020B0502020104020203" pitchFamily="34" charset="0"/>
              </a:rPr>
              <a:t>Spending Response in Retail Sales</a:t>
            </a:r>
          </a:p>
        </p:txBody>
      </p:sp>
    </p:spTree>
    <p:extLst>
      <p:ext uri="{BB962C8B-B14F-4D97-AF65-F5344CB8AC3E}">
        <p14:creationId xmlns:p14="http://schemas.microsoft.com/office/powerpoint/2010/main" val="958775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305190" y="5768102"/>
            <a:ext cx="9458960" cy="523220"/>
          </a:xfrm>
          <a:prstGeom prst="rect">
            <a:avLst/>
          </a:prstGeom>
          <a:noFill/>
        </p:spPr>
        <p:txBody>
          <a:bodyPr wrap="square" rtlCol="0">
            <a:spAutoFit/>
          </a:bodyPr>
          <a:lstStyle/>
          <a:p>
            <a:r>
              <a:rPr lang="en-US" sz="1400" dirty="0" smtClean="0">
                <a:latin typeface="Times New Roman" panose="02020603050405020304" pitchFamily="18" charset="0"/>
                <a:cs typeface="Times New Roman" panose="02020603050405020304" pitchFamily="18" charset="0"/>
              </a:rPr>
              <a:t>Source: Authors’ calculations using First Data, IRS, NOAA </a:t>
            </a:r>
          </a:p>
          <a:p>
            <a:r>
              <a:rPr lang="en-US" sz="1400" dirty="0" smtClean="0">
                <a:latin typeface="Times New Roman" panose="02020603050405020304" pitchFamily="18" charset="0"/>
                <a:cs typeface="Times New Roman" panose="02020603050405020304" pitchFamily="18" charset="0"/>
              </a:rPr>
              <a:t>Note: 95 percent confidence bands, Newey West Standard Errors</a:t>
            </a:r>
            <a:endParaRPr lang="en-US" sz="1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89945" y="2804861"/>
            <a:ext cx="4489450" cy="1924050"/>
          </a:xfrm>
        </p:spPr>
      </p:pic>
      <p:pic>
        <p:nvPicPr>
          <p:cNvPr id="7" name="Picture 6"/>
          <p:cNvPicPr>
            <a:picLocks noChangeAspect="1"/>
          </p:cNvPicPr>
          <p:nvPr/>
        </p:nvPicPr>
        <p:blipFill>
          <a:blip r:embed="rId3"/>
          <a:stretch>
            <a:fillRect/>
          </a:stretch>
        </p:blipFill>
        <p:spPr>
          <a:xfrm>
            <a:off x="2566402" y="1449315"/>
            <a:ext cx="6936535" cy="4126551"/>
          </a:xfrm>
          <a:prstGeom prst="rect">
            <a:avLst/>
          </a:prstGeom>
        </p:spPr>
      </p:pic>
      <p:sp>
        <p:nvSpPr>
          <p:cNvPr id="6" name="Rectangle 5"/>
          <p:cNvSpPr/>
          <p:nvPr/>
        </p:nvSpPr>
        <p:spPr>
          <a:xfrm>
            <a:off x="223274" y="134002"/>
            <a:ext cx="11776365" cy="914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latin typeface="Gill Sans MT" panose="020B0502020104020203" pitchFamily="34" charset="0"/>
              </a:rPr>
              <a:t>Spending Response by Merchant Type</a:t>
            </a:r>
            <a:endParaRPr lang="en-US" sz="3600" dirty="0">
              <a:latin typeface="Gill Sans MT" panose="020B0502020104020203" pitchFamily="34" charset="0"/>
            </a:endParaRPr>
          </a:p>
        </p:txBody>
      </p:sp>
    </p:spTree>
    <p:extLst>
      <p:ext uri="{BB962C8B-B14F-4D97-AF65-F5344CB8AC3E}">
        <p14:creationId xmlns:p14="http://schemas.microsoft.com/office/powerpoint/2010/main" val="3447113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6" y="4794252"/>
            <a:ext cx="11414423" cy="2063748"/>
          </a:xfrm>
        </p:spPr>
        <p:txBody>
          <a:bodyPr>
            <a:normAutofit lnSpcReduction="10000"/>
          </a:bodyPr>
          <a:lstStyle/>
          <a:p>
            <a:r>
              <a:rPr lang="en-US" sz="2400" dirty="0" smtClean="0">
                <a:latin typeface="Gill Sans"/>
              </a:rPr>
              <a:t>First </a:t>
            </a:r>
            <a:r>
              <a:rPr lang="en-US" sz="2400" dirty="0">
                <a:latin typeface="Gill Sans"/>
              </a:rPr>
              <a:t>Data has business relationships with merchants not consumers</a:t>
            </a:r>
          </a:p>
          <a:p>
            <a:r>
              <a:rPr lang="en-US" sz="2400" dirty="0">
                <a:latin typeface="Gill Sans"/>
              </a:rPr>
              <a:t>Raw data include the date, authorization, and settlement amounts; merchant name, address, and category code (MCC); and an anonymized card identifier </a:t>
            </a:r>
            <a:endParaRPr lang="en-US" sz="2400" dirty="0" smtClean="0">
              <a:latin typeface="Gill Sans"/>
            </a:endParaRPr>
          </a:p>
          <a:p>
            <a:r>
              <a:rPr lang="en-US" sz="2400" dirty="0" smtClean="0">
                <a:latin typeface="Gill Sans"/>
              </a:rPr>
              <a:t>Data </a:t>
            </a:r>
            <a:r>
              <a:rPr lang="en-US" sz="2400" dirty="0">
                <a:latin typeface="Gill Sans"/>
              </a:rPr>
              <a:t>anonymized and aggregated </a:t>
            </a:r>
            <a:r>
              <a:rPr lang="en-US" sz="2400" u="sng" dirty="0">
                <a:latin typeface="Gill Sans"/>
              </a:rPr>
              <a:t>before</a:t>
            </a:r>
            <a:r>
              <a:rPr lang="en-US" sz="2400" dirty="0">
                <a:latin typeface="Gill Sans"/>
              </a:rPr>
              <a:t> we receive </a:t>
            </a:r>
            <a:r>
              <a:rPr lang="en-US" sz="2400" dirty="0" smtClean="0">
                <a:latin typeface="Gill Sans"/>
              </a:rPr>
              <a:t>them</a:t>
            </a:r>
          </a:p>
          <a:p>
            <a:r>
              <a:rPr lang="en-US" sz="2400" dirty="0" smtClean="0">
                <a:latin typeface="Gill Sans"/>
              </a:rPr>
              <a:t>MCCs mapped to NAICs codes</a:t>
            </a:r>
            <a:endParaRPr lang="en-US" sz="2400" dirty="0">
              <a:latin typeface="Gill Sans"/>
            </a:endParaRPr>
          </a:p>
          <a:p>
            <a:endParaRPr lang="en-US" sz="2400" dirty="0">
              <a:latin typeface="Gill Sans MT" panose="020B0502020104020203" pitchFamily="34" charset="0"/>
            </a:endParaRPr>
          </a:p>
        </p:txBody>
      </p:sp>
      <p:grpSp>
        <p:nvGrpSpPr>
          <p:cNvPr id="9" name="Group 8"/>
          <p:cNvGrpSpPr/>
          <p:nvPr/>
        </p:nvGrpSpPr>
        <p:grpSpPr>
          <a:xfrm>
            <a:off x="1039583" y="1798910"/>
            <a:ext cx="7761355" cy="2394326"/>
            <a:chOff x="2613057" y="1539006"/>
            <a:chExt cx="6901879" cy="2110277"/>
          </a:xfrm>
        </p:grpSpPr>
        <p:pic>
          <p:nvPicPr>
            <p:cNvPr id="6" name="Picture 5"/>
            <p:cNvPicPr>
              <a:picLocks noChangeAspect="1"/>
            </p:cNvPicPr>
            <p:nvPr/>
          </p:nvPicPr>
          <p:blipFill rotWithShape="1">
            <a:blip r:embed="rId3"/>
            <a:srcRect t="24550" b="33640"/>
            <a:stretch/>
          </p:blipFill>
          <p:spPr>
            <a:xfrm>
              <a:off x="2613057" y="1539006"/>
              <a:ext cx="6901879" cy="2110277"/>
            </a:xfrm>
            <a:prstGeom prst="rect">
              <a:avLst/>
            </a:prstGeom>
          </p:spPr>
        </p:pic>
        <p:sp>
          <p:nvSpPr>
            <p:cNvPr id="7" name="Rectangle 6"/>
            <p:cNvSpPr/>
            <p:nvPr/>
          </p:nvSpPr>
          <p:spPr>
            <a:xfrm>
              <a:off x="8488391" y="1564883"/>
              <a:ext cx="353682" cy="4536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p:nvPr/>
        </p:nvPicPr>
        <p:blipFill rotWithShape="1">
          <a:blip r:embed="rId4"/>
          <a:srcRect l="77433" r="671" b="76012"/>
          <a:stretch/>
        </p:blipFill>
        <p:spPr>
          <a:xfrm>
            <a:off x="9206379" y="1584101"/>
            <a:ext cx="1617180" cy="1364113"/>
          </a:xfrm>
          <a:prstGeom prst="rect">
            <a:avLst/>
          </a:prstGeom>
        </p:spPr>
      </p:pic>
      <p:pic>
        <p:nvPicPr>
          <p:cNvPr id="12" name="Picture 11"/>
          <p:cNvPicPr/>
          <p:nvPr/>
        </p:nvPicPr>
        <p:blipFill rotWithShape="1">
          <a:blip r:embed="rId4"/>
          <a:srcRect l="74839" t="75736" r="321" b="-1591"/>
          <a:stretch/>
        </p:blipFill>
        <p:spPr>
          <a:xfrm>
            <a:off x="8932137" y="3502796"/>
            <a:ext cx="1891422" cy="1289584"/>
          </a:xfrm>
          <a:prstGeom prst="rect">
            <a:avLst/>
          </a:prstGeom>
        </p:spPr>
      </p:pic>
      <p:sp>
        <p:nvSpPr>
          <p:cNvPr id="13" name="Right Arrow 12"/>
          <p:cNvSpPr/>
          <p:nvPr/>
        </p:nvSpPr>
        <p:spPr>
          <a:xfrm rot="1603186">
            <a:off x="8722360" y="4003459"/>
            <a:ext cx="471534" cy="288259"/>
          </a:xfrm>
          <a:prstGeom prst="rightArrow">
            <a:avLst/>
          </a:prstGeom>
          <a:solidFill>
            <a:srgbClr val="3399FF">
              <a:alpha val="94902"/>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rot="12341049">
            <a:off x="8833491" y="3620291"/>
            <a:ext cx="471534" cy="288259"/>
          </a:xfrm>
          <a:prstGeom prst="rightArrow">
            <a:avLst/>
          </a:prstGeom>
          <a:solidFill>
            <a:schemeClr val="accent6">
              <a:alpha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19822403">
            <a:off x="8841366" y="2536035"/>
            <a:ext cx="471534" cy="288259"/>
          </a:xfrm>
          <a:prstGeom prst="rightArrow">
            <a:avLst/>
          </a:prstGeom>
          <a:solidFill>
            <a:schemeClr val="accent6">
              <a:alpha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23274" y="134003"/>
            <a:ext cx="11776365" cy="1243554"/>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Data source is First Data, a large processor of credit, debit and electronic payment transactions</a:t>
            </a:r>
            <a:endParaRPr lang="en-US" sz="3600" dirty="0">
              <a:latin typeface="Gill Sans MT" panose="020B0502020104020203" pitchFamily="34" charset="0"/>
            </a:endParaRPr>
          </a:p>
        </p:txBody>
      </p:sp>
    </p:spTree>
    <p:extLst>
      <p:ext uri="{BB962C8B-B14F-4D97-AF65-F5344CB8AC3E}">
        <p14:creationId xmlns:p14="http://schemas.microsoft.com/office/powerpoint/2010/main" val="1213305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656" y="-42031"/>
            <a:ext cx="10515600" cy="1325563"/>
          </a:xfrm>
        </p:spPr>
        <p:txBody>
          <a:bodyPr>
            <a:normAutofit/>
          </a:bodyPr>
          <a:lstStyle/>
          <a:p>
            <a:r>
              <a:rPr lang="en-US" sz="3600" dirty="0" smtClean="0">
                <a:solidFill>
                  <a:schemeClr val="bg1"/>
                </a:solidFill>
                <a:latin typeface="Gill Sans MT" panose="020B0502020104020203" pitchFamily="34" charset="0"/>
              </a:rPr>
              <a:t>Raw transactions aggregates are not useful</a:t>
            </a:r>
            <a:endParaRPr lang="en-US" sz="3600" dirty="0">
              <a:solidFill>
                <a:schemeClr val="bg1"/>
              </a:solidFill>
              <a:latin typeface="Gill Sans MT" panose="020B0502020104020203" pitchFamily="34" charset="0"/>
            </a:endParaRPr>
          </a:p>
        </p:txBody>
      </p:sp>
      <p:sp>
        <p:nvSpPr>
          <p:cNvPr id="3" name="Content Placeholder 2"/>
          <p:cNvSpPr>
            <a:spLocks noGrp="1"/>
          </p:cNvSpPr>
          <p:nvPr>
            <p:ph idx="1"/>
          </p:nvPr>
        </p:nvSpPr>
        <p:spPr>
          <a:xfrm>
            <a:off x="853656" y="5607385"/>
            <a:ext cx="10515600" cy="1188720"/>
          </a:xfrm>
        </p:spPr>
        <p:txBody>
          <a:bodyPr>
            <a:noAutofit/>
          </a:bodyPr>
          <a:lstStyle/>
          <a:p>
            <a:r>
              <a:rPr lang="en-US" sz="2400" b="1" dirty="0" smtClean="0">
                <a:solidFill>
                  <a:schemeClr val="accent5">
                    <a:lumMod val="75000"/>
                  </a:schemeClr>
                </a:solidFill>
                <a:latin typeface="Gill Sans"/>
              </a:rPr>
              <a:t>Huge </a:t>
            </a:r>
            <a:r>
              <a:rPr lang="en-US" sz="2400" b="1" dirty="0">
                <a:solidFill>
                  <a:schemeClr val="accent5">
                    <a:lumMod val="75000"/>
                  </a:schemeClr>
                </a:solidFill>
                <a:latin typeface="Gill Sans"/>
              </a:rPr>
              <a:t>swings</a:t>
            </a:r>
            <a:r>
              <a:rPr lang="en-US" sz="2400" dirty="0">
                <a:latin typeface="Gill Sans"/>
              </a:rPr>
              <a:t> </a:t>
            </a:r>
            <a:r>
              <a:rPr lang="en-US" sz="2400" dirty="0" smtClean="0">
                <a:latin typeface="Gill Sans"/>
              </a:rPr>
              <a:t>reflect First Data’s acquisition of other firms  </a:t>
            </a:r>
          </a:p>
          <a:p>
            <a:r>
              <a:rPr lang="en-US" sz="2400" dirty="0">
                <a:latin typeface="Gill Sans"/>
              </a:rPr>
              <a:t>C</a:t>
            </a:r>
            <a:r>
              <a:rPr lang="en-US" sz="2400" dirty="0" smtClean="0">
                <a:latin typeface="Gill Sans"/>
              </a:rPr>
              <a:t>annot distinguish actual merchant births and deaths from </a:t>
            </a:r>
            <a:r>
              <a:rPr lang="en-US" sz="2400" b="1" dirty="0" smtClean="0">
                <a:solidFill>
                  <a:schemeClr val="accent5">
                    <a:lumMod val="75000"/>
                  </a:schemeClr>
                </a:solidFill>
                <a:latin typeface="Gill Sans"/>
              </a:rPr>
              <a:t>“client merchant churn”:</a:t>
            </a:r>
            <a:r>
              <a:rPr lang="en-US" sz="2400" dirty="0" smtClean="0">
                <a:latin typeface="Gill Sans"/>
              </a:rPr>
              <a:t> </a:t>
            </a:r>
            <a:r>
              <a:rPr lang="en-US" sz="2400" dirty="0">
                <a:latin typeface="Gill Sans"/>
              </a:rPr>
              <a:t>f</a:t>
            </a:r>
            <a:r>
              <a:rPr lang="en-US" sz="2400" dirty="0" smtClean="0">
                <a:latin typeface="Gill Sans"/>
              </a:rPr>
              <a:t>iltering algorithms are needed!</a:t>
            </a:r>
          </a:p>
        </p:txBody>
      </p:sp>
      <p:sp>
        <p:nvSpPr>
          <p:cNvPr id="8" name="Rectangle 7"/>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Raw transaction aggregates are not useful</a:t>
            </a:r>
            <a:endParaRPr lang="en-US" sz="3600" dirty="0">
              <a:latin typeface="Gill Sans MT" panose="020B0502020104020203"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577" b="10325"/>
          <a:stretch/>
        </p:blipFill>
        <p:spPr>
          <a:xfrm>
            <a:off x="1040664" y="1206043"/>
            <a:ext cx="9265710" cy="443534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7446" t="41422" b="39461"/>
          <a:stretch/>
        </p:blipFill>
        <p:spPr>
          <a:xfrm>
            <a:off x="6261004" y="2572009"/>
            <a:ext cx="2034540" cy="1275767"/>
          </a:xfrm>
          <a:prstGeom prst="rect">
            <a:avLst/>
          </a:prstGeom>
        </p:spPr>
      </p:pic>
    </p:spTree>
    <p:extLst>
      <p:ext uri="{BB962C8B-B14F-4D97-AF65-F5344CB8AC3E}">
        <p14:creationId xmlns:p14="http://schemas.microsoft.com/office/powerpoint/2010/main" val="743448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5216" y="1444752"/>
            <a:ext cx="11338560" cy="5303520"/>
          </a:xfrm>
        </p:spPr>
        <p:txBody>
          <a:bodyPr>
            <a:noAutofit/>
          </a:bodyPr>
          <a:lstStyle/>
          <a:p>
            <a:r>
              <a:rPr lang="en-US" sz="2400" b="1" dirty="0" smtClean="0">
                <a:solidFill>
                  <a:schemeClr val="accent5">
                    <a:lumMod val="75000"/>
                  </a:schemeClr>
                </a:solidFill>
                <a:latin typeface="Gill Sans"/>
              </a:rPr>
              <a:t>The constant-merchant principle</a:t>
            </a:r>
            <a:r>
              <a:rPr lang="en-US" sz="2400" dirty="0" smtClean="0">
                <a:latin typeface="Gill Sans"/>
              </a:rPr>
              <a:t>:  To eliminate client merchant churn, derive growth rates between two points in time from a set of merchants that exist in both sets of time.  </a:t>
            </a:r>
          </a:p>
          <a:p>
            <a:pPr marL="0" indent="0">
              <a:buNone/>
            </a:pPr>
            <a:endParaRPr lang="en-US" sz="2400" dirty="0">
              <a:latin typeface="Gill Sans"/>
            </a:endParaRPr>
          </a:p>
          <a:p>
            <a:r>
              <a:rPr lang="en-US" sz="2400" b="1" dirty="0" smtClean="0">
                <a:solidFill>
                  <a:schemeClr val="accent5">
                    <a:lumMod val="75000"/>
                  </a:schemeClr>
                </a:solidFill>
                <a:latin typeface="Gill Sans"/>
              </a:rPr>
              <a:t>Our methodology</a:t>
            </a:r>
            <a:r>
              <a:rPr lang="en-US" sz="2400" dirty="0" smtClean="0">
                <a:latin typeface="Gill Sans"/>
              </a:rPr>
              <a:t>: Create overlapping 14-month constant-merchant samples.  Each sample contains merchants that transact in 14 consecutive months.  14 months is long enough to filter merchants based on their 12-month growth rates, thus eliminating the risk of capturing abnormal seasonal swings.</a:t>
            </a:r>
          </a:p>
          <a:p>
            <a:pPr marL="0" indent="0">
              <a:buNone/>
            </a:pPr>
            <a:endParaRPr lang="en-US" sz="2400" b="1" dirty="0" smtClean="0">
              <a:solidFill>
                <a:schemeClr val="accent5">
                  <a:lumMod val="75000"/>
                </a:schemeClr>
              </a:solidFill>
              <a:latin typeface="Gill Sans"/>
            </a:endParaRPr>
          </a:p>
        </p:txBody>
      </p:sp>
      <p:sp>
        <p:nvSpPr>
          <p:cNvPr id="6" name="Rectangle 5"/>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Filtering with constant merchant samples</a:t>
            </a:r>
            <a:endParaRPr lang="en-US" sz="3600" dirty="0">
              <a:latin typeface="Gill Sans MT" panose="020B0502020104020203" pitchFamily="34" charset="0"/>
            </a:endParaRPr>
          </a:p>
        </p:txBody>
      </p:sp>
    </p:spTree>
    <p:extLst>
      <p:ext uri="{BB962C8B-B14F-4D97-AF65-F5344CB8AC3E}">
        <p14:creationId xmlns:p14="http://schemas.microsoft.com/office/powerpoint/2010/main" val="472475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656" y="173723"/>
            <a:ext cx="10515600" cy="1325563"/>
          </a:xfrm>
        </p:spPr>
        <p:txBody>
          <a:bodyPr/>
          <a:lstStyle/>
          <a:p>
            <a:r>
              <a:rPr lang="en-US" dirty="0">
                <a:solidFill>
                  <a:schemeClr val="bg1"/>
                </a:solidFill>
                <a:latin typeface="Gill Sans MT" panose="020B0502020104020203" pitchFamily="34" charset="0"/>
              </a:rPr>
              <a:t>Filtering with constant merchant </a:t>
            </a:r>
            <a:r>
              <a:rPr lang="en-US" dirty="0" smtClean="0">
                <a:solidFill>
                  <a:schemeClr val="bg1"/>
                </a:solidFill>
                <a:latin typeface="Gill Sans MT" panose="020B0502020104020203" pitchFamily="34" charset="0"/>
              </a:rPr>
              <a:t>samples</a:t>
            </a:r>
            <a:endParaRPr lang="en-US" dirty="0">
              <a:solidFill>
                <a:schemeClr val="bg1"/>
              </a:solidFill>
              <a:latin typeface="Gill Sans MT" panose="020B0502020104020203"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489" y="1328768"/>
            <a:ext cx="11216832" cy="5138035"/>
          </a:xfrm>
          <a:prstGeom prst="rect">
            <a:avLst/>
          </a:prstGeom>
          <a:noFill/>
          <a:ln>
            <a:noFill/>
          </a:ln>
        </p:spPr>
      </p:pic>
      <p:sp>
        <p:nvSpPr>
          <p:cNvPr id="8" name="Rectangle 7"/>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Filtering with constant merchant samples (continued)</a:t>
            </a:r>
            <a:endParaRPr lang="en-US" sz="3600" dirty="0">
              <a:latin typeface="Gill Sans MT" panose="020B0502020104020203" pitchFamily="34" charset="0"/>
            </a:endParaRPr>
          </a:p>
        </p:txBody>
      </p:sp>
      <p:sp>
        <p:nvSpPr>
          <p:cNvPr id="5" name="Content Placeholder 2"/>
          <p:cNvSpPr>
            <a:spLocks noGrp="1"/>
          </p:cNvSpPr>
          <p:nvPr>
            <p:ph idx="1"/>
          </p:nvPr>
        </p:nvSpPr>
        <p:spPr>
          <a:xfrm>
            <a:off x="6975377" y="4167184"/>
            <a:ext cx="5198431" cy="2560320"/>
          </a:xfrm>
        </p:spPr>
        <p:txBody>
          <a:bodyPr>
            <a:noAutofit/>
          </a:bodyPr>
          <a:lstStyle/>
          <a:p>
            <a:r>
              <a:rPr lang="en-US" sz="2400" b="1" dirty="0" smtClean="0">
                <a:solidFill>
                  <a:schemeClr val="accent5">
                    <a:lumMod val="75000"/>
                  </a:schemeClr>
                </a:solidFill>
                <a:latin typeface="Gill Sans"/>
              </a:rPr>
              <a:t>Example</a:t>
            </a:r>
            <a:r>
              <a:rPr lang="en-US" sz="2400" dirty="0" smtClean="0">
                <a:latin typeface="Gill Sans"/>
              </a:rPr>
              <a:t>:  Jan </a:t>
            </a:r>
            <a:r>
              <a:rPr lang="en-US" sz="2400" dirty="0">
                <a:latin typeface="Gill Sans"/>
              </a:rPr>
              <a:t>2017 </a:t>
            </a:r>
            <a:r>
              <a:rPr lang="en-US" sz="2400" dirty="0" smtClean="0">
                <a:latin typeface="Gill Sans"/>
              </a:rPr>
              <a:t>sample is </a:t>
            </a:r>
            <a:r>
              <a:rPr lang="en-US" sz="2400" dirty="0">
                <a:latin typeface="Gill Sans"/>
              </a:rPr>
              <a:t>a subset of </a:t>
            </a:r>
            <a:r>
              <a:rPr lang="en-US" sz="2400" dirty="0" smtClean="0">
                <a:latin typeface="Gill Sans"/>
              </a:rPr>
              <a:t>client </a:t>
            </a:r>
            <a:r>
              <a:rPr lang="en-US" sz="2400" dirty="0">
                <a:latin typeface="Gill Sans"/>
              </a:rPr>
              <a:t>merchants that transacted in each month from </a:t>
            </a:r>
            <a:r>
              <a:rPr lang="en-US" sz="2400" dirty="0" smtClean="0">
                <a:latin typeface="Gill Sans"/>
              </a:rPr>
              <a:t>Dec </a:t>
            </a:r>
            <a:r>
              <a:rPr lang="en-US" sz="2400" dirty="0">
                <a:latin typeface="Gill Sans"/>
              </a:rPr>
              <a:t>2015 to </a:t>
            </a:r>
            <a:r>
              <a:rPr lang="en-US" sz="2400" dirty="0" smtClean="0">
                <a:latin typeface="Gill Sans"/>
              </a:rPr>
              <a:t>Jan 2017</a:t>
            </a:r>
          </a:p>
          <a:p>
            <a:r>
              <a:rPr lang="en-US" sz="2400" dirty="0" smtClean="0">
                <a:latin typeface="Gill Sans"/>
              </a:rPr>
              <a:t>Shaded column shows </a:t>
            </a:r>
            <a:r>
              <a:rPr lang="en-US" sz="2400" dirty="0">
                <a:latin typeface="Gill Sans"/>
              </a:rPr>
              <a:t>the 14 </a:t>
            </a:r>
            <a:r>
              <a:rPr lang="en-US" sz="2400" dirty="0" smtClean="0">
                <a:latin typeface="Gill Sans"/>
              </a:rPr>
              <a:t>samples used to estimate spending in Dec 2015</a:t>
            </a:r>
            <a:r>
              <a:rPr lang="en-US" dirty="0" smtClean="0">
                <a:latin typeface="Gill Sans"/>
              </a:rPr>
              <a:t> </a:t>
            </a:r>
          </a:p>
        </p:txBody>
      </p:sp>
    </p:spTree>
    <p:extLst>
      <p:ext uri="{BB962C8B-B14F-4D97-AF65-F5344CB8AC3E}">
        <p14:creationId xmlns:p14="http://schemas.microsoft.com/office/powerpoint/2010/main" val="2456097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85216" y="5390528"/>
            <a:ext cx="11096244" cy="1494768"/>
          </a:xfrm>
          <a:prstGeom prst="rect">
            <a:avLst/>
          </a:prstGeom>
          <a:noFill/>
        </p:spPr>
        <p:txBody>
          <a:bodyPr wrap="square" rtlCol="0">
            <a:spAutoFit/>
          </a:bodyPr>
          <a:lstStyle/>
          <a:p>
            <a:pPr marL="228600" indent="-228600">
              <a:lnSpc>
                <a:spcPct val="90000"/>
              </a:lnSpc>
              <a:spcBef>
                <a:spcPts val="1000"/>
              </a:spcBef>
              <a:buFont typeface="Arial" panose="020B0604020202020204" pitchFamily="34" charset="0"/>
              <a:buChar char="•"/>
            </a:pPr>
            <a:r>
              <a:rPr lang="en-US" sz="2400" dirty="0" smtClean="0">
                <a:latin typeface="Gill Sans"/>
              </a:rPr>
              <a:t>Final</a:t>
            </a:r>
            <a:r>
              <a:rPr lang="en-US" sz="2400" dirty="0">
                <a:latin typeface="Gill Sans"/>
              </a:rPr>
              <a:t>, filtered sample </a:t>
            </a:r>
            <a:r>
              <a:rPr lang="en-US" sz="2400" dirty="0" smtClean="0">
                <a:latin typeface="Gill Sans"/>
              </a:rPr>
              <a:t>comprises about half </a:t>
            </a:r>
            <a:r>
              <a:rPr lang="en-US" sz="2400" dirty="0">
                <a:latin typeface="Gill Sans"/>
              </a:rPr>
              <a:t>of the </a:t>
            </a:r>
            <a:r>
              <a:rPr lang="en-US" sz="2400" dirty="0" smtClean="0">
                <a:latin typeface="Gill Sans"/>
              </a:rPr>
              <a:t>raw dollar </a:t>
            </a:r>
            <a:r>
              <a:rPr lang="en-US" sz="2400" dirty="0">
                <a:latin typeface="Gill Sans"/>
              </a:rPr>
              <a:t>transaction </a:t>
            </a:r>
            <a:r>
              <a:rPr lang="en-US" sz="2400" dirty="0" smtClean="0">
                <a:latin typeface="Gill Sans"/>
              </a:rPr>
              <a:t>volume</a:t>
            </a:r>
          </a:p>
          <a:p>
            <a:pPr marL="228600" indent="-228600">
              <a:lnSpc>
                <a:spcPct val="90000"/>
              </a:lnSpc>
              <a:spcBef>
                <a:spcPts val="1000"/>
              </a:spcBef>
              <a:buFont typeface="Arial" panose="020B0604020202020204" pitchFamily="34" charset="0"/>
              <a:buChar char="•"/>
            </a:pPr>
            <a:r>
              <a:rPr lang="en-US" sz="2400" dirty="0" smtClean="0">
                <a:latin typeface="Gill Sans"/>
              </a:rPr>
              <a:t>Reflects merchants </a:t>
            </a:r>
            <a:r>
              <a:rPr lang="en-US" sz="2400" dirty="0">
                <a:latin typeface="Gill Sans"/>
              </a:rPr>
              <a:t>with </a:t>
            </a:r>
            <a:r>
              <a:rPr lang="en-US" sz="2400" dirty="0" smtClean="0">
                <a:latin typeface="Gill Sans"/>
              </a:rPr>
              <a:t>stable </a:t>
            </a:r>
            <a:r>
              <a:rPr lang="en-US" sz="2400" dirty="0">
                <a:latin typeface="Gill Sans"/>
              </a:rPr>
              <a:t>attachment to First Data </a:t>
            </a:r>
            <a:r>
              <a:rPr lang="en-US" sz="2400" dirty="0" smtClean="0">
                <a:latin typeface="Gill Sans"/>
              </a:rPr>
              <a:t>for </a:t>
            </a:r>
            <a:r>
              <a:rPr lang="en-US" sz="2400" dirty="0">
                <a:latin typeface="Gill Sans"/>
              </a:rPr>
              <a:t>whom sales growth appears </a:t>
            </a:r>
            <a:r>
              <a:rPr lang="en-US" sz="2400" dirty="0" smtClean="0">
                <a:latin typeface="Gill Sans"/>
              </a:rPr>
              <a:t>well-measured.</a:t>
            </a:r>
            <a:endParaRPr lang="en-US" sz="2400" dirty="0">
              <a:latin typeface="Gill Sans"/>
            </a:endParaRPr>
          </a:p>
          <a:p>
            <a:pPr marL="285750" indent="-285750">
              <a:buFont typeface="Arial" panose="020B0604020202020204" pitchFamily="34" charset="0"/>
              <a:buChar char="•"/>
            </a:pP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86548995"/>
              </p:ext>
            </p:extLst>
          </p:nvPr>
        </p:nvGraphicFramePr>
        <p:xfrm>
          <a:off x="711292" y="1430650"/>
          <a:ext cx="10800323" cy="3810927"/>
        </p:xfrm>
        <a:graphic>
          <a:graphicData uri="http://schemas.openxmlformats.org/drawingml/2006/table">
            <a:tbl>
              <a:tblPr firstRow="1" firstCol="1" bandRow="1">
                <a:tableStyleId>{5C22544A-7EE6-4342-B048-85BDC9FD1C3A}</a:tableStyleId>
              </a:tblPr>
              <a:tblGrid>
                <a:gridCol w="5965892">
                  <a:extLst>
                    <a:ext uri="{9D8B030D-6E8A-4147-A177-3AD203B41FA5}">
                      <a16:colId xmlns:a16="http://schemas.microsoft.com/office/drawing/2014/main" val="3409061181"/>
                    </a:ext>
                  </a:extLst>
                </a:gridCol>
                <a:gridCol w="2262925">
                  <a:extLst>
                    <a:ext uri="{9D8B030D-6E8A-4147-A177-3AD203B41FA5}">
                      <a16:colId xmlns:a16="http://schemas.microsoft.com/office/drawing/2014/main" val="539866435"/>
                    </a:ext>
                  </a:extLst>
                </a:gridCol>
                <a:gridCol w="2571506">
                  <a:extLst>
                    <a:ext uri="{9D8B030D-6E8A-4147-A177-3AD203B41FA5}">
                      <a16:colId xmlns:a16="http://schemas.microsoft.com/office/drawing/2014/main" val="947357063"/>
                    </a:ext>
                  </a:extLst>
                </a:gridCol>
              </a:tblGrid>
              <a:tr h="1067727">
                <a:tc>
                  <a:txBody>
                    <a:bodyPr/>
                    <a:lstStyle/>
                    <a:p>
                      <a:pPr marL="0" marR="0" algn="ctr">
                        <a:lnSpc>
                          <a:spcPct val="150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000" dirty="0">
                          <a:effectLst/>
                        </a:rPr>
                        <a:t>Cumulative</a:t>
                      </a:r>
                    </a:p>
                    <a:p>
                      <a:pPr marL="0" marR="0" algn="ctr">
                        <a:lnSpc>
                          <a:spcPct val="100000"/>
                        </a:lnSpc>
                        <a:spcBef>
                          <a:spcPts val="0"/>
                        </a:spcBef>
                        <a:spcAft>
                          <a:spcPts val="0"/>
                        </a:spcAft>
                      </a:pPr>
                      <a:r>
                        <a:rPr lang="en-US" sz="2000" dirty="0">
                          <a:effectLst/>
                        </a:rPr>
                        <a:t>% Dollar volume not filtered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000" dirty="0">
                          <a:effectLst/>
                        </a:rPr>
                        <a:t>Cumulative</a:t>
                      </a:r>
                    </a:p>
                    <a:p>
                      <a:pPr marL="0" marR="0" algn="ctr">
                        <a:lnSpc>
                          <a:spcPct val="100000"/>
                        </a:lnSpc>
                        <a:spcBef>
                          <a:spcPts val="0"/>
                        </a:spcBef>
                        <a:spcAft>
                          <a:spcPts val="0"/>
                        </a:spcAft>
                      </a:pPr>
                      <a:r>
                        <a:rPr lang="en-US" sz="2000" dirty="0">
                          <a:effectLst/>
                        </a:rPr>
                        <a:t>% Merchants</a:t>
                      </a:r>
                    </a:p>
                    <a:p>
                      <a:pPr marL="0" marR="0" algn="ctr">
                        <a:lnSpc>
                          <a:spcPct val="100000"/>
                        </a:lnSpc>
                        <a:spcBef>
                          <a:spcPts val="0"/>
                        </a:spcBef>
                        <a:spcAft>
                          <a:spcPts val="0"/>
                        </a:spcAft>
                      </a:pPr>
                      <a:r>
                        <a:rPr lang="en-US" sz="2000" dirty="0">
                          <a:effectLst/>
                        </a:rPr>
                        <a:t>not filtered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6977281"/>
                  </a:ext>
                </a:extLst>
              </a:tr>
              <a:tr h="416439">
                <a:tc>
                  <a:txBody>
                    <a:bodyPr/>
                    <a:lstStyle/>
                    <a:p>
                      <a:pPr marL="0" marR="0">
                        <a:lnSpc>
                          <a:spcPct val="150000"/>
                        </a:lnSpc>
                        <a:spcBef>
                          <a:spcPts val="0"/>
                        </a:spcBef>
                        <a:spcAft>
                          <a:spcPts val="0"/>
                        </a:spcAft>
                      </a:pPr>
                      <a:r>
                        <a:rPr lang="en-US" sz="2000" dirty="0">
                          <a:effectLst/>
                        </a:rPr>
                        <a:t>Opt-out </a:t>
                      </a:r>
                      <a:r>
                        <a:rPr lang="en-US" sz="2000" dirty="0" smtClean="0">
                          <a:effectLst/>
                        </a:rPr>
                        <a:t>Merchants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a:effectLst/>
                        </a:rPr>
                        <a:t>100.0%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rPr>
                        <a:t>100.0%</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39657003"/>
                  </a:ext>
                </a:extLst>
              </a:tr>
              <a:tr h="324531">
                <a:tc>
                  <a:txBody>
                    <a:bodyPr/>
                    <a:lstStyle/>
                    <a:p>
                      <a:pPr marL="0" marR="0">
                        <a:lnSpc>
                          <a:spcPct val="150000"/>
                        </a:lnSpc>
                        <a:spcBef>
                          <a:spcPts val="0"/>
                        </a:spcBef>
                        <a:spcAft>
                          <a:spcPts val="0"/>
                        </a:spcAft>
                      </a:pPr>
                      <a:r>
                        <a:rPr lang="en-US" sz="2000">
                          <a:effectLst/>
                        </a:rPr>
                        <a:t>Misclassified MCCs to NAICS Mapping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a:effectLst/>
                        </a:rPr>
                        <a:t>86.7%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a:effectLst/>
                        </a:rPr>
                        <a:t>89.5%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3601358"/>
                  </a:ext>
                </a:extLst>
              </a:tr>
              <a:tr h="416439">
                <a:tc>
                  <a:txBody>
                    <a:bodyPr/>
                    <a:lstStyle/>
                    <a:p>
                      <a:pPr marL="0" marR="0">
                        <a:lnSpc>
                          <a:spcPct val="150000"/>
                        </a:lnSpc>
                        <a:spcBef>
                          <a:spcPts val="0"/>
                        </a:spcBef>
                        <a:spcAft>
                          <a:spcPts val="0"/>
                        </a:spcAft>
                      </a:pPr>
                      <a:r>
                        <a:rPr lang="en-US" sz="2000">
                          <a:effectLst/>
                        </a:rPr>
                        <a:t>Batch Processors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a:effectLst/>
                        </a:rPr>
                        <a:t>85.2%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a:effectLst/>
                        </a:rPr>
                        <a:t>81.5%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4689005"/>
                  </a:ext>
                </a:extLst>
              </a:tr>
              <a:tr h="416439">
                <a:tc>
                  <a:txBody>
                    <a:bodyPr/>
                    <a:lstStyle/>
                    <a:p>
                      <a:pPr marL="0" marR="0">
                        <a:lnSpc>
                          <a:spcPct val="150000"/>
                        </a:lnSpc>
                        <a:spcBef>
                          <a:spcPts val="0"/>
                        </a:spcBef>
                        <a:spcAft>
                          <a:spcPts val="0"/>
                        </a:spcAft>
                      </a:pPr>
                      <a:r>
                        <a:rPr lang="en-US" sz="2000">
                          <a:effectLst/>
                        </a:rPr>
                        <a:t>Minimum Monthly Spending/Transaction Days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rPr>
                        <a:t>85.2%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a:effectLst/>
                        </a:rPr>
                        <a:t>80.2%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246445"/>
                  </a:ext>
                </a:extLst>
              </a:tr>
              <a:tr h="416439">
                <a:tc>
                  <a:txBody>
                    <a:bodyPr/>
                    <a:lstStyle/>
                    <a:p>
                      <a:pPr marL="0" marR="0">
                        <a:lnSpc>
                          <a:spcPct val="150000"/>
                        </a:lnSpc>
                        <a:spcBef>
                          <a:spcPts val="0"/>
                        </a:spcBef>
                        <a:spcAft>
                          <a:spcPts val="0"/>
                        </a:spcAft>
                      </a:pPr>
                      <a:r>
                        <a:rPr lang="en-US" sz="2000">
                          <a:effectLst/>
                        </a:rPr>
                        <a:t>14-Month Constant Merchant Sample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rPr>
                        <a:t>52.7%</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a:effectLst/>
                        </a:rPr>
                        <a:t>29.1%</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024041"/>
                  </a:ext>
                </a:extLst>
              </a:tr>
              <a:tr h="416439">
                <a:tc>
                  <a:txBody>
                    <a:bodyPr/>
                    <a:lstStyle/>
                    <a:p>
                      <a:pPr marL="0" marR="0">
                        <a:lnSpc>
                          <a:spcPct val="150000"/>
                        </a:lnSpc>
                        <a:spcBef>
                          <a:spcPts val="0"/>
                        </a:spcBef>
                        <a:spcAft>
                          <a:spcPts val="0"/>
                        </a:spcAft>
                      </a:pPr>
                      <a:r>
                        <a:rPr lang="en-US" sz="2000" dirty="0">
                          <a:effectLst/>
                        </a:rPr>
                        <a:t>Growth Outliers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rPr>
                        <a:t>51.4%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2000" dirty="0">
                          <a:effectLst/>
                        </a:rPr>
                        <a:t>29.1%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3093368"/>
                  </a:ext>
                </a:extLst>
              </a:tr>
            </a:tbl>
          </a:graphicData>
        </a:graphic>
      </p:graphicFrame>
      <p:sp>
        <p:nvSpPr>
          <p:cNvPr id="8" name="Rectangle 7"/>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Additional filtering criteria for “well-behaved” merchants</a:t>
            </a:r>
            <a:endParaRPr lang="en-US" sz="3600" dirty="0">
              <a:latin typeface="Gill Sans MT" panose="020B0502020104020203" pitchFamily="34" charset="0"/>
            </a:endParaRPr>
          </a:p>
        </p:txBody>
      </p:sp>
    </p:spTree>
    <p:extLst>
      <p:ext uri="{BB962C8B-B14F-4D97-AF65-F5344CB8AC3E}">
        <p14:creationId xmlns:p14="http://schemas.microsoft.com/office/powerpoint/2010/main" val="337160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3655" y="213443"/>
            <a:ext cx="10515600" cy="1325563"/>
          </a:xfrm>
        </p:spPr>
        <p:txBody>
          <a:bodyPr/>
          <a:lstStyle/>
          <a:p>
            <a:r>
              <a:rPr lang="en-US" dirty="0" smtClean="0">
                <a:solidFill>
                  <a:schemeClr val="bg1"/>
                </a:solidFill>
                <a:latin typeface="Gill Sans MT" panose="020B0502020104020203" pitchFamily="34" charset="0"/>
              </a:rPr>
              <a:t>Coverage is increasing over time</a:t>
            </a:r>
            <a:endParaRPr lang="en-US" dirty="0">
              <a:solidFill>
                <a:schemeClr val="bg1"/>
              </a:solidFill>
              <a:latin typeface="Gill Sans MT" panose="020B0502020104020203" pitchFamily="34" charset="0"/>
            </a:endParaRPr>
          </a:p>
        </p:txBody>
      </p:sp>
      <p:pic>
        <p:nvPicPr>
          <p:cNvPr id="6" name="Picture 5" descr="G:\Palantir\data_documentation\charts\national_coverage.jpe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274" y="2108214"/>
            <a:ext cx="11528592" cy="4602601"/>
          </a:xfrm>
          <a:prstGeom prst="rect">
            <a:avLst/>
          </a:prstGeom>
          <a:noFill/>
          <a:ln>
            <a:noFill/>
          </a:ln>
        </p:spPr>
      </p:pic>
      <p:sp>
        <p:nvSpPr>
          <p:cNvPr id="5" name="Rectangle 4"/>
          <p:cNvSpPr/>
          <p:nvPr/>
        </p:nvSpPr>
        <p:spPr>
          <a:xfrm>
            <a:off x="499029" y="1387613"/>
            <a:ext cx="11500610" cy="830997"/>
          </a:xfrm>
          <a:prstGeom prst="rect">
            <a:avLst/>
          </a:prstGeom>
        </p:spPr>
        <p:txBody>
          <a:bodyPr wrap="square">
            <a:spAutoFit/>
          </a:bodyPr>
          <a:lstStyle/>
          <a:p>
            <a:r>
              <a:rPr lang="en-US" sz="2400" b="1" dirty="0">
                <a:latin typeface="Times New Roman" panose="02020603050405020304" pitchFamily="18" charset="0"/>
                <a:ea typeface="Calibri" panose="020F0502020204030204" pitchFamily="34" charset="0"/>
              </a:rPr>
              <a:t>First Data Coverage of National </a:t>
            </a:r>
            <a:r>
              <a:rPr lang="en-US" sz="2400" b="1" dirty="0" smtClean="0">
                <a:latin typeface="Times New Roman" panose="02020603050405020304" pitchFamily="18" charset="0"/>
                <a:ea typeface="Calibri" panose="020F0502020204030204" pitchFamily="34" charset="0"/>
              </a:rPr>
              <a:t>“Retail </a:t>
            </a:r>
            <a:r>
              <a:rPr lang="en-US" sz="2400" b="1" dirty="0">
                <a:latin typeface="Times New Roman" panose="02020603050405020304" pitchFamily="18" charset="0"/>
                <a:ea typeface="Calibri" panose="020F0502020204030204" pitchFamily="34" charset="0"/>
              </a:rPr>
              <a:t>Sales </a:t>
            </a:r>
            <a:r>
              <a:rPr lang="en-US" sz="2400" b="1" dirty="0" smtClean="0">
                <a:latin typeface="Times New Roman" panose="02020603050405020304" pitchFamily="18" charset="0"/>
                <a:ea typeface="Calibri" panose="020F0502020204030204" pitchFamily="34" charset="0"/>
              </a:rPr>
              <a:t>Group” Sales </a:t>
            </a:r>
          </a:p>
          <a:p>
            <a:r>
              <a:rPr lang="en-US" sz="2400" b="1" dirty="0" smtClean="0">
                <a:latin typeface="Times New Roman" panose="02020603050405020304" pitchFamily="18" charset="0"/>
                <a:ea typeface="Calibri" panose="020F0502020204030204" pitchFamily="34" charset="0"/>
              </a:rPr>
              <a:t>(Retail Sales Group is 25% of GDP) </a:t>
            </a:r>
            <a:endParaRPr lang="en-US" sz="2400" dirty="0"/>
          </a:p>
        </p:txBody>
      </p:sp>
      <p:sp>
        <p:nvSpPr>
          <p:cNvPr id="9" name="Rectangle 8"/>
          <p:cNvSpPr/>
          <p:nvPr/>
        </p:nvSpPr>
        <p:spPr>
          <a:xfrm>
            <a:off x="223274" y="134003"/>
            <a:ext cx="11776365" cy="833377"/>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r>
              <a:rPr lang="en-US" sz="3600" dirty="0" smtClean="0">
                <a:latin typeface="Gill Sans MT" panose="020B0502020104020203" pitchFamily="34" charset="0"/>
              </a:rPr>
              <a:t>Coverage is increasing over time</a:t>
            </a:r>
            <a:endParaRPr lang="en-US" sz="3600" dirty="0">
              <a:latin typeface="Gill Sans MT" panose="020B0502020104020203" pitchFamily="34" charset="0"/>
            </a:endParaRPr>
          </a:p>
        </p:txBody>
      </p:sp>
    </p:spTree>
    <p:extLst>
      <p:ext uri="{BB962C8B-B14F-4D97-AF65-F5344CB8AC3E}">
        <p14:creationId xmlns:p14="http://schemas.microsoft.com/office/powerpoint/2010/main" val="2269537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E17A8BB07CA6459B68986233AF7C0B" ma:contentTypeVersion="95" ma:contentTypeDescription="Create a new document." ma:contentTypeScope="" ma:versionID="cd8eedd72a0d43abe92ec6aa617cf7a4">
  <xsd:schema xmlns:xsd="http://www.w3.org/2001/XMLSchema" xmlns:xs="http://www.w3.org/2001/XMLSchema" xmlns:p="http://schemas.microsoft.com/office/2006/metadata/properties" xmlns:ns1="http://schemas.microsoft.com/sharepoint/v3" xmlns:ns2="1ceb290c-0c0f-4d75-9d55-bf954c0fe360" xmlns:ns3="afd080f9-41a9-43ae-acb8-37ec2f6ce25d" xmlns:ns4="http://schemas.microsoft.com/sharepoint/v4" targetNamespace="http://schemas.microsoft.com/office/2006/metadata/properties" ma:root="true" ma:fieldsID="e03115ef52bc1471455c866c9e5fd3bf" ns1:_="" ns2:_="" ns3:_="" ns4:_="">
    <xsd:import namespace="http://schemas.microsoft.com/sharepoint/v3"/>
    <xsd:import namespace="1ceb290c-0c0f-4d75-9d55-bf954c0fe360"/>
    <xsd:import namespace="afd080f9-41a9-43ae-acb8-37ec2f6ce25d"/>
    <xsd:import namespace="http://schemas.microsoft.com/sharepoint/v4"/>
    <xsd:element name="properties">
      <xsd:complexType>
        <xsd:sequence>
          <xsd:element name="documentManagement">
            <xsd:complexType>
              <xsd:all>
                <xsd:element ref="ns2:Project_x0020_Owner" minOccurs="0"/>
                <xsd:element ref="ns2:Authors" minOccurs="0"/>
                <xsd:element ref="ns2:Readers" minOccurs="0"/>
                <xsd:element ref="ns2:Security" minOccurs="0"/>
                <xsd:element ref="ns1:PublishingStartDate" minOccurs="0"/>
                <xsd:element ref="ns1:PublishingExpirationDate" minOccurs="0"/>
                <xsd:element ref="ns2:_dlc_DocId" minOccurs="0"/>
                <xsd:element ref="ns2:_dlc_DocIdUrl" minOccurs="0"/>
                <xsd:element ref="ns2:_dlc_DocIdPersistId" minOccurs="0"/>
                <xsd:element ref="ns2:Section" minOccurs="0"/>
                <xsd:element ref="ns2:Division" minOccurs="0"/>
                <xsd:element ref="ns4:IconOverlay" minOccurs="0"/>
                <xsd:element ref="ns1:_vti_ItemDeclaredRecord" minOccurs="0"/>
                <xsd:element ref="ns1:_vti_ItemHoldRecordStatus" minOccurs="0"/>
                <xsd:element ref="ns3:Check_x0020_in_x0020_item_x0020_on_x0020_creation" minOccurs="0"/>
                <xsd:element ref="ns2:SharedWithUsers" minOccurs="0"/>
                <xsd:element ref="ns3:nested_docset_fi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7"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8"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_vti_ItemDeclaredRecord" ma:index="17" nillable="true" ma:displayName="Declared Record" ma:hidden="true" ma:internalName="_vti_ItemDeclaredRecord" ma:readOnly="true">
      <xsd:simpleType>
        <xsd:restriction base="dms:DateTime"/>
      </xsd:simpleType>
    </xsd:element>
    <xsd:element name="_vti_ItemHoldRecordStatus" ma:index="18" nillable="true" ma:displayName="Hold and Record Status" ma:decimals="0" ma:hidden="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ceb290c-0c0f-4d75-9d55-bf954c0fe360" elementFormDefault="qualified">
    <xsd:import namespace="http://schemas.microsoft.com/office/2006/documentManagement/types"/>
    <xsd:import namespace="http://schemas.microsoft.com/office/infopath/2007/PartnerControls"/>
    <xsd:element name="Project_x0020_Owner" ma:index="2" nillable="true" ma:displayName="Project Owner" ma:description="Only one, assigned Point of Contact for yearly validation." ma:hidden="true" ma:list="UserInfo" ma:SharePointGroup="0" ma:internalName="Projec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uthors" ma:index="3" nillable="true" ma:displayName="Authors/Admins" ma:description="Read, write, and group member editing permissions." ma:hidden="true" ma:list="UserInfo" ma:SearchPeopleOnly="false" ma:SharePointGroup="0" ma:internalName="Author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aders" ma:index="4" nillable="true" ma:displayName="Readers" ma:description="(Optional) Read only permissions." ma:hidden="true" ma:list="UserInfo" ma:SearchPeopleOnly="false" ma:SharePointGroup="0" ma:internalName="Readers" ma:readOnly="fals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ecurity" ma:index="5" nillable="true" ma:displayName="Classification" ma:default="Internal FR / Official Use" ma:description="" ma:format="Dropdown" ma:hidden="true" ma:internalName="Security" ma:readOnly="false">
      <xsd:simpleType>
        <xsd:restriction base="dms:Choice">
          <xsd:enumeration value="Class I FOMC - Restricted Controlled FR"/>
          <xsd:enumeration value="Class II FOMC - Restricted FR"/>
          <xsd:enumeration value="Class III FOMC - Internal FR"/>
          <xsd:enumeration value="Personal / Nonwork"/>
          <xsd:enumeration value="Public / Official Release"/>
          <xsd:enumeration value="Nonconfidential"/>
          <xsd:enumeration value="Treasury Unclassified"/>
          <xsd:enumeration value="Treasury SBU"/>
          <xsd:enumeration value="SPII FR"/>
          <xsd:enumeration value="Internal FR / Official Use"/>
          <xsd:enumeration value="Restricted FR"/>
          <xsd:enumeration value="Restricted Controlled FR"/>
        </xsd:restriction>
      </xsd:simple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Section" ma:index="14" nillable="true" ma:displayName="Section" ma:hidden="true" ma:internalName="Section" ma:readOnly="false">
      <xsd:simpleType>
        <xsd:restriction base="dms:Text"/>
      </xsd:simpleType>
    </xsd:element>
    <xsd:element name="Division" ma:index="15" nillable="true" ma:displayName="Division" ma:hidden="true" ma:internalName="Division" ma:readOnly="false">
      <xsd:simpleType>
        <xsd:restriction base="dms:Text">
          <xsd:maxLength value="255"/>
        </xsd:restriction>
      </xsd:simpleType>
    </xsd:element>
    <xsd:element name="SharedWithUsers" ma:index="3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fd080f9-41a9-43ae-acb8-37ec2f6ce25d" elementFormDefault="qualified">
    <xsd:import namespace="http://schemas.microsoft.com/office/2006/documentManagement/types"/>
    <xsd:import namespace="http://schemas.microsoft.com/office/infopath/2007/PartnerControls"/>
    <xsd:element name="Check_x0020_in_x0020_item_x0020_on_x0020_creation" ma:index="29" nillable="true" ma:displayName="Check in item on creation" ma:internalName="Check_x0020_in_x0020_item_x0020_on_x0020_creation">
      <xsd:complexType>
        <xsd:complexContent>
          <xsd:extension base="dms:URL">
            <xsd:sequence>
              <xsd:element name="Url" type="dms:ValidUrl" minOccurs="0" nillable="true"/>
              <xsd:element name="Description" type="xsd:string" nillable="true"/>
            </xsd:sequence>
          </xsd:extension>
        </xsd:complexContent>
      </xsd:complexType>
    </xsd:element>
    <xsd:element name="nested_docset_fix" ma:index="31" nillable="true" ma:displayName="ZDisabled: nested_docset_fix 2013" ma:internalName="nested_docset_fix">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6"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ecurity xmlns="1ceb290c-0c0f-4d75-9d55-bf954c0fe360">Internal FR / Official Use</Security>
    <Check_x0020_in_x0020_item_x0020_on_x0020_creation xmlns="afd080f9-41a9-43ae-acb8-37ec2f6ce25d">
      <Url xsi:nil="true"/>
      <Description xsi:nil="true"/>
    </Check_x0020_in_x0020_item_x0020_on_x0020_creation>
    <Readers xmlns="1ceb290c-0c0f-4d75-9d55-bf954c0fe360">
      <UserInfo>
        <DisplayName/>
        <AccountId xsi:nil="true"/>
        <AccountType/>
      </UserInfo>
    </Readers>
    <IconOverlay xmlns="http://schemas.microsoft.com/sharepoint/v4" xsi:nil="true"/>
    <Section xmlns="1ceb290c-0c0f-4d75-9d55-bf954c0fe360">Consumer ＆ Comm. Dev. Research</Section>
    <Authors xmlns="1ceb290c-0c0f-4d75-9d55-bf954c0fe360">
      <UserInfo>
        <DisplayName>Paul Lengermann</DisplayName>
        <AccountId>193</AccountId>
        <AccountType/>
      </UserInfo>
      <UserInfo>
        <DisplayName>Wendy Dunn</DisplayName>
        <AccountId>534</AccountId>
        <AccountType/>
      </UserInfo>
      <UserInfo>
        <DisplayName>Laura Feiveson</DisplayName>
        <AccountId>380</AccountId>
        <AccountType/>
      </UserInfo>
      <UserInfo>
        <DisplayName>Aditya Aladangady</DisplayName>
        <AccountId>327</AccountId>
        <AccountType/>
      </UserInfo>
      <UserInfo>
        <DisplayName>Shifrah Aron-Dine</DisplayName>
        <AccountId>379</AccountId>
        <AccountType/>
      </UserInfo>
      <UserInfo>
        <DisplayName>Claudia Sahm</DisplayName>
        <AccountId>822</AccountId>
        <AccountType/>
      </UserInfo>
      <UserInfo>
        <DisplayName>Kelsey O'Flaherty</DisplayName>
        <AccountId>437</AccountId>
        <AccountType/>
      </UserInfo>
      <UserInfo>
        <DisplayName>Felix Galbis-Reig</DisplayName>
        <AccountId>92</AccountId>
        <AccountType/>
      </UserInfo>
    </Authors>
    <PublishingExpirationDate xmlns="http://schemas.microsoft.com/sharepoint/v3" xsi:nil="true"/>
    <Division xmlns="1ceb290c-0c0f-4d75-9d55-bf954c0fe360">Consumer &amp; Community Affairs</Division>
    <PublishingStartDate xmlns="http://schemas.microsoft.com/sharepoint/v3" xsi:nil="true"/>
    <Project_x0020_Owner xmlns="1ceb290c-0c0f-4d75-9d55-bf954c0fe360">
      <UserInfo>
        <DisplayName>Wendy Dunn</DisplayName>
        <AccountId>534</AccountId>
        <AccountType/>
      </UserInfo>
    </Project_x0020_Owner>
    <_dlc_DocId xmlns="1ceb290c-0c0f-4d75-9d55-bf954c0fe360">COLLAB-632341292-22801</_dlc_DocId>
    <_dlc_DocIdUrl xmlns="1ceb290c-0c0f-4d75-9d55-bf954c0fe360">
      <Url>https://spweb.frb.gov/sites/collab/_layouts/15/DocIdRedir.aspx?ID=COLLAB-632341292-22801</Url>
      <Description>COLLAB-632341292-22801</Description>
    </_dlc_DocIdUrl>
    <SharedWithUsers xmlns="1ceb290c-0c0f-4d75-9d55-bf954c0fe360">
      <UserInfo>
        <DisplayName>Kelsey O'Flaherty</DisplayName>
        <AccountId>437</AccountId>
        <AccountType/>
      </UserInfo>
    </SharedWithUsers>
    <nested_docset_fix xmlns="afd080f9-41a9-43ae-acb8-37ec2f6ce25d">
      <Url xsi:nil="true"/>
      <Description xsi:nil="true"/>
    </nested_docset_fix>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BE214B3-2183-44ED-9FC6-1FB7363D05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ceb290c-0c0f-4d75-9d55-bf954c0fe360"/>
    <ds:schemaRef ds:uri="afd080f9-41a9-43ae-acb8-37ec2f6ce25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EBB24D-D636-4B86-B399-FC6306B1E852}">
  <ds:schemaRefs>
    <ds:schemaRef ds:uri="http://schemas.microsoft.com/sharepoint/v3/contenttype/forms"/>
  </ds:schemaRefs>
</ds:datastoreItem>
</file>

<file path=customXml/itemProps3.xml><?xml version="1.0" encoding="utf-8"?>
<ds:datastoreItem xmlns:ds="http://schemas.openxmlformats.org/officeDocument/2006/customXml" ds:itemID="{0D969F1A-28A8-4E46-AE51-11F75FF25F12}">
  <ds:schemaRefs>
    <ds:schemaRef ds:uri="http://schemas.microsoft.com/office/infopath/2007/PartnerControls"/>
    <ds:schemaRef ds:uri="1ceb290c-0c0f-4d75-9d55-bf954c0fe360"/>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purl.org/dc/terms/"/>
    <ds:schemaRef ds:uri="http://purl.org/dc/elements/1.1/"/>
    <ds:schemaRef ds:uri="http://www.w3.org/XML/1998/namespace"/>
    <ds:schemaRef ds:uri="http://schemas.microsoft.com/sharepoint/v4"/>
    <ds:schemaRef ds:uri="afd080f9-41a9-43ae-acb8-37ec2f6ce25d"/>
    <ds:schemaRef ds:uri="http://schemas.microsoft.com/sharepoint/v3"/>
  </ds:schemaRefs>
</ds:datastoreItem>
</file>

<file path=customXml/itemProps4.xml><?xml version="1.0" encoding="utf-8"?>
<ds:datastoreItem xmlns:ds="http://schemas.openxmlformats.org/officeDocument/2006/customXml" ds:itemID="{42A0F6B8-D5B5-4947-AF0C-3B069FCED19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40930</TotalTime>
  <Words>1758</Words>
  <Application>Microsoft Office PowerPoint</Application>
  <PresentationFormat>Widescreen</PresentationFormat>
  <Paragraphs>222</Paragraphs>
  <Slides>35</Slides>
  <Notes>1</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Cambria Math</vt:lpstr>
      <vt:lpstr>Garamond</vt:lpstr>
      <vt:lpstr>Gill Sans</vt:lpstr>
      <vt:lpstr>Gill Sans MT</vt:lpstr>
      <vt:lpstr>Times New Roman</vt:lpstr>
      <vt:lpstr>Wingdings</vt:lpstr>
      <vt:lpstr>Office Theme</vt:lpstr>
      <vt:lpstr>From Transactions Data to Economic Statistics: Constructing Real-time, High-frequency,  Geographic Measures of Consumer Spending </vt:lpstr>
      <vt:lpstr>PowerPoint Presentation</vt:lpstr>
      <vt:lpstr>PowerPoint Presentation</vt:lpstr>
      <vt:lpstr>PowerPoint Presentation</vt:lpstr>
      <vt:lpstr>Raw transactions aggregates are not useful</vt:lpstr>
      <vt:lpstr>PowerPoint Presentation</vt:lpstr>
      <vt:lpstr>Filtering with constant merchant samples</vt:lpstr>
      <vt:lpstr>PowerPoint Presentation</vt:lpstr>
      <vt:lpstr>Coverage is increasing over time</vt:lpstr>
      <vt:lpstr>PowerPoint Presentation</vt:lpstr>
      <vt:lpstr>PowerPoint Presentation</vt:lpstr>
      <vt:lpstr>PowerPoint Presentation</vt:lpstr>
      <vt:lpstr>PowerPoint Presentation</vt:lpstr>
      <vt:lpstr>PowerPoint Presentation</vt:lpstr>
      <vt:lpstr>Matches well at national level</vt:lpstr>
      <vt:lpstr>PowerPoint Presentation</vt:lpstr>
      <vt:lpstr>PowerPoint Presentation</vt:lpstr>
      <vt:lpstr>Coverage varies over geographic regions</vt:lpstr>
      <vt:lpstr>PowerPoint Presentation</vt:lpstr>
      <vt:lpstr>PowerPoint Presentation</vt:lpstr>
      <vt:lpstr>PowerPoint Presentation</vt:lpstr>
      <vt:lpstr>PowerPoint Presentation</vt:lpstr>
      <vt:lpstr>Concluding remarks</vt:lpstr>
      <vt:lpstr>Concluding remarks</vt:lpstr>
      <vt:lpstr>PowerPoint Presentation</vt:lpstr>
      <vt:lpstr>PowerPoint Presentation</vt:lpstr>
      <vt:lpstr>PowerPoint Presentation</vt:lpstr>
      <vt:lpstr>Removing seasonal and other predictable variation</vt:lpstr>
      <vt:lpstr>The effects of Hurricanes Harvey and Irma on local spending: Texas</vt:lpstr>
      <vt:lpstr>PowerPoint Presentation</vt:lpstr>
      <vt:lpstr>PowerPoint Presentation</vt:lpstr>
      <vt:lpstr>PowerPoint Presentation</vt:lpstr>
      <vt:lpstr>PowerPoint Presentation</vt:lpstr>
      <vt:lpstr>PowerPoint Presentation</vt:lpstr>
      <vt:lpstr>PowerPoint Presentation</vt:lpstr>
    </vt:vector>
  </TitlesOfParts>
  <Company>FRB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Prices Can’t Fall’:  Do Beliefs Affect Consumer Spending and Borrowing Cycles</dc:title>
  <dc:creator>Claudia Sahm</dc:creator>
  <cp:lastModifiedBy>Laura Feiveson</cp:lastModifiedBy>
  <cp:revision>742</cp:revision>
  <cp:lastPrinted>2019-03-13T19:08:46Z</cp:lastPrinted>
  <dcterms:created xsi:type="dcterms:W3CDTF">2015-06-18T18:49:51Z</dcterms:created>
  <dcterms:modified xsi:type="dcterms:W3CDTF">2019-03-14T15:55:37Z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0x0101002BE17A8BB07CA6459B68986233AF7C0B</vt:lpwstr>
  </property>
  <property fmtid="{D5CDD505-2E9C-101B-9397-08002B2CF9AE}" pid="3" name="_dlc_DocIdItemGuid">
    <vt:lpwstr>74827f7b-b5ac-496e-958e-20399f593468</vt:lpwstr>
  </property>
  <property fmtid="{D5CDD505-2E9C-101B-9397-08002B2CF9AE}" pid="4" name="WorkflowChangePath">
    <vt:lpwstr>95d626d5-b4f2-40b2-9aec-34822f342eb3,34;95d626d5-b4f2-40b2-9aec-34822f342eb3,48;95d626d5-b4f2-40b2-9aec-34822f342eb3,51;95d626d5-b4f2-40b2-9aec-34822f342eb3,60;95d626d5-b4f2-40b2-9aec-34822f342eb3,63;95d626d5-b4f2-40b2-9aec-34822f342eb3,70;95d626d5-b4f2-4</vt:lpwstr>
  </property>
  <property fmtid="{D5CDD505-2E9C-101B-9397-08002B2CF9AE}" pid="5" name="_docset_NoMedatataSyncRequired">
    <vt:lpwstr>False</vt:lpwstr>
  </property>
  <property fmtid="{D5CDD505-2E9C-101B-9397-08002B2CF9AE}" pid="6" name="TitusGUID">
    <vt:lpwstr>ecd04072-fb5e-4a35-b548-002f8e4e5c5b</vt:lpwstr>
  </property>
  <property fmtid="{D5CDD505-2E9C-101B-9397-08002B2CF9AE}" pid="7" name="Workflow_Initiator">
    <vt:lpwstr>822</vt:lpwstr>
  </property>
</Properties>
</file>