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0"/>
  </p:notesMasterIdLst>
  <p:handoutMasterIdLst>
    <p:handoutMasterId r:id="rId41"/>
  </p:handoutMasterIdLst>
  <p:sldIdLst>
    <p:sldId id="256" r:id="rId6"/>
    <p:sldId id="259" r:id="rId7"/>
    <p:sldId id="260" r:id="rId8"/>
    <p:sldId id="262" r:id="rId9"/>
    <p:sldId id="264" r:id="rId10"/>
    <p:sldId id="286" r:id="rId11"/>
    <p:sldId id="266" r:id="rId12"/>
    <p:sldId id="292" r:id="rId13"/>
    <p:sldId id="287" r:id="rId14"/>
    <p:sldId id="291" r:id="rId15"/>
    <p:sldId id="288" r:id="rId16"/>
    <p:sldId id="290" r:id="rId17"/>
    <p:sldId id="289" r:id="rId18"/>
    <p:sldId id="285" r:id="rId19"/>
    <p:sldId id="284" r:id="rId20"/>
    <p:sldId id="257" r:id="rId21"/>
    <p:sldId id="265" r:id="rId22"/>
    <p:sldId id="268" r:id="rId23"/>
    <p:sldId id="279" r:id="rId24"/>
    <p:sldId id="263" r:id="rId25"/>
    <p:sldId id="267" r:id="rId26"/>
    <p:sldId id="270" r:id="rId27"/>
    <p:sldId id="271" r:id="rId28"/>
    <p:sldId id="272" r:id="rId29"/>
    <p:sldId id="293" r:id="rId30"/>
    <p:sldId id="273" r:id="rId31"/>
    <p:sldId id="274" r:id="rId32"/>
    <p:sldId id="280" r:id="rId33"/>
    <p:sldId id="278" r:id="rId34"/>
    <p:sldId id="276" r:id="rId35"/>
    <p:sldId id="282" r:id="rId36"/>
    <p:sldId id="281" r:id="rId37"/>
    <p:sldId id="275" r:id="rId38"/>
    <p:sldId id="283" r:id="rId39"/>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pos="1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76892" autoAdjust="0"/>
  </p:normalViewPr>
  <p:slideViewPr>
    <p:cSldViewPr>
      <p:cViewPr varScale="1">
        <p:scale>
          <a:sx n="92" d="100"/>
          <a:sy n="92" d="100"/>
        </p:scale>
        <p:origin x="930" y="120"/>
      </p:cViewPr>
      <p:guideLst>
        <p:guide orient="horz" pos="4224"/>
        <p:guide pos="1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1E0D4ADE-EEA1-4E53-A35C-E69BD3CF9CA1}" type="datetimeFigureOut">
              <a:rPr lang="en-US" smtClean="0"/>
              <a:t>3/16/2019</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A5313A4-DDFD-4367-97AD-20F4CAC403CB}" type="slidenum">
              <a:rPr lang="en-US" smtClean="0"/>
              <a:t>‹#›</a:t>
            </a:fld>
            <a:endParaRPr lang="en-US"/>
          </a:p>
        </p:txBody>
      </p:sp>
    </p:spTree>
    <p:extLst>
      <p:ext uri="{BB962C8B-B14F-4D97-AF65-F5344CB8AC3E}">
        <p14:creationId xmlns:p14="http://schemas.microsoft.com/office/powerpoint/2010/main" val="2390177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440F903A-873C-4C92-95D1-C34E117DE35A}" type="datetimeFigureOut">
              <a:rPr lang="en-US" smtClean="0"/>
              <a:t>3/16/2019</a:t>
            </a:fld>
            <a:endParaRPr lang="en-US"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603B9073-4934-4A18-B03D-7FA2DABDE591}" type="slidenum">
              <a:rPr lang="en-US" smtClean="0"/>
              <a:t>‹#›</a:t>
            </a:fld>
            <a:endParaRPr lang="en-US" dirty="0"/>
          </a:p>
        </p:txBody>
      </p:sp>
    </p:spTree>
    <p:extLst>
      <p:ext uri="{BB962C8B-B14F-4D97-AF65-F5344CB8AC3E}">
        <p14:creationId xmlns:p14="http://schemas.microsoft.com/office/powerpoint/2010/main" val="257314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 are from the</a:t>
            </a:r>
            <a:r>
              <a:rPr lang="en-US" baseline="0" dirty="0" smtClean="0"/>
              <a:t> 2012 BR for single-unit </a:t>
            </a:r>
            <a:r>
              <a:rPr lang="en-US" baseline="0" dirty="0" err="1" smtClean="0"/>
              <a:t>estabs</a:t>
            </a:r>
            <a:r>
              <a:rPr lang="en-US" baseline="0" dirty="0" smtClean="0"/>
              <a:t>.  Show the agreement </a:t>
            </a:r>
            <a:r>
              <a:rPr lang="en-US" i="1" baseline="0" dirty="0" smtClean="0"/>
              <a:t>when all sources coded the </a:t>
            </a:r>
            <a:r>
              <a:rPr lang="en-US" i="1" baseline="0" dirty="0" err="1" smtClean="0"/>
              <a:t>estab</a:t>
            </a:r>
            <a:r>
              <a:rPr lang="en-US" i="0" baseline="0" dirty="0" smtClean="0"/>
              <a:t> on the 2-digit level</a:t>
            </a:r>
          </a:p>
          <a:p>
            <a:endParaRPr lang="en-US" i="0" baseline="0" dirty="0" smtClean="0"/>
          </a:p>
          <a:p>
            <a:r>
              <a:rPr lang="en-US" i="0" baseline="0" dirty="0" smtClean="0"/>
              <a:t>Outdated information—</a:t>
            </a:r>
            <a:r>
              <a:rPr lang="en-US" i="0" baseline="0" dirty="0" err="1" smtClean="0"/>
              <a:t>autocoded</a:t>
            </a:r>
            <a:r>
              <a:rPr lang="en-US" i="0" baseline="0" dirty="0" smtClean="0"/>
              <a:t> uses 2002-2004 EIN applications, how often does the term “electric scooter sharing app” appear?</a:t>
            </a: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2</a:t>
            </a:fld>
            <a:endParaRPr lang="en-US" dirty="0"/>
          </a:p>
        </p:txBody>
      </p:sp>
    </p:spTree>
    <p:extLst>
      <p:ext uri="{BB962C8B-B14F-4D97-AF65-F5344CB8AC3E}">
        <p14:creationId xmlns:p14="http://schemas.microsoft.com/office/powerpoint/2010/main" val="2411853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Metion</a:t>
            </a:r>
            <a:r>
              <a:rPr lang="en-US" dirty="0" smtClean="0"/>
              <a:t> Follow-on from SIC codes</a:t>
            </a: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16</a:t>
            </a:fld>
            <a:endParaRPr lang="en-US"/>
          </a:p>
        </p:txBody>
      </p:sp>
    </p:spTree>
    <p:extLst>
      <p:ext uri="{BB962C8B-B14F-4D97-AF65-F5344CB8AC3E}">
        <p14:creationId xmlns:p14="http://schemas.microsoft.com/office/powerpoint/2010/main" val="1187529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18</a:t>
            </a:fld>
            <a:endParaRPr lang="en-US" dirty="0"/>
          </a:p>
        </p:txBody>
      </p:sp>
    </p:spTree>
    <p:extLst>
      <p:ext uri="{BB962C8B-B14F-4D97-AF65-F5344CB8AC3E}">
        <p14:creationId xmlns:p14="http://schemas.microsoft.com/office/powerpoint/2010/main" val="1314135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r>
              <a:rPr lang="en-US" dirty="0" smtClean="0"/>
              <a:t>Ground truth for 2012 ECON</a:t>
            </a:r>
            <a:r>
              <a:rPr lang="en-US" baseline="0" dirty="0" smtClean="0"/>
              <a:t> census is </a:t>
            </a:r>
            <a:r>
              <a:rPr lang="en-US" baseline="0" dirty="0" err="1" smtClean="0"/>
              <a:t>debateable</a:t>
            </a:r>
            <a:r>
              <a:rPr lang="en-US" baseline="0" dirty="0" smtClean="0"/>
              <a:t>.  But so long as we compare the SS4 to the same then we will make sure we are comparing more accurately</a:t>
            </a:r>
          </a:p>
          <a:p>
            <a:endParaRPr lang="en-US" baseline="0" dirty="0" smtClean="0"/>
          </a:p>
          <a:p>
            <a:r>
              <a:rPr lang="en-US" baseline="0" dirty="0" smtClean="0"/>
              <a:t>Business Register: The population of non-farm employer businesses. Serves as our sampling universe for business surveys</a:t>
            </a: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20</a:t>
            </a:fld>
            <a:endParaRPr lang="en-US"/>
          </a:p>
        </p:txBody>
      </p:sp>
    </p:spTree>
    <p:extLst>
      <p:ext uri="{BB962C8B-B14F-4D97-AF65-F5344CB8AC3E}">
        <p14:creationId xmlns:p14="http://schemas.microsoft.com/office/powerpoint/2010/main" val="3695260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a:t>
            </a:r>
            <a:r>
              <a:rPr lang="en-US" baseline="0" dirty="0" smtClean="0"/>
              <a:t> the hidden layer here.  That’s the goal.  Tell them to think about it as factor loadings from a PCA</a:t>
            </a:r>
          </a:p>
          <a:p>
            <a:endParaRPr lang="en-US" baseline="0" dirty="0" smtClean="0"/>
          </a:p>
          <a:p>
            <a:r>
              <a:rPr lang="en-US" baseline="0" dirty="0" smtClean="0"/>
              <a:t>Why doc instead of word to </a:t>
            </a:r>
            <a:r>
              <a:rPr lang="en-US" baseline="0" dirty="0" err="1" smtClean="0"/>
              <a:t>vec</a:t>
            </a:r>
            <a:r>
              <a:rPr lang="en-US" baseline="0" dirty="0" smtClean="0"/>
              <a:t>? Because doc gives us that hidden layer for the entire document.</a:t>
            </a:r>
          </a:p>
          <a:p>
            <a:endParaRPr lang="en-US" baseline="0" dirty="0" smtClean="0"/>
          </a:p>
          <a:p>
            <a:r>
              <a:rPr lang="en-US" dirty="0" smtClean="0"/>
              <a:t>Once we have the hidden layer, we can:</a:t>
            </a:r>
          </a:p>
          <a:p>
            <a:pPr lvl="1"/>
            <a:r>
              <a:rPr lang="en-US" dirty="0" smtClean="0"/>
              <a:t>Tell how similar words or documents are.</a:t>
            </a:r>
          </a:p>
          <a:p>
            <a:pPr marL="914400" lvl="2" indent="0">
              <a:buNone/>
            </a:pPr>
            <a:endParaRPr lang="en-US" dirty="0" smtClean="0"/>
          </a:p>
          <a:p>
            <a:pPr lvl="1"/>
            <a:r>
              <a:rPr lang="en-US" dirty="0" smtClean="0"/>
              <a:t>Use the weights for individual words/documents as features in machine learning algorithms.</a:t>
            </a:r>
          </a:p>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21</a:t>
            </a:fld>
            <a:endParaRPr lang="en-US"/>
          </a:p>
        </p:txBody>
      </p:sp>
    </p:spTree>
    <p:extLst>
      <p:ext uri="{BB962C8B-B14F-4D97-AF65-F5344CB8AC3E}">
        <p14:creationId xmlns:p14="http://schemas.microsoft.com/office/powerpoint/2010/main" val="4125975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a random forest versus a logit because am unsure on the levels of correlation amongst this many features.  </a:t>
            </a: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22</a:t>
            </a:fld>
            <a:endParaRPr lang="en-US" dirty="0"/>
          </a:p>
        </p:txBody>
      </p:sp>
    </p:spTree>
    <p:extLst>
      <p:ext uri="{BB962C8B-B14F-4D97-AF65-F5344CB8AC3E}">
        <p14:creationId xmlns:p14="http://schemas.microsoft.com/office/powerpoint/2010/main" val="491598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Totals: Only have about</a:t>
            </a:r>
            <a:r>
              <a:rPr lang="en-US" baseline="0" dirty="0" smtClean="0"/>
              <a:t> 50k google records, bulk (30k) of which only have types tags.  But have to remember many of these businesses have disappeared/merged.  </a:t>
            </a:r>
          </a:p>
          <a:p>
            <a:endParaRPr lang="en-US" baseline="0" dirty="0" smtClean="0"/>
          </a:p>
          <a:p>
            <a:r>
              <a:rPr lang="en-US" baseline="0" dirty="0" smtClean="0"/>
              <a:t>In general these all </a:t>
            </a:r>
            <a:r>
              <a:rPr lang="en-US" baseline="0" dirty="0" err="1" smtClean="0"/>
              <a:t>macke</a:t>
            </a:r>
            <a:r>
              <a:rPr lang="en-US" baseline="0" dirty="0" smtClean="0"/>
              <a:t> sense.  The first four are the most ‘public customer facing’ codes, so you’d expect them to appear in a search tool</a:t>
            </a:r>
          </a:p>
          <a:p>
            <a:endParaRPr lang="en-US" baseline="0" dirty="0" smtClean="0"/>
          </a:p>
          <a:p>
            <a:r>
              <a:rPr lang="en-US" baseline="0" dirty="0" smtClean="0"/>
              <a:t>Ones that are missing: Tend to have relatively few SU firms.  E.g. 551111, which is offices of bank </a:t>
            </a:r>
            <a:r>
              <a:rPr lang="en-US" baseline="0" smtClean="0"/>
              <a:t>holding companies,</a:t>
            </a:r>
            <a:endParaRPr lang="en-US" baseline="0" dirty="0" smtClean="0"/>
          </a:p>
          <a:p>
            <a:endParaRPr lang="en-US" baseline="0" dirty="0" smtClean="0"/>
          </a:p>
          <a:p>
            <a:r>
              <a:rPr lang="en-US" baseline="0" dirty="0" smtClean="0"/>
              <a:t>This </a:t>
            </a:r>
            <a:r>
              <a:rPr lang="en-US" baseline="0" dirty="0" err="1" smtClean="0"/>
              <a:t>esp</a:t>
            </a:r>
            <a:r>
              <a:rPr lang="en-US" baseline="0" dirty="0" smtClean="0"/>
              <a:t> relevant with </a:t>
            </a:r>
            <a:r>
              <a:rPr lang="en-US" baseline="0" dirty="0" err="1" smtClean="0"/>
              <a:t>Accomdation</a:t>
            </a:r>
            <a:r>
              <a:rPr lang="en-US" baseline="0" dirty="0" smtClean="0"/>
              <a:t> and food—google definitely has more than 35% or so of businesses that are in that NAICS code, more likely that they have disappeared.  Either they went out of business (1/3 or restaurants within a year) OR Franchises particular problem when searching for old businesses—give e.g. of hotel that changes from best western to motel 6—in BR we are still looking for motel 6, but google may not recognize.</a:t>
            </a:r>
          </a:p>
          <a:p>
            <a:endParaRPr lang="en-US" baseline="0" dirty="0" smtClean="0"/>
          </a:p>
          <a:p>
            <a:r>
              <a:rPr lang="en-US" baseline="0" dirty="0" smtClean="0"/>
              <a:t>Bulk of our google information comes from the type tags, not the website or reviews, as those are rare in these cases (probably due to data age/inefficient scraping)</a:t>
            </a: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24</a:t>
            </a:fld>
            <a:endParaRPr lang="en-US" dirty="0"/>
          </a:p>
        </p:txBody>
      </p:sp>
    </p:spTree>
    <p:extLst>
      <p:ext uri="{BB962C8B-B14F-4D97-AF65-F5344CB8AC3E}">
        <p14:creationId xmlns:p14="http://schemas.microsoft.com/office/powerpoint/2010/main" val="1677538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25</a:t>
            </a:fld>
            <a:endParaRPr lang="en-US" dirty="0"/>
          </a:p>
        </p:txBody>
      </p:sp>
    </p:spTree>
    <p:extLst>
      <p:ext uri="{BB962C8B-B14F-4D97-AF65-F5344CB8AC3E}">
        <p14:creationId xmlns:p14="http://schemas.microsoft.com/office/powerpoint/2010/main" val="1463701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notes</a:t>
            </a:r>
          </a:p>
          <a:p>
            <a:r>
              <a:rPr lang="en-US" dirty="0" smtClean="0"/>
              <a:t>Legend added: Orange is the ration</a:t>
            </a:r>
            <a:r>
              <a:rPr lang="en-US" baseline="0" dirty="0" smtClean="0"/>
              <a:t> of google words to ss4 words (the left axis) and is designed to show the richness of the data.  Blue is the overlap between the top25% most common SS4 words and the Google top 25% words (the disjoint set).  This is meant to show that just because there are more words in google, doesn’t mean they are the right ones.  For example, On the right of the plot we tent to have fewer average google words compared to ss4 words, but the overlap is much higher.  </a:t>
            </a:r>
            <a:r>
              <a:rPr lang="en-US" baseline="0" dirty="0" err="1" smtClean="0"/>
              <a:t>Congrast</a:t>
            </a:r>
            <a:r>
              <a:rPr lang="en-US" baseline="0" dirty="0" smtClean="0"/>
              <a:t> with the left, where we have more google words but the sets don’t overlap as much.</a:t>
            </a:r>
          </a:p>
          <a:p>
            <a:endParaRPr lang="en-US" baseline="0" dirty="0" smtClean="0"/>
          </a:p>
          <a:p>
            <a:r>
              <a:rPr lang="en-US" baseline="0" dirty="0" smtClean="0"/>
              <a:t>Alternatives to this plot:</a:t>
            </a:r>
          </a:p>
          <a:p>
            <a:r>
              <a:rPr lang="en-US" baseline="0" dirty="0" smtClean="0"/>
              <a:t>A scatter plot with labelled NAICS codes.</a:t>
            </a:r>
          </a:p>
          <a:p>
            <a:r>
              <a:rPr lang="en-US" baseline="0" dirty="0" smtClean="0"/>
              <a:t>A table with this information and the top 5-10 most common words in the SS4 and Google texts for each NAICS codes.</a:t>
            </a:r>
          </a:p>
          <a:p>
            <a:endParaRPr lang="en-US" dirty="0" smtClean="0"/>
          </a:p>
          <a:p>
            <a:r>
              <a:rPr lang="en-US" dirty="0" smtClean="0"/>
              <a:t>Obviously formatting and fonts</a:t>
            </a:r>
            <a:r>
              <a:rPr lang="en-US" baseline="0" dirty="0" smtClean="0"/>
              <a:t> need to be fixed, and a legend added.</a:t>
            </a:r>
          </a:p>
        </p:txBody>
      </p:sp>
      <p:sp>
        <p:nvSpPr>
          <p:cNvPr id="4" name="Slide Number Placeholder 3"/>
          <p:cNvSpPr>
            <a:spLocks noGrp="1"/>
          </p:cNvSpPr>
          <p:nvPr>
            <p:ph type="sldNum" sz="quarter" idx="10"/>
          </p:nvPr>
        </p:nvSpPr>
        <p:spPr/>
        <p:txBody>
          <a:bodyPr/>
          <a:lstStyle/>
          <a:p>
            <a:fld id="{603B9073-4934-4A18-B03D-7FA2DABDE591}" type="slidenum">
              <a:rPr lang="en-US" smtClean="0"/>
              <a:t>26</a:t>
            </a:fld>
            <a:endParaRPr lang="en-US" dirty="0"/>
          </a:p>
        </p:txBody>
      </p:sp>
    </p:spTree>
    <p:extLst>
      <p:ext uri="{BB962C8B-B14F-4D97-AF65-F5344CB8AC3E}">
        <p14:creationId xmlns:p14="http://schemas.microsoft.com/office/powerpoint/2010/main" val="2338317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formatting</a:t>
            </a:r>
            <a:r>
              <a:rPr lang="en-US" baseline="0" dirty="0" smtClean="0"/>
              <a:t> needs to be done.  Some notes</a:t>
            </a:r>
          </a:p>
          <a:p>
            <a:endParaRPr lang="en-US" baseline="0" dirty="0" smtClean="0"/>
          </a:p>
          <a:p>
            <a:r>
              <a:rPr lang="en-US" baseline="0" dirty="0" smtClean="0"/>
              <a:t>Blank entries could be dropped, they indicate that we didn’t have any data that could pass </a:t>
            </a:r>
            <a:r>
              <a:rPr lang="en-US" baseline="0" dirty="0" err="1" smtClean="0"/>
              <a:t>disclosre</a:t>
            </a:r>
            <a:r>
              <a:rPr lang="en-US" baseline="0" dirty="0" smtClean="0"/>
              <a:t> in that NAICS code</a:t>
            </a:r>
          </a:p>
          <a:p>
            <a:endParaRPr lang="en-US" baseline="0" dirty="0" smtClean="0"/>
          </a:p>
          <a:p>
            <a:r>
              <a:rPr lang="en-US" baseline="0" dirty="0" smtClean="0"/>
              <a:t>There doesn’t seem to be a clear pattern of benefit of the types/text/ss4.  In some NAICS codes the ss4 is better (23 (construction), 48/9 (wholesale)), others the google review/website text is better (almost all the rest)</a:t>
            </a:r>
          </a:p>
          <a:p>
            <a:endParaRPr lang="en-US" baseline="0" dirty="0" smtClean="0"/>
          </a:p>
          <a:p>
            <a:r>
              <a:rPr lang="en-US" baseline="0" dirty="0" smtClean="0"/>
              <a:t>Interestingly, the google type tags sometimes do WORSE than the text (</a:t>
            </a:r>
            <a:r>
              <a:rPr lang="en-US" baseline="0" dirty="0" err="1" smtClean="0"/>
              <a:t>accomdation</a:t>
            </a:r>
            <a:r>
              <a:rPr lang="en-US" baseline="0" dirty="0" smtClean="0"/>
              <a:t>, other </a:t>
            </a:r>
            <a:r>
              <a:rPr lang="en-US" baseline="0" dirty="0" err="1" smtClean="0"/>
              <a:t>servies</a:t>
            </a:r>
            <a:r>
              <a:rPr lang="en-US" baseline="0" dirty="0" smtClean="0"/>
              <a:t> (72 and 81))</a:t>
            </a:r>
          </a:p>
        </p:txBody>
      </p:sp>
      <p:sp>
        <p:nvSpPr>
          <p:cNvPr id="4" name="Slide Number Placeholder 3"/>
          <p:cNvSpPr>
            <a:spLocks noGrp="1"/>
          </p:cNvSpPr>
          <p:nvPr>
            <p:ph type="sldNum" sz="quarter" idx="10"/>
          </p:nvPr>
        </p:nvSpPr>
        <p:spPr/>
        <p:txBody>
          <a:bodyPr/>
          <a:lstStyle/>
          <a:p>
            <a:fld id="{603B9073-4934-4A18-B03D-7FA2DABDE591}" type="slidenum">
              <a:rPr lang="en-US" smtClean="0"/>
              <a:t>27</a:t>
            </a:fld>
            <a:endParaRPr lang="en-US" dirty="0"/>
          </a:p>
        </p:txBody>
      </p:sp>
    </p:spTree>
    <p:extLst>
      <p:ext uri="{BB962C8B-B14F-4D97-AF65-F5344CB8AC3E}">
        <p14:creationId xmlns:p14="http://schemas.microsoft.com/office/powerpoint/2010/main" val="1239670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ordered (from left to right_)</a:t>
            </a:r>
            <a:r>
              <a:rPr lang="en-US" baseline="0" dirty="0" smtClean="0"/>
              <a:t> from most to least overlap between the words in Google and the SS4.  Not much there, in terms of benefit to our models having a consistent pattern.</a:t>
            </a:r>
            <a:endParaRPr lang="en-US" dirty="0" smtClean="0"/>
          </a:p>
          <a:p>
            <a:r>
              <a:rPr lang="en-US" dirty="0" smtClean="0"/>
              <a:t> </a:t>
            </a:r>
          </a:p>
          <a:p>
            <a:r>
              <a:rPr lang="en-US" dirty="0" smtClean="0"/>
              <a:t>Note: Wholesale</a:t>
            </a:r>
            <a:r>
              <a:rPr lang="en-US" baseline="0" dirty="0" smtClean="0"/>
              <a:t> trade is where the </a:t>
            </a:r>
            <a:r>
              <a:rPr lang="en-US" baseline="0" dirty="0" err="1" smtClean="0"/>
              <a:t>typ</a:t>
            </a:r>
            <a:r>
              <a:rPr lang="en-US" baseline="0" dirty="0" smtClean="0"/>
              <a:t> tag was the most useful data type.</a:t>
            </a: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28</a:t>
            </a:fld>
            <a:endParaRPr lang="en-US" dirty="0"/>
          </a:p>
        </p:txBody>
      </p:sp>
    </p:spTree>
    <p:extLst>
      <p:ext uri="{BB962C8B-B14F-4D97-AF65-F5344CB8AC3E}">
        <p14:creationId xmlns:p14="http://schemas.microsoft.com/office/powerpoint/2010/main" val="125931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overall goal:</a:t>
            </a:r>
            <a:r>
              <a:rPr lang="en-US" baseline="0" dirty="0" smtClean="0"/>
              <a:t> WE can use the </a:t>
            </a:r>
            <a:r>
              <a:rPr lang="en-US" baseline="0" dirty="0" err="1" smtClean="0"/>
              <a:t>autocoder</a:t>
            </a:r>
            <a:r>
              <a:rPr lang="en-US" baseline="0" dirty="0" smtClean="0"/>
              <a:t> system as a baseline, and if we add the extra richness form the textual data can improve our accuracy and the number of observations receiving a code, which will lower costs.</a:t>
            </a: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3</a:t>
            </a:fld>
            <a:endParaRPr lang="en-US" dirty="0"/>
          </a:p>
        </p:txBody>
      </p:sp>
    </p:spTree>
    <p:extLst>
      <p:ext uri="{BB962C8B-B14F-4D97-AF65-F5344CB8AC3E}">
        <p14:creationId xmlns:p14="http://schemas.microsoft.com/office/powerpoint/2010/main" val="1466203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for broader target</a:t>
            </a:r>
            <a:r>
              <a:rPr lang="en-US" baseline="0" dirty="0" smtClean="0"/>
              <a:t> population: Google search got about a 65% match rate just looking at BR entries from 2016 (last available year) so that’s some indication that the bad match is more down to age of sample.</a:t>
            </a: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30</a:t>
            </a:fld>
            <a:endParaRPr lang="en-US" dirty="0"/>
          </a:p>
        </p:txBody>
      </p:sp>
    </p:spTree>
    <p:extLst>
      <p:ext uri="{BB962C8B-B14F-4D97-AF65-F5344CB8AC3E}">
        <p14:creationId xmlns:p14="http://schemas.microsoft.com/office/powerpoint/2010/main" val="1225877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these are the raw words, not the stemmed/lemmatized/tokenized versions</a:t>
            </a:r>
            <a:endParaRPr lang="en-US" dirty="0" smtClean="0"/>
          </a:p>
          <a:p>
            <a:endParaRPr lang="en-US" dirty="0" smtClean="0"/>
          </a:p>
          <a:p>
            <a:r>
              <a:rPr lang="en-US" dirty="0" smtClean="0"/>
              <a:t>Designed to give a quick sense of how they can differ. </a:t>
            </a:r>
          </a:p>
          <a:p>
            <a:r>
              <a:rPr lang="en-US" dirty="0" smtClean="0"/>
              <a:t>Point out NONE of the information ones match (this is probably due to reliance on reviews),</a:t>
            </a:r>
          </a:p>
          <a:p>
            <a:r>
              <a:rPr lang="en-US" dirty="0" smtClean="0"/>
              <a:t> close matching of retail</a:t>
            </a:r>
            <a:r>
              <a:rPr lang="en-US" baseline="0" dirty="0" smtClean="0"/>
              <a:t> trade and accommodation (again, probably because of reviews)</a:t>
            </a:r>
          </a:p>
        </p:txBody>
      </p:sp>
      <p:sp>
        <p:nvSpPr>
          <p:cNvPr id="4" name="Slide Number Placeholder 3"/>
          <p:cNvSpPr>
            <a:spLocks noGrp="1"/>
          </p:cNvSpPr>
          <p:nvPr>
            <p:ph type="sldNum" sz="quarter" idx="10"/>
          </p:nvPr>
        </p:nvSpPr>
        <p:spPr/>
        <p:txBody>
          <a:bodyPr/>
          <a:lstStyle/>
          <a:p>
            <a:fld id="{603B9073-4934-4A18-B03D-7FA2DABDE591}" type="slidenum">
              <a:rPr lang="en-US" smtClean="0"/>
              <a:t>32</a:t>
            </a:fld>
            <a:endParaRPr lang="en-US" dirty="0"/>
          </a:p>
        </p:txBody>
      </p:sp>
    </p:spTree>
    <p:extLst>
      <p:ext uri="{BB962C8B-B14F-4D97-AF65-F5344CB8AC3E}">
        <p14:creationId xmlns:p14="http://schemas.microsoft.com/office/powerpoint/2010/main" val="228962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Autocoder</a:t>
            </a:r>
            <a:r>
              <a:rPr lang="en-US" baseline="0" dirty="0" smtClean="0"/>
              <a:t> comparison—</a:t>
            </a:r>
          </a:p>
          <a:p>
            <a:endParaRPr lang="en-US" baseline="0" dirty="0" smtClean="0"/>
          </a:p>
          <a:p>
            <a:r>
              <a:rPr lang="en-US" dirty="0" smtClean="0"/>
              <a:t>Show the overall accuracy of the ensemble of models compared to the </a:t>
            </a:r>
            <a:r>
              <a:rPr lang="en-US" dirty="0" err="1" smtClean="0"/>
              <a:t>autocoder</a:t>
            </a:r>
            <a:endParaRPr lang="en-US" dirty="0" smtClean="0"/>
          </a:p>
          <a:p>
            <a:pPr lvl="1"/>
            <a:r>
              <a:rPr lang="en-US" dirty="0" err="1" smtClean="0"/>
              <a:t>Autocoder</a:t>
            </a:r>
            <a:r>
              <a:rPr lang="en-US" dirty="0" smtClean="0"/>
              <a:t>: about 71% correct, 16% incorrect, remainder not coded</a:t>
            </a:r>
          </a:p>
          <a:p>
            <a:pPr lvl="1"/>
            <a:r>
              <a:rPr lang="en-US" dirty="0" smtClean="0"/>
              <a:t>Us: about 80% correct, 20% incorrect (when weighting for size of NAICS codes)</a:t>
            </a:r>
          </a:p>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33</a:t>
            </a:fld>
            <a:endParaRPr lang="en-US" dirty="0"/>
          </a:p>
        </p:txBody>
      </p:sp>
    </p:spTree>
    <p:extLst>
      <p:ext uri="{BB962C8B-B14F-4D97-AF65-F5344CB8AC3E}">
        <p14:creationId xmlns:p14="http://schemas.microsoft.com/office/powerpoint/2010/main" val="322950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of data: Yelp and Google APIs, scraped nationally based on industry and geography. </a:t>
            </a:r>
          </a:p>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4</a:t>
            </a:fld>
            <a:endParaRPr lang="en-US"/>
          </a:p>
        </p:txBody>
      </p:sp>
    </p:spTree>
    <p:extLst>
      <p:ext uri="{BB962C8B-B14F-4D97-AF65-F5344CB8AC3E}">
        <p14:creationId xmlns:p14="http://schemas.microsoft.com/office/powerpoint/2010/main" val="2978633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this means you should do targeted searches, instead of trying to replicate the BR</a:t>
            </a: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6</a:t>
            </a:fld>
            <a:endParaRPr lang="en-US" dirty="0"/>
          </a:p>
        </p:txBody>
      </p:sp>
    </p:spTree>
    <p:extLst>
      <p:ext uri="{BB962C8B-B14F-4D97-AF65-F5344CB8AC3E}">
        <p14:creationId xmlns:p14="http://schemas.microsoft.com/office/powerpoint/2010/main" val="245925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We stem</a:t>
            </a:r>
            <a:r>
              <a:rPr lang="en-US" baseline="0" dirty="0" smtClean="0"/>
              <a:t> and lemmatize the words to find common phrases, as well as removing stop words</a:t>
            </a:r>
            <a:endParaRPr lang="en-US" dirty="0" smtClean="0"/>
          </a:p>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7</a:t>
            </a:fld>
            <a:endParaRPr lang="en-US" dirty="0"/>
          </a:p>
        </p:txBody>
      </p:sp>
    </p:spTree>
    <p:extLst>
      <p:ext uri="{BB962C8B-B14F-4D97-AF65-F5344CB8AC3E}">
        <p14:creationId xmlns:p14="http://schemas.microsoft.com/office/powerpoint/2010/main" val="213490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about 3.2 million unique words. </a:t>
            </a:r>
          </a:p>
          <a:p>
            <a:endParaRPr lang="en-US" dirty="0" smtClean="0"/>
          </a:p>
          <a:p>
            <a:r>
              <a:rPr lang="en-US" dirty="0" smtClean="0"/>
              <a:t>In the </a:t>
            </a:r>
            <a:r>
              <a:rPr lang="en-US" dirty="0" err="1" smtClean="0"/>
              <a:t>simplist</a:t>
            </a:r>
            <a:r>
              <a:rPr lang="en-US" dirty="0" smtClean="0"/>
              <a:t> possible model, we</a:t>
            </a:r>
            <a:r>
              <a:rPr lang="en-US" baseline="0" dirty="0" smtClean="0"/>
              <a:t> would want to see, for each sector, groups of words that </a:t>
            </a:r>
            <a:r>
              <a:rPr lang="en-US" i="1" baseline="0" dirty="0" smtClean="0"/>
              <a:t>only</a:t>
            </a:r>
            <a:r>
              <a:rPr lang="en-US" i="0" baseline="0" dirty="0" smtClean="0"/>
              <a:t> appear in that sector.</a:t>
            </a:r>
          </a:p>
          <a:p>
            <a:endParaRPr lang="en-US" i="0" baseline="0" dirty="0" smtClean="0"/>
          </a:p>
          <a:p>
            <a:r>
              <a:rPr lang="en-US" i="0" baseline="0" dirty="0" smtClean="0"/>
              <a:t>Note the website may be an artifact of HTML parsing</a:t>
            </a: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9</a:t>
            </a:fld>
            <a:endParaRPr lang="en-US" dirty="0"/>
          </a:p>
        </p:txBody>
      </p:sp>
    </p:spTree>
    <p:extLst>
      <p:ext uri="{BB962C8B-B14F-4D97-AF65-F5344CB8AC3E}">
        <p14:creationId xmlns:p14="http://schemas.microsoft.com/office/powerpoint/2010/main" val="599273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000" dirty="0" smtClean="0"/>
              <a:t>Initial expectations: More vectors (dimensions) leads to better fit.</a:t>
            </a:r>
          </a:p>
          <a:p>
            <a:pPr marL="742950" lvl="1" indent="-285750">
              <a:buFont typeface="Arial" panose="020B0604020202020204" pitchFamily="34" charset="0"/>
              <a:buChar char="•"/>
            </a:pPr>
            <a:r>
              <a:rPr lang="en-US" sz="2000" dirty="0" smtClean="0"/>
              <a:t>Not met</a:t>
            </a:r>
          </a:p>
          <a:p>
            <a:pPr marL="285750" indent="-285750">
              <a:buFont typeface="Arial" panose="020B0604020202020204" pitchFamily="34" charset="0"/>
              <a:buChar char="•"/>
            </a:pPr>
            <a:r>
              <a:rPr lang="en-US" sz="2000" dirty="0" smtClean="0"/>
              <a:t>Possible causes:</a:t>
            </a:r>
          </a:p>
          <a:p>
            <a:pPr marL="742950" lvl="1" indent="-285750">
              <a:buFont typeface="Arial" panose="020B0604020202020204" pitchFamily="34" charset="0"/>
              <a:buChar char="•"/>
            </a:pPr>
            <a:r>
              <a:rPr lang="en-US" sz="2000" dirty="0" smtClean="0"/>
              <a:t>Relatively small number of sectors</a:t>
            </a:r>
          </a:p>
          <a:p>
            <a:pPr marL="742950" lvl="1" indent="-285750">
              <a:buFont typeface="Arial" panose="020B0604020202020204" pitchFamily="34" charset="0"/>
              <a:buChar char="•"/>
            </a:pPr>
            <a:r>
              <a:rPr lang="en-US" sz="2000" dirty="0" smtClean="0"/>
              <a:t>Relatively small number of observations</a:t>
            </a:r>
          </a:p>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10</a:t>
            </a:fld>
            <a:endParaRPr lang="en-US" dirty="0"/>
          </a:p>
        </p:txBody>
      </p:sp>
    </p:spTree>
    <p:extLst>
      <p:ext uri="{BB962C8B-B14F-4D97-AF65-F5344CB8AC3E}">
        <p14:creationId xmlns:p14="http://schemas.microsoft.com/office/powerpoint/2010/main" val="2620853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the </a:t>
            </a:r>
            <a:r>
              <a:rPr lang="en-US" dirty="0" err="1" smtClean="0"/>
              <a:t>heatmap</a:t>
            </a:r>
            <a:r>
              <a:rPr lang="en-US" dirty="0" smtClean="0"/>
              <a:t> here.</a:t>
            </a:r>
          </a:p>
          <a:p>
            <a:endParaRPr lang="en-US" dirty="0" smtClean="0"/>
          </a:p>
          <a:p>
            <a:r>
              <a:rPr lang="en-US" dirty="0" smtClean="0"/>
              <a:t>Things to note: everything confused with retail trade (esp.</a:t>
            </a:r>
            <a:r>
              <a:rPr lang="en-US" baseline="0" dirty="0" smtClean="0"/>
              <a:t> wholesale trade), but correct prediction always most likely </a:t>
            </a:r>
            <a:r>
              <a:rPr lang="en-US" i="1" baseline="0" dirty="0" smtClean="0"/>
              <a:t>on average</a:t>
            </a:r>
            <a:r>
              <a:rPr lang="en-US" i="0" baseline="0" dirty="0" smtClean="0"/>
              <a:t> for all NAICS codes.</a:t>
            </a: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12</a:t>
            </a:fld>
            <a:endParaRPr lang="en-US" dirty="0"/>
          </a:p>
        </p:txBody>
      </p:sp>
    </p:spTree>
    <p:extLst>
      <p:ext uri="{BB962C8B-B14F-4D97-AF65-F5344CB8AC3E}">
        <p14:creationId xmlns:p14="http://schemas.microsoft.com/office/powerpoint/2010/main" val="2486542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Promise to the model:</a:t>
            </a:r>
          </a:p>
          <a:p>
            <a:endParaRPr lang="en-US" dirty="0" smtClean="0"/>
          </a:p>
          <a:p>
            <a:r>
              <a:rPr lang="en-US" dirty="0" smtClean="0"/>
              <a:t>When we have larger numbers of observations, have a better</a:t>
            </a:r>
            <a:r>
              <a:rPr lang="en-US" baseline="0" dirty="0" smtClean="0"/>
              <a:t> fit.</a:t>
            </a:r>
          </a:p>
          <a:p>
            <a:r>
              <a:rPr lang="en-US" baseline="0" dirty="0" smtClean="0"/>
              <a:t>Makes logical mistakes (confusing wholesale and retail trade).</a:t>
            </a:r>
          </a:p>
          <a:p>
            <a:r>
              <a:rPr lang="en-US" baseline="0" dirty="0" smtClean="0"/>
              <a:t>Excellent performance </a:t>
            </a:r>
            <a:r>
              <a:rPr lang="en-US" i="1" baseline="0" dirty="0" smtClean="0"/>
              <a:t>when relatively certain about the outcome</a:t>
            </a:r>
            <a:r>
              <a:rPr lang="en-US" i="0" baseline="0" dirty="0" smtClean="0"/>
              <a:t>.</a:t>
            </a:r>
          </a:p>
          <a:p>
            <a:endParaRPr lang="en-US" i="0" baseline="0" dirty="0" smtClean="0"/>
          </a:p>
          <a:p>
            <a:r>
              <a:rPr lang="en-US" i="0" baseline="0" dirty="0" smtClean="0"/>
              <a:t>Targeted populations versus sampling:</a:t>
            </a:r>
          </a:p>
          <a:p>
            <a:r>
              <a:rPr lang="en-US" i="0" baseline="0" dirty="0" smtClean="0"/>
              <a:t>Say how APIs are designed so you cannot replicate the database underneath.  BUT we have done work that took records from the BR, salted them, and then got a high match rate.  </a:t>
            </a:r>
          </a:p>
          <a:p>
            <a:endParaRPr lang="en-US" i="0" baseline="0" dirty="0" smtClean="0"/>
          </a:p>
          <a:p>
            <a:r>
              <a:rPr lang="en-US" i="0" baseline="0" dirty="0" smtClean="0"/>
              <a:t>Current methods: improved fit with similar methods.</a:t>
            </a:r>
          </a:p>
          <a:p>
            <a:endParaRPr lang="en-US" i="0" baseline="0" dirty="0" smtClean="0"/>
          </a:p>
          <a:p>
            <a:r>
              <a:rPr lang="en-US" i="0" baseline="0" dirty="0" smtClean="0"/>
              <a:t>Costs—APIs are not free, though are cheaper.  </a:t>
            </a:r>
            <a:endParaRPr lang="en-US" baseline="0" dirty="0" smtClean="0"/>
          </a:p>
        </p:txBody>
      </p:sp>
      <p:sp>
        <p:nvSpPr>
          <p:cNvPr id="4" name="Slide Number Placeholder 3"/>
          <p:cNvSpPr>
            <a:spLocks noGrp="1"/>
          </p:cNvSpPr>
          <p:nvPr>
            <p:ph type="sldNum" sz="quarter" idx="10"/>
          </p:nvPr>
        </p:nvSpPr>
        <p:spPr/>
        <p:txBody>
          <a:bodyPr/>
          <a:lstStyle/>
          <a:p>
            <a:fld id="{603B9073-4934-4A18-B03D-7FA2DABDE591}" type="slidenum">
              <a:rPr lang="en-US" smtClean="0"/>
              <a:t>13</a:t>
            </a:fld>
            <a:endParaRPr lang="en-US" dirty="0"/>
          </a:p>
        </p:txBody>
      </p:sp>
    </p:spTree>
    <p:extLst>
      <p:ext uri="{BB962C8B-B14F-4D97-AF65-F5344CB8AC3E}">
        <p14:creationId xmlns:p14="http://schemas.microsoft.com/office/powerpoint/2010/main" val="2188274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236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354307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100742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112975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227836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193317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11066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331967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314348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79200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673600" y="6356351"/>
            <a:ext cx="2844800" cy="365125"/>
          </a:xfrm>
          <a:prstGeom prst="rect">
            <a:avLst/>
          </a:prstGeom>
        </p:spPr>
        <p:txBody>
          <a:bodyPr/>
          <a:lstStyle>
            <a:lvl1pPr algn="ctr">
              <a:defRPr/>
            </a:lvl1pPr>
          </a:lstStyle>
          <a:p>
            <a:fld id="{03AE04C5-3085-4F64-BC65-54FE2DBF6EB1}" type="slidenum">
              <a:rPr lang="en-US" smtClean="0"/>
              <a:pPr/>
              <a:t>‹#›</a:t>
            </a:fld>
            <a:endParaRPr lang="en-US" dirty="0"/>
          </a:p>
        </p:txBody>
      </p:sp>
    </p:spTree>
    <p:extLst>
      <p:ext uri="{BB962C8B-B14F-4D97-AF65-F5344CB8AC3E}">
        <p14:creationId xmlns:p14="http://schemas.microsoft.com/office/powerpoint/2010/main" val="4209003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Grp="1" noSelect="1" noRot="1" noMove="1" noResize="1" noEditPoints="1" noAdjustHandles="1" noChangeArrowheads="1" noChangeShapeType="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304801" y="6243412"/>
            <a:ext cx="3254433" cy="461356"/>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6180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
            <a:ext cx="10363200" cy="1470025"/>
          </a:xfrm>
        </p:spPr>
        <p:txBody>
          <a:bodyPr/>
          <a:lstStyle/>
          <a:p>
            <a:r>
              <a:rPr lang="en-US" dirty="0" smtClean="0"/>
              <a:t>Use of Public Data to Generate NAICS Codes for Business Establishments.</a:t>
            </a:r>
            <a:endParaRPr lang="en-US" dirty="0"/>
          </a:p>
        </p:txBody>
      </p:sp>
      <p:sp>
        <p:nvSpPr>
          <p:cNvPr id="3" name="Subtitle 2"/>
          <p:cNvSpPr>
            <a:spLocks noGrp="1"/>
          </p:cNvSpPr>
          <p:nvPr>
            <p:ph type="subTitle" idx="1"/>
          </p:nvPr>
        </p:nvSpPr>
        <p:spPr>
          <a:xfrm>
            <a:off x="533400" y="3048000"/>
            <a:ext cx="11125200" cy="2665276"/>
          </a:xfrm>
        </p:spPr>
        <p:txBody>
          <a:bodyPr>
            <a:noAutofit/>
          </a:bodyPr>
          <a:lstStyle/>
          <a:p>
            <a:r>
              <a:rPr lang="en-US" sz="2400" dirty="0" smtClean="0">
                <a:solidFill>
                  <a:schemeClr val="bg1">
                    <a:lumMod val="50000"/>
                  </a:schemeClr>
                </a:solidFill>
              </a:rPr>
              <a:t>John </a:t>
            </a:r>
            <a:r>
              <a:rPr lang="en-US" sz="2400" dirty="0" smtClean="0">
                <a:solidFill>
                  <a:schemeClr val="bg1">
                    <a:lumMod val="50000"/>
                  </a:schemeClr>
                </a:solidFill>
              </a:rPr>
              <a:t>Cuffe, </a:t>
            </a:r>
            <a:r>
              <a:rPr lang="en-US" sz="2400" dirty="0" err="1" smtClean="0">
                <a:solidFill>
                  <a:schemeClr val="bg1">
                    <a:lumMod val="50000"/>
                  </a:schemeClr>
                </a:solidFill>
              </a:rPr>
              <a:t>Sudip</a:t>
            </a:r>
            <a:r>
              <a:rPr lang="en-US" sz="2400" dirty="0" smtClean="0">
                <a:solidFill>
                  <a:schemeClr val="bg1">
                    <a:lumMod val="50000"/>
                  </a:schemeClr>
                </a:solidFill>
              </a:rPr>
              <a:t> </a:t>
            </a:r>
            <a:r>
              <a:rPr lang="en-US" sz="2400" dirty="0" err="1" smtClean="0">
                <a:solidFill>
                  <a:schemeClr val="bg1">
                    <a:lumMod val="50000"/>
                  </a:schemeClr>
                </a:solidFill>
              </a:rPr>
              <a:t>Bhattacharjee</a:t>
            </a:r>
            <a:r>
              <a:rPr lang="en-US" sz="2400" dirty="0" smtClean="0">
                <a:solidFill>
                  <a:schemeClr val="bg1">
                    <a:lumMod val="50000"/>
                  </a:schemeClr>
                </a:solidFill>
              </a:rPr>
              <a:t>, Justin C Smith, Nevada </a:t>
            </a:r>
            <a:r>
              <a:rPr lang="en-US" sz="2400" dirty="0" err="1" smtClean="0">
                <a:solidFill>
                  <a:schemeClr val="bg1">
                    <a:lumMod val="50000"/>
                  </a:schemeClr>
                </a:solidFill>
              </a:rPr>
              <a:t>Basdeo</a:t>
            </a:r>
            <a:r>
              <a:rPr lang="en-US" sz="2400" dirty="0" smtClean="0">
                <a:solidFill>
                  <a:schemeClr val="bg1">
                    <a:lumMod val="50000"/>
                  </a:schemeClr>
                </a:solidFill>
              </a:rPr>
              <a:t>: U.S. Census Bureau</a:t>
            </a:r>
          </a:p>
          <a:p>
            <a:r>
              <a:rPr lang="en-US" sz="2400" dirty="0" err="1" smtClean="0">
                <a:solidFill>
                  <a:schemeClr val="bg1">
                    <a:lumMod val="50000"/>
                  </a:schemeClr>
                </a:solidFill>
              </a:rPr>
              <a:t>Ugochukwu</a:t>
            </a:r>
            <a:r>
              <a:rPr lang="en-US" sz="2400" dirty="0" smtClean="0">
                <a:solidFill>
                  <a:schemeClr val="bg1">
                    <a:lumMod val="50000"/>
                  </a:schemeClr>
                </a:solidFill>
              </a:rPr>
              <a:t> </a:t>
            </a:r>
            <a:r>
              <a:rPr lang="en-US" sz="2400" dirty="0" err="1" smtClean="0">
                <a:solidFill>
                  <a:schemeClr val="bg1">
                    <a:lumMod val="50000"/>
                  </a:schemeClr>
                </a:solidFill>
              </a:rPr>
              <a:t>Etudo</a:t>
            </a:r>
            <a:r>
              <a:rPr lang="en-US" sz="2400" dirty="0" smtClean="0">
                <a:solidFill>
                  <a:schemeClr val="bg1">
                    <a:lumMod val="50000"/>
                  </a:schemeClr>
                </a:solidFill>
              </a:rPr>
              <a:t>: </a:t>
            </a:r>
            <a:r>
              <a:rPr lang="en-US" sz="2400" dirty="0" err="1" smtClean="0">
                <a:solidFill>
                  <a:schemeClr val="bg1">
                    <a:lumMod val="50000"/>
                  </a:schemeClr>
                </a:solidFill>
              </a:rPr>
              <a:t>Uconn</a:t>
            </a:r>
            <a:endParaRPr lang="en-US" sz="2400" dirty="0" smtClean="0">
              <a:solidFill>
                <a:schemeClr val="bg1">
                  <a:lumMod val="50000"/>
                </a:schemeClr>
              </a:solidFill>
            </a:endParaRPr>
          </a:p>
          <a:p>
            <a:endParaRPr lang="en-US" sz="2400" dirty="0">
              <a:solidFill>
                <a:schemeClr val="bg1">
                  <a:lumMod val="50000"/>
                </a:schemeClr>
              </a:solidFill>
            </a:endParaRPr>
          </a:p>
          <a:p>
            <a:r>
              <a:rPr lang="en-US" sz="2400" dirty="0" smtClean="0">
                <a:solidFill>
                  <a:schemeClr val="bg1">
                    <a:lumMod val="50000"/>
                  </a:schemeClr>
                </a:solidFill>
              </a:rPr>
              <a:t>All views expressed are those of the authors and not necessarily those of the U.S. Census Bureau.  All results have been reviewed to ensure no confidential data have been disclosed.</a:t>
            </a:r>
          </a:p>
        </p:txBody>
      </p:sp>
      <p:sp>
        <p:nvSpPr>
          <p:cNvPr id="4" name="Slide Number Placeholder 3"/>
          <p:cNvSpPr>
            <a:spLocks noGrp="1"/>
          </p:cNvSpPr>
          <p:nvPr>
            <p:ph type="sldNum" sz="quarter" idx="12"/>
          </p:nvPr>
        </p:nvSpPr>
        <p:spPr/>
        <p:txBody>
          <a:bodyPr/>
          <a:lstStyle/>
          <a:p>
            <a:fld id="{03AE04C5-3085-4F64-BC65-54FE2DBF6EB1}" type="slidenum">
              <a:rPr lang="en-US" smtClean="0"/>
              <a:pPr/>
              <a:t>1</a:t>
            </a:fld>
            <a:endParaRPr lang="en-US" dirty="0"/>
          </a:p>
        </p:txBody>
      </p:sp>
    </p:spTree>
    <p:extLst>
      <p:ext uri="{BB962C8B-B14F-4D97-AF65-F5344CB8AC3E}">
        <p14:creationId xmlns:p14="http://schemas.microsoft.com/office/powerpoint/2010/main" val="2936111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0905"/>
            <a:ext cx="10972800" cy="1143000"/>
          </a:xfrm>
        </p:spPr>
        <p:txBody>
          <a:bodyPr/>
          <a:lstStyle/>
          <a:p>
            <a:r>
              <a:rPr lang="en-US" dirty="0" smtClean="0"/>
              <a:t>Fewer Dimensions = Better Fit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405280"/>
            <a:ext cx="11125200" cy="4462644"/>
          </a:xfrm>
        </p:spPr>
      </p:pic>
      <p:sp>
        <p:nvSpPr>
          <p:cNvPr id="4" name="Slide Number Placeholder 3"/>
          <p:cNvSpPr>
            <a:spLocks noGrp="1"/>
          </p:cNvSpPr>
          <p:nvPr>
            <p:ph type="sldNum" sz="quarter" idx="12"/>
          </p:nvPr>
        </p:nvSpPr>
        <p:spPr/>
        <p:txBody>
          <a:bodyPr/>
          <a:lstStyle/>
          <a:p>
            <a:fld id="{03AE04C5-3085-4F64-BC65-54FE2DBF6EB1}" type="slidenum">
              <a:rPr lang="en-US" smtClean="0"/>
              <a:pPr/>
              <a:t>10</a:t>
            </a:fld>
            <a:endParaRPr lang="en-US" dirty="0"/>
          </a:p>
        </p:txBody>
      </p:sp>
      <p:sp>
        <p:nvSpPr>
          <p:cNvPr id="7" name="TextBox 6"/>
          <p:cNvSpPr txBox="1"/>
          <p:nvPr/>
        </p:nvSpPr>
        <p:spPr>
          <a:xfrm>
            <a:off x="571500" y="5867924"/>
            <a:ext cx="11049000" cy="523220"/>
          </a:xfrm>
          <a:prstGeom prst="rect">
            <a:avLst/>
          </a:prstGeom>
          <a:noFill/>
        </p:spPr>
        <p:txBody>
          <a:bodyPr wrap="square" rtlCol="0">
            <a:spAutoFit/>
          </a:bodyPr>
          <a:lstStyle/>
          <a:p>
            <a:pPr algn="ctr"/>
            <a:r>
              <a:rPr lang="en-US" sz="1400" dirty="0" smtClean="0"/>
              <a:t>Figure shows mean and 95% CI for a model with the number of features for each data source for Random Forest grid search. Log Loss inverted to aide interpretation</a:t>
            </a:r>
            <a:endParaRPr lang="en-US" sz="1400" dirty="0"/>
          </a:p>
        </p:txBody>
      </p:sp>
    </p:spTree>
    <p:extLst>
      <p:ext uri="{BB962C8B-B14F-4D97-AF65-F5344CB8AC3E}">
        <p14:creationId xmlns:p14="http://schemas.microsoft.com/office/powerpoint/2010/main" val="2283479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685800"/>
            <a:ext cx="10744200" cy="5181600"/>
          </a:xfrm>
        </p:spPr>
      </p:pic>
      <p:sp>
        <p:nvSpPr>
          <p:cNvPr id="2" name="Title 1"/>
          <p:cNvSpPr>
            <a:spLocks noGrp="1"/>
          </p:cNvSpPr>
          <p:nvPr>
            <p:ph type="title"/>
          </p:nvPr>
        </p:nvSpPr>
        <p:spPr>
          <a:xfrm>
            <a:off x="304799" y="0"/>
            <a:ext cx="11277600" cy="914400"/>
          </a:xfrm>
        </p:spPr>
        <p:txBody>
          <a:bodyPr>
            <a:normAutofit/>
          </a:bodyPr>
          <a:lstStyle/>
          <a:p>
            <a:r>
              <a:rPr lang="en-US" sz="3600" dirty="0" smtClean="0"/>
              <a:t>Random Forest Results--More Unique Words = Better Fit</a:t>
            </a:r>
            <a:endParaRPr lang="en-US" sz="3600" dirty="0"/>
          </a:p>
        </p:txBody>
      </p:sp>
      <p:sp>
        <p:nvSpPr>
          <p:cNvPr id="4" name="Slide Number Placeholder 3"/>
          <p:cNvSpPr>
            <a:spLocks noGrp="1"/>
          </p:cNvSpPr>
          <p:nvPr>
            <p:ph type="sldNum" sz="quarter" idx="12"/>
          </p:nvPr>
        </p:nvSpPr>
        <p:spPr/>
        <p:txBody>
          <a:bodyPr/>
          <a:lstStyle/>
          <a:p>
            <a:fld id="{03AE04C5-3085-4F64-BC65-54FE2DBF6EB1}" type="slidenum">
              <a:rPr lang="en-US" smtClean="0"/>
              <a:pPr/>
              <a:t>11</a:t>
            </a:fld>
            <a:endParaRPr lang="en-US" dirty="0"/>
          </a:p>
        </p:txBody>
      </p:sp>
      <p:sp>
        <p:nvSpPr>
          <p:cNvPr id="7" name="TextBox 6"/>
          <p:cNvSpPr txBox="1"/>
          <p:nvPr/>
        </p:nvSpPr>
        <p:spPr>
          <a:xfrm>
            <a:off x="2781298" y="5867400"/>
            <a:ext cx="6324600" cy="246221"/>
          </a:xfrm>
          <a:prstGeom prst="rect">
            <a:avLst/>
          </a:prstGeom>
          <a:noFill/>
        </p:spPr>
        <p:txBody>
          <a:bodyPr wrap="square" rtlCol="0">
            <a:spAutoFit/>
          </a:bodyPr>
          <a:lstStyle/>
          <a:p>
            <a:pPr algn="ctr"/>
            <a:r>
              <a:rPr lang="en-US" sz="1000" dirty="0" smtClean="0"/>
              <a:t>Figure shows percentage of unique words (x-axis) and F1 ratio (y-axis) for best fitting model for each NAICS sector.</a:t>
            </a:r>
            <a:endParaRPr lang="en-US" sz="1000" dirty="0"/>
          </a:p>
        </p:txBody>
      </p:sp>
    </p:spTree>
    <p:extLst>
      <p:ext uri="{BB962C8B-B14F-4D97-AF65-F5344CB8AC3E}">
        <p14:creationId xmlns:p14="http://schemas.microsoft.com/office/powerpoint/2010/main" val="1233436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629949"/>
            <a:ext cx="10896600" cy="5486400"/>
          </a:xfrm>
        </p:spPr>
      </p:pic>
      <p:sp>
        <p:nvSpPr>
          <p:cNvPr id="2" name="Title 1"/>
          <p:cNvSpPr>
            <a:spLocks noGrp="1"/>
          </p:cNvSpPr>
          <p:nvPr>
            <p:ph type="title"/>
          </p:nvPr>
        </p:nvSpPr>
        <p:spPr>
          <a:xfrm>
            <a:off x="609600" y="0"/>
            <a:ext cx="10972800" cy="762000"/>
          </a:xfrm>
        </p:spPr>
        <p:txBody>
          <a:bodyPr/>
          <a:lstStyle/>
          <a:p>
            <a:r>
              <a:rPr lang="en-US" dirty="0" smtClean="0"/>
              <a:t>Where are we wrong?</a:t>
            </a:r>
            <a:endParaRPr lang="en-US" dirty="0"/>
          </a:p>
        </p:txBody>
      </p:sp>
      <p:sp>
        <p:nvSpPr>
          <p:cNvPr id="4" name="Slide Number Placeholder 3"/>
          <p:cNvSpPr>
            <a:spLocks noGrp="1"/>
          </p:cNvSpPr>
          <p:nvPr>
            <p:ph type="sldNum" sz="quarter" idx="12"/>
          </p:nvPr>
        </p:nvSpPr>
        <p:spPr/>
        <p:txBody>
          <a:bodyPr/>
          <a:lstStyle/>
          <a:p>
            <a:fld id="{03AE04C5-3085-4F64-BC65-54FE2DBF6EB1}" type="slidenum">
              <a:rPr lang="en-US" smtClean="0"/>
              <a:pPr/>
              <a:t>12</a:t>
            </a:fld>
            <a:endParaRPr lang="en-US" dirty="0"/>
          </a:p>
        </p:txBody>
      </p:sp>
      <p:sp>
        <p:nvSpPr>
          <p:cNvPr id="6" name="TextBox 5"/>
          <p:cNvSpPr txBox="1"/>
          <p:nvPr/>
        </p:nvSpPr>
        <p:spPr>
          <a:xfrm>
            <a:off x="3594100" y="6105958"/>
            <a:ext cx="7848600" cy="461665"/>
          </a:xfrm>
          <a:prstGeom prst="rect">
            <a:avLst/>
          </a:prstGeom>
          <a:noFill/>
        </p:spPr>
        <p:txBody>
          <a:bodyPr wrap="square" rtlCol="0">
            <a:spAutoFit/>
          </a:bodyPr>
          <a:lstStyle/>
          <a:p>
            <a:pPr algn="ctr"/>
            <a:r>
              <a:rPr lang="en-US" sz="1200" dirty="0" smtClean="0"/>
              <a:t>Figure shows average predicted probability of a business in each true NAICS code (y-axis) for each NAICS code (x-axis).  Diagonal removed.</a:t>
            </a:r>
            <a:endParaRPr lang="en-US" sz="1200" dirty="0"/>
          </a:p>
        </p:txBody>
      </p:sp>
    </p:spTree>
    <p:extLst>
      <p:ext uri="{BB962C8B-B14F-4D97-AF65-F5344CB8AC3E}">
        <p14:creationId xmlns:p14="http://schemas.microsoft.com/office/powerpoint/2010/main" val="1864835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Substantial </a:t>
            </a:r>
            <a:r>
              <a:rPr lang="en-US" dirty="0" smtClean="0"/>
              <a:t>promise to the methods, could be used as supplement to current operations</a:t>
            </a:r>
            <a:r>
              <a:rPr lang="en-US" dirty="0" smtClean="0"/>
              <a:t>.</a:t>
            </a:r>
          </a:p>
          <a:p>
            <a:r>
              <a:rPr lang="en-US" dirty="0" smtClean="0"/>
              <a:t>Use on targeted populations versus sampling.</a:t>
            </a:r>
            <a:endParaRPr lang="en-US" dirty="0" smtClean="0"/>
          </a:p>
          <a:p>
            <a:r>
              <a:rPr lang="en-US" dirty="0" smtClean="0"/>
              <a:t>Current research investigating different textual data analysis methods</a:t>
            </a:r>
            <a:r>
              <a:rPr lang="en-US" dirty="0" smtClean="0"/>
              <a:t>.</a:t>
            </a:r>
            <a:endParaRPr lang="en-US" dirty="0" smtClean="0"/>
          </a:p>
          <a:p>
            <a:r>
              <a:rPr lang="en-US" dirty="0" smtClean="0"/>
              <a:t>Implementation concerns:</a:t>
            </a:r>
          </a:p>
          <a:p>
            <a:pPr lvl="1"/>
            <a:r>
              <a:rPr lang="en-US" dirty="0" smtClean="0"/>
              <a:t>Privacy</a:t>
            </a:r>
          </a:p>
          <a:p>
            <a:pPr lvl="1"/>
            <a:r>
              <a:rPr lang="en-US" dirty="0" smtClean="0"/>
              <a:t>Costs</a:t>
            </a:r>
            <a:endParaRPr lang="en-US" dirty="0"/>
          </a:p>
        </p:txBody>
      </p:sp>
      <p:sp>
        <p:nvSpPr>
          <p:cNvPr id="4" name="Slide Number Placeholder 3"/>
          <p:cNvSpPr>
            <a:spLocks noGrp="1"/>
          </p:cNvSpPr>
          <p:nvPr>
            <p:ph type="sldNum" sz="quarter" idx="12"/>
          </p:nvPr>
        </p:nvSpPr>
        <p:spPr/>
        <p:txBody>
          <a:bodyPr/>
          <a:lstStyle/>
          <a:p>
            <a:fld id="{03AE04C5-3085-4F64-BC65-54FE2DBF6EB1}" type="slidenum">
              <a:rPr lang="en-US" smtClean="0"/>
              <a:pPr/>
              <a:t>13</a:t>
            </a:fld>
            <a:endParaRPr lang="en-US" dirty="0"/>
          </a:p>
        </p:txBody>
      </p:sp>
    </p:spTree>
    <p:extLst>
      <p:ext uri="{BB962C8B-B14F-4D97-AF65-F5344CB8AC3E}">
        <p14:creationId xmlns:p14="http://schemas.microsoft.com/office/powerpoint/2010/main" val="2878661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1"/>
            <a:ext cx="10972800" cy="5364164"/>
          </a:xfrm>
        </p:spPr>
        <p:txBody>
          <a:bodyPr/>
          <a:lstStyle/>
          <a:p>
            <a:pPr marL="0" indent="0" algn="ctr">
              <a:buNone/>
            </a:pPr>
            <a:endParaRPr lang="en-US" dirty="0" smtClean="0"/>
          </a:p>
          <a:p>
            <a:pPr marL="0" indent="0" algn="ctr">
              <a:buNone/>
            </a:pPr>
            <a:endParaRPr lang="en-US" dirty="0"/>
          </a:p>
          <a:p>
            <a:pPr marL="0" indent="0" algn="ctr">
              <a:buNone/>
            </a:pPr>
            <a:r>
              <a:rPr lang="en-US" dirty="0" smtClean="0"/>
              <a:t>Thank You!</a:t>
            </a:r>
          </a:p>
          <a:p>
            <a:pPr marL="0" indent="0" algn="ctr">
              <a:buNone/>
            </a:pPr>
            <a:endParaRPr lang="en-US" dirty="0" smtClean="0"/>
          </a:p>
          <a:p>
            <a:pPr marL="0" indent="0" algn="ctr">
              <a:buNone/>
            </a:pPr>
            <a:endParaRPr lang="en-US" dirty="0"/>
          </a:p>
        </p:txBody>
      </p:sp>
      <p:graphicFrame>
        <p:nvGraphicFramePr>
          <p:cNvPr id="4" name="Table 3"/>
          <p:cNvGraphicFramePr>
            <a:graphicFrameLocks noGrp="1"/>
          </p:cNvGraphicFramePr>
          <p:nvPr>
            <p:extLst/>
          </p:nvPr>
        </p:nvGraphicFramePr>
        <p:xfrm>
          <a:off x="2032000" y="3444083"/>
          <a:ext cx="8128000" cy="640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041868103"/>
                    </a:ext>
                  </a:extLst>
                </a:gridCol>
                <a:gridCol w="4064000">
                  <a:extLst>
                    <a:ext uri="{9D8B030D-6E8A-4147-A177-3AD203B41FA5}">
                      <a16:colId xmlns:a16="http://schemas.microsoft.com/office/drawing/2014/main" val="2325897619"/>
                    </a:ext>
                  </a:extLst>
                </a:gridCol>
              </a:tblGrid>
              <a:tr h="370840">
                <a:tc>
                  <a:txBody>
                    <a:bodyPr/>
                    <a:lstStyle/>
                    <a:p>
                      <a:pPr algn="ctr"/>
                      <a:r>
                        <a:rPr lang="en-US" dirty="0" smtClean="0">
                          <a:solidFill>
                            <a:schemeClr val="tx1"/>
                          </a:solidFill>
                        </a:rPr>
                        <a:t>John Cuffe</a:t>
                      </a:r>
                    </a:p>
                    <a:p>
                      <a:pPr algn="ctr"/>
                      <a:r>
                        <a:rPr lang="en-US" dirty="0" smtClean="0">
                          <a:solidFill>
                            <a:schemeClr val="tx1"/>
                          </a:solidFill>
                        </a:rPr>
                        <a:t>John.cuffe@census.gov</a:t>
                      </a:r>
                      <a:endParaRPr lang="en-US" dirty="0">
                        <a:solidFill>
                          <a:schemeClr val="tx1"/>
                        </a:solidFill>
                      </a:endParaRPr>
                    </a:p>
                  </a:txBody>
                  <a:tcPr>
                    <a:solidFill>
                      <a:schemeClr val="bg1"/>
                    </a:solidFill>
                  </a:tcPr>
                </a:tc>
                <a:tc>
                  <a:txBody>
                    <a:bodyPr/>
                    <a:lstStyle/>
                    <a:p>
                      <a:pPr algn="ctr"/>
                      <a:r>
                        <a:rPr lang="en-US" dirty="0" err="1" smtClean="0">
                          <a:solidFill>
                            <a:schemeClr val="tx1"/>
                          </a:solidFill>
                        </a:rPr>
                        <a:t>Sudip</a:t>
                      </a:r>
                      <a:r>
                        <a:rPr lang="en-US" dirty="0" smtClean="0">
                          <a:solidFill>
                            <a:schemeClr val="tx1"/>
                          </a:solidFill>
                        </a:rPr>
                        <a:t> </a:t>
                      </a:r>
                      <a:r>
                        <a:rPr lang="en-US" dirty="0" err="1" smtClean="0">
                          <a:solidFill>
                            <a:schemeClr val="tx1"/>
                          </a:solidFill>
                        </a:rPr>
                        <a:t>Bhattacharjee</a:t>
                      </a:r>
                      <a:endParaRPr lang="en-US" dirty="0" smtClean="0">
                        <a:solidFill>
                          <a:schemeClr val="tx1"/>
                        </a:solidFill>
                      </a:endParaRPr>
                    </a:p>
                    <a:p>
                      <a:pPr algn="ctr"/>
                      <a:r>
                        <a:rPr lang="en-US" dirty="0" smtClean="0">
                          <a:solidFill>
                            <a:schemeClr val="tx1"/>
                          </a:solidFill>
                        </a:rPr>
                        <a:t>Sudip.bhattacharjee@census.gov</a:t>
                      </a:r>
                      <a:endParaRPr lang="en-US" dirty="0">
                        <a:solidFill>
                          <a:schemeClr val="tx1"/>
                        </a:solidFill>
                      </a:endParaRPr>
                    </a:p>
                  </a:txBody>
                  <a:tcPr>
                    <a:solidFill>
                      <a:schemeClr val="bg1"/>
                    </a:solidFill>
                  </a:tcPr>
                </a:tc>
                <a:extLst>
                  <a:ext uri="{0D108BD9-81ED-4DB2-BD59-A6C34878D82A}">
                    <a16:rowId xmlns:a16="http://schemas.microsoft.com/office/drawing/2014/main" val="332059467"/>
                  </a:ext>
                </a:extLst>
              </a:tr>
            </a:tbl>
          </a:graphicData>
        </a:graphic>
      </p:graphicFrame>
      <p:sp>
        <p:nvSpPr>
          <p:cNvPr id="2" name="Slide Number Placeholder 1"/>
          <p:cNvSpPr>
            <a:spLocks noGrp="1"/>
          </p:cNvSpPr>
          <p:nvPr>
            <p:ph type="sldNum" sz="quarter" idx="12"/>
          </p:nvPr>
        </p:nvSpPr>
        <p:spPr/>
        <p:txBody>
          <a:bodyPr/>
          <a:lstStyle/>
          <a:p>
            <a:fld id="{03AE04C5-3085-4F64-BC65-54FE2DBF6EB1}" type="slidenum">
              <a:rPr lang="en-US" smtClean="0"/>
              <a:pPr/>
              <a:t>14</a:t>
            </a:fld>
            <a:endParaRPr lang="en-US" dirty="0"/>
          </a:p>
        </p:txBody>
      </p:sp>
    </p:spTree>
    <p:extLst>
      <p:ext uri="{BB962C8B-B14F-4D97-AF65-F5344CB8AC3E}">
        <p14:creationId xmlns:p14="http://schemas.microsoft.com/office/powerpoint/2010/main" val="2021692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10972800" cy="1143000"/>
          </a:xfrm>
        </p:spPr>
        <p:txBody>
          <a:bodyPr/>
          <a:lstStyle/>
          <a:p>
            <a:r>
              <a:rPr lang="en-US" dirty="0" smtClean="0"/>
              <a:t>BACKUP</a:t>
            </a:r>
            <a:endParaRPr lang="en-US" dirty="0"/>
          </a:p>
        </p:txBody>
      </p:sp>
      <p:sp>
        <p:nvSpPr>
          <p:cNvPr id="4" name="Slide Number Placeholder 3"/>
          <p:cNvSpPr>
            <a:spLocks noGrp="1"/>
          </p:cNvSpPr>
          <p:nvPr>
            <p:ph type="sldNum" sz="quarter" idx="12"/>
          </p:nvPr>
        </p:nvSpPr>
        <p:spPr/>
        <p:txBody>
          <a:bodyPr/>
          <a:lstStyle/>
          <a:p>
            <a:fld id="{03AE04C5-3085-4F64-BC65-54FE2DBF6EB1}" type="slidenum">
              <a:rPr lang="en-US" smtClean="0"/>
              <a:pPr/>
              <a:t>15</a:t>
            </a:fld>
            <a:endParaRPr lang="en-US" dirty="0"/>
          </a:p>
        </p:txBody>
      </p:sp>
    </p:spTree>
    <p:extLst>
      <p:ext uri="{BB962C8B-B14F-4D97-AF65-F5344CB8AC3E}">
        <p14:creationId xmlns:p14="http://schemas.microsoft.com/office/powerpoint/2010/main" val="863370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r>
              <a:rPr lang="en-US" dirty="0" smtClean="0"/>
              <a:t>Our project aims to investigate new methods of data collection and analysis can improve the process for generating NAICS codes.</a:t>
            </a:r>
          </a:p>
          <a:p>
            <a:pPr lvl="1"/>
            <a:r>
              <a:rPr lang="en-US" dirty="0" smtClean="0"/>
              <a:t>Lower costs.</a:t>
            </a:r>
          </a:p>
          <a:p>
            <a:pPr lvl="1"/>
            <a:r>
              <a:rPr lang="en-US" dirty="0" smtClean="0"/>
              <a:t>Reduce respondent burden.</a:t>
            </a:r>
          </a:p>
          <a:p>
            <a:r>
              <a:rPr lang="en-US" dirty="0" smtClean="0"/>
              <a:t>How</a:t>
            </a:r>
          </a:p>
          <a:p>
            <a:pPr lvl="1"/>
            <a:r>
              <a:rPr lang="en-US" dirty="0" smtClean="0"/>
              <a:t>Combine publically available data from websites and APIs with natural language processing and machine learning methods.</a:t>
            </a:r>
          </a:p>
        </p:txBody>
      </p:sp>
      <p:sp>
        <p:nvSpPr>
          <p:cNvPr id="4" name="Slide Number Placeholder 3"/>
          <p:cNvSpPr>
            <a:spLocks noGrp="1"/>
          </p:cNvSpPr>
          <p:nvPr>
            <p:ph type="sldNum" sz="quarter" idx="12"/>
          </p:nvPr>
        </p:nvSpPr>
        <p:spPr/>
        <p:txBody>
          <a:bodyPr/>
          <a:lstStyle/>
          <a:p>
            <a:fld id="{03AE04C5-3085-4F64-BC65-54FE2DBF6EB1}" type="slidenum">
              <a:rPr lang="en-US" smtClean="0"/>
              <a:pPr/>
              <a:t>16</a:t>
            </a:fld>
            <a:endParaRPr lang="en-US" dirty="0"/>
          </a:p>
        </p:txBody>
      </p:sp>
    </p:spTree>
    <p:extLst>
      <p:ext uri="{BB962C8B-B14F-4D97-AF65-F5344CB8AC3E}">
        <p14:creationId xmlns:p14="http://schemas.microsoft.com/office/powerpoint/2010/main" val="231877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Natural Language Processing</a:t>
            </a:r>
            <a:endParaRPr lang="en-US" dirty="0"/>
          </a:p>
        </p:txBody>
      </p:sp>
      <p:sp>
        <p:nvSpPr>
          <p:cNvPr id="3" name="Content Placeholder 2"/>
          <p:cNvSpPr>
            <a:spLocks noGrp="1"/>
          </p:cNvSpPr>
          <p:nvPr>
            <p:ph idx="1"/>
          </p:nvPr>
        </p:nvSpPr>
        <p:spPr/>
        <p:txBody>
          <a:bodyPr/>
          <a:lstStyle/>
          <a:p>
            <a:r>
              <a:rPr lang="en-US" dirty="0" smtClean="0"/>
              <a:t>Natural Language Processing is a type of method designed to give mathematical meaning to human language.</a:t>
            </a:r>
          </a:p>
          <a:p>
            <a:r>
              <a:rPr lang="en-US" dirty="0" smtClean="0"/>
              <a:t>Extremely powerful as a vector reduction tool.</a:t>
            </a:r>
          </a:p>
          <a:p>
            <a:r>
              <a:rPr lang="en-US" dirty="0" smtClean="0"/>
              <a:t>Here, our goals are to find factor loadings to generate likelihood of presence in a given NAICS code.</a:t>
            </a:r>
            <a:endParaRPr lang="en-US" dirty="0"/>
          </a:p>
        </p:txBody>
      </p:sp>
      <p:sp>
        <p:nvSpPr>
          <p:cNvPr id="4" name="Slide Number Placeholder 3"/>
          <p:cNvSpPr>
            <a:spLocks noGrp="1"/>
          </p:cNvSpPr>
          <p:nvPr>
            <p:ph type="sldNum" sz="quarter" idx="12"/>
          </p:nvPr>
        </p:nvSpPr>
        <p:spPr/>
        <p:txBody>
          <a:bodyPr/>
          <a:lstStyle/>
          <a:p>
            <a:fld id="{03AE04C5-3085-4F64-BC65-54FE2DBF6EB1}" type="slidenum">
              <a:rPr lang="en-US" smtClean="0"/>
              <a:pPr/>
              <a:t>17</a:t>
            </a:fld>
            <a:endParaRPr lang="en-US" dirty="0"/>
          </a:p>
        </p:txBody>
      </p:sp>
    </p:spTree>
    <p:extLst>
      <p:ext uri="{BB962C8B-B14F-4D97-AF65-F5344CB8AC3E}">
        <p14:creationId xmlns:p14="http://schemas.microsoft.com/office/powerpoint/2010/main" val="1665594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1: Word Vector Creation</a:t>
            </a:r>
            <a:endParaRPr lang="en-US" dirty="0"/>
          </a:p>
        </p:txBody>
      </p:sp>
      <p:sp>
        <p:nvSpPr>
          <p:cNvPr id="3" name="Content Placeholder 2"/>
          <p:cNvSpPr>
            <a:spLocks noGrp="1"/>
          </p:cNvSpPr>
          <p:nvPr>
            <p:ph idx="1"/>
          </p:nvPr>
        </p:nvSpPr>
        <p:spPr>
          <a:xfrm>
            <a:off x="609600" y="1600201"/>
            <a:ext cx="5334000" cy="4525963"/>
          </a:xfrm>
        </p:spPr>
        <p:txBody>
          <a:bodyPr>
            <a:normAutofit fontScale="92500" lnSpcReduction="10000"/>
          </a:bodyPr>
          <a:lstStyle/>
          <a:p>
            <a:r>
              <a:rPr lang="en-US" dirty="0" smtClean="0"/>
              <a:t>The matrix right shows a vector representation of a phrase.</a:t>
            </a:r>
          </a:p>
          <a:p>
            <a:pPr lvl="1"/>
            <a:r>
              <a:rPr lang="en-US" dirty="0" smtClean="0"/>
              <a:t>Manageable with small vocabularies</a:t>
            </a:r>
          </a:p>
          <a:p>
            <a:pPr lvl="1"/>
            <a:r>
              <a:rPr lang="en-US" dirty="0" smtClean="0"/>
              <a:t>Strips context from words</a:t>
            </a:r>
          </a:p>
          <a:p>
            <a:r>
              <a:rPr lang="en-US" dirty="0" smtClean="0"/>
              <a:t>For our data, take the 5,000 most common words in textual data, via term frequency inverse document frequency.</a:t>
            </a:r>
          </a:p>
          <a:p>
            <a:pPr marL="0" indent="0">
              <a:buNone/>
            </a:pP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5943600" y="2209800"/>
                <a:ext cx="5531258" cy="23697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𝐷</m:t>
                                </m:r>
                                <m:r>
                                  <a:rPr lang="en-US" b="0" i="1" smtClean="0">
                                    <a:latin typeface="Cambria Math" panose="02040503050406030204" pitchFamily="18" charset="0"/>
                                  </a:rPr>
                                  <m:t>𝑜</m:t>
                                </m:r>
                              </m:e>
                            </m:mr>
                            <m:mr>
                              <m:e>
                                <m:r>
                                  <a:rPr lang="en-US" b="0" i="1" smtClean="0">
                                    <a:latin typeface="Cambria Math" panose="02040503050406030204" pitchFamily="18" charset="0"/>
                                  </a:rPr>
                                  <m:t>𝑂𝑟</m:t>
                                </m:r>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𝐷</m:t>
                                      </m:r>
                                      <m:r>
                                        <a:rPr lang="en-US" b="0" i="1" smtClean="0">
                                          <a:latin typeface="Cambria Math" panose="02040503050406030204" pitchFamily="18" charset="0"/>
                                        </a:rPr>
                                        <m:t>𝑜</m:t>
                                      </m:r>
                                    </m:e>
                                  </m:mr>
                                  <m:mr>
                                    <m:e>
                                      <m:r>
                                        <a:rPr lang="en-US" b="0" i="1" smtClean="0">
                                          <a:latin typeface="Cambria Math" panose="02040503050406030204" pitchFamily="18" charset="0"/>
                                        </a:rPr>
                                        <m:t>𝑁𝑜𝑡</m:t>
                                      </m:r>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𝑇</m:t>
                                            </m:r>
                                            <m:r>
                                              <a:rPr lang="en-US" b="0" i="1" smtClean="0">
                                                <a:latin typeface="Cambria Math" panose="02040503050406030204" pitchFamily="18" charset="0"/>
                                              </a:rPr>
                                              <m:t>h𝑒𝑟𝑒</m:t>
                                            </m:r>
                                          </m:e>
                                        </m:mr>
                                        <m:mr>
                                          <m:e>
                                            <m:r>
                                              <a:rPr lang="en-US" b="0" i="1" smtClean="0">
                                                <a:latin typeface="Cambria Math" panose="02040503050406030204" pitchFamily="18" charset="0"/>
                                              </a:rPr>
                                              <m:t>𝐼𝑠</m:t>
                                            </m:r>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𝑁</m:t>
                                                  </m:r>
                                                  <m:r>
                                                    <a:rPr lang="en-US" b="0" i="1" smtClean="0">
                                                      <a:latin typeface="Cambria Math" panose="02040503050406030204" pitchFamily="18" charset="0"/>
                                                    </a:rPr>
                                                    <m:t>𝑜</m:t>
                                                  </m:r>
                                                </m:e>
                                              </m:mr>
                                              <m:mr>
                                                <m:e>
                                                  <m:r>
                                                    <a:rPr lang="en-US" b="0" i="1" smtClean="0">
                                                      <a:latin typeface="Cambria Math" panose="02040503050406030204" pitchFamily="18" charset="0"/>
                                                    </a:rPr>
                                                    <m:t>𝑇𝑟𝑦</m:t>
                                                  </m:r>
                                                </m:e>
                                              </m:mr>
                                            </m:m>
                                          </m:e>
                                        </m:mr>
                                      </m:m>
                                    </m:e>
                                  </m:mr>
                                </m:m>
                              </m:e>
                            </m:mr>
                          </m:m>
                        </m:e>
                      </m:d>
                      <m:r>
                        <a:rPr lang="en-US" b="0" i="1" smtClean="0">
                          <a:latin typeface="Cambria Math" panose="02040503050406030204" pitchFamily="18" charset="0"/>
                        </a:rPr>
                        <m:t>= </m:t>
                      </m:r>
                      <m:d>
                        <m:dPr>
                          <m:ctrlPr>
                            <a:rPr lang="en-US" b="0" i="1" smtClean="0">
                              <a:latin typeface="Cambria Math" panose="02040503050406030204" pitchFamily="18" charset="0"/>
                            </a:rPr>
                          </m:ctrlPr>
                        </m:dPr>
                        <m:e>
                          <m:m>
                            <m:mPr>
                              <m:mcs>
                                <m:mc>
                                  <m:mcPr>
                                    <m:count m:val="7"/>
                                    <m:mcJc m:val="center"/>
                                  </m:mcPr>
                                </m:mc>
                              </m:mcs>
                              <m:ctrlPr>
                                <a:rPr lang="en-US" b="0" i="1">
                                  <a:latin typeface="Cambria Math" panose="02040503050406030204" pitchFamily="18" charset="0"/>
                                </a:rPr>
                              </m:ctrlPr>
                            </m:mPr>
                            <m:mr>
                              <m:e>
                                <m:r>
                                  <m:rPr>
                                    <m:brk m:alnAt="7"/>
                                  </m:rPr>
                                  <a:rPr lang="en-US" b="0" i="1" smtClean="0">
                                    <a:latin typeface="Cambria Math" panose="02040503050406030204" pitchFamily="18" charset="0"/>
                                  </a:rPr>
                                  <m:t>𝐷</m:t>
                                </m:r>
                                <m:r>
                                  <a:rPr lang="en-US" b="0" i="1" smtClean="0">
                                    <a:latin typeface="Cambria Math" panose="02040503050406030204" pitchFamily="18" charset="0"/>
                                  </a:rPr>
                                  <m:t>𝑜</m:t>
                                </m:r>
                              </m:e>
                              <m:e>
                                <m:r>
                                  <a:rPr lang="en-US" b="0" i="1" smtClean="0">
                                    <a:latin typeface="Cambria Math" panose="02040503050406030204" pitchFamily="18" charset="0"/>
                                  </a:rPr>
                                  <m:t>𝑂𝑟</m:t>
                                </m:r>
                              </m:e>
                              <m:e>
                                <m:r>
                                  <a:rPr lang="en-US" b="0" i="1" smtClean="0">
                                    <a:latin typeface="Cambria Math" panose="02040503050406030204" pitchFamily="18" charset="0"/>
                                  </a:rPr>
                                  <m:t>𝑁𝑜𝑡</m:t>
                                </m:r>
                              </m:e>
                              <m:e>
                                <m:r>
                                  <a:rPr lang="en-US" b="0" i="1" smtClean="0">
                                    <a:latin typeface="Cambria Math" panose="02040503050406030204" pitchFamily="18" charset="0"/>
                                  </a:rPr>
                                  <m:t>𝑇h𝑒𝑟𝑒</m:t>
                                </m:r>
                              </m:e>
                              <m:e>
                                <m:r>
                                  <a:rPr lang="en-US" b="0" i="1" smtClean="0">
                                    <a:latin typeface="Cambria Math" panose="02040503050406030204" pitchFamily="18" charset="0"/>
                                  </a:rPr>
                                  <m:t>𝐼𝑠</m:t>
                                </m:r>
                              </m:e>
                              <m:e>
                                <m:r>
                                  <a:rPr lang="en-US" b="0" i="1" smtClean="0">
                                    <a:latin typeface="Cambria Math" panose="02040503050406030204" pitchFamily="18" charset="0"/>
                                  </a:rPr>
                                  <m:t>𝑁𝑜</m:t>
                                </m:r>
                              </m:e>
                              <m:e>
                                <m:r>
                                  <a:rPr lang="en-US" b="0" i="1" smtClean="0">
                                    <a:latin typeface="Cambria Math" panose="02040503050406030204" pitchFamily="18" charset="0"/>
                                  </a:rPr>
                                  <m:t>𝑇𝑟𝑦</m:t>
                                </m:r>
                              </m:e>
                            </m:m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943600" y="2209800"/>
                <a:ext cx="5531258" cy="2369751"/>
              </a:xfrm>
              <a:prstGeom prst="rect">
                <a:avLst/>
              </a:prstGeom>
              <a:blipFill>
                <a:blip r:embed="rId3"/>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03AE04C5-3085-4F64-BC65-54FE2DBF6EB1}" type="slidenum">
              <a:rPr lang="en-US" smtClean="0"/>
              <a:pPr/>
              <a:t>18</a:t>
            </a:fld>
            <a:endParaRPr lang="en-US" dirty="0"/>
          </a:p>
        </p:txBody>
      </p:sp>
    </p:spTree>
    <p:extLst>
      <p:ext uri="{BB962C8B-B14F-4D97-AF65-F5344CB8AC3E}">
        <p14:creationId xmlns:p14="http://schemas.microsoft.com/office/powerpoint/2010/main" val="2948704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2: doc2vec models</a:t>
            </a:r>
            <a:endParaRPr lang="en-US" dirty="0"/>
          </a:p>
        </p:txBody>
      </p:sp>
      <p:sp>
        <p:nvSpPr>
          <p:cNvPr id="3" name="Content Placeholder 2"/>
          <p:cNvSpPr>
            <a:spLocks noGrp="1"/>
          </p:cNvSpPr>
          <p:nvPr>
            <p:ph idx="1"/>
          </p:nvPr>
        </p:nvSpPr>
        <p:spPr/>
        <p:txBody>
          <a:bodyPr/>
          <a:lstStyle/>
          <a:p>
            <a:r>
              <a:rPr lang="en-US" dirty="0" smtClean="0"/>
              <a:t>Doc2vec (Le and </a:t>
            </a:r>
            <a:r>
              <a:rPr lang="en-US" dirty="0" err="1" smtClean="0"/>
              <a:t>Mikolov</a:t>
            </a:r>
            <a:r>
              <a:rPr lang="en-US" dirty="0" smtClean="0"/>
              <a:t>, 2014) are a class of models that seek to identify latent classes from </a:t>
            </a:r>
            <a:r>
              <a:rPr lang="en-US" dirty="0" err="1" smtClean="0"/>
              <a:t>sentances</a:t>
            </a:r>
            <a:r>
              <a:rPr lang="en-US" dirty="0" smtClean="0"/>
              <a:t>.</a:t>
            </a:r>
          </a:p>
          <a:p>
            <a:pPr lvl="1"/>
            <a:r>
              <a:rPr lang="en-US" dirty="0" smtClean="0"/>
              <a:t>E.g. Related </a:t>
            </a:r>
            <a:r>
              <a:rPr lang="en-US" dirty="0"/>
              <a:t>words (e.g. ‘England’ and ‘Queen’ should be more common than pairing ‘England’ and ‘Sunshine</a:t>
            </a:r>
            <a:r>
              <a:rPr lang="en-US" dirty="0" smtClean="0"/>
              <a:t>’)</a:t>
            </a:r>
          </a:p>
          <a:p>
            <a:r>
              <a:rPr lang="en-US" dirty="0" smtClean="0"/>
              <a:t>As with the word vector methods, goal is to generate a vector.</a:t>
            </a:r>
          </a:p>
          <a:p>
            <a:pPr lvl="1"/>
            <a:r>
              <a:rPr lang="en-US" dirty="0" smtClean="0"/>
              <a:t>Here, the vectors are latent, rather than explicit.</a:t>
            </a:r>
            <a:endParaRPr lang="en-US" dirty="0"/>
          </a:p>
          <a:p>
            <a:endParaRPr lang="en-US" dirty="0"/>
          </a:p>
        </p:txBody>
      </p:sp>
      <p:sp>
        <p:nvSpPr>
          <p:cNvPr id="4" name="Slide Number Placeholder 3"/>
          <p:cNvSpPr>
            <a:spLocks noGrp="1"/>
          </p:cNvSpPr>
          <p:nvPr>
            <p:ph type="sldNum" sz="quarter" idx="12"/>
          </p:nvPr>
        </p:nvSpPr>
        <p:spPr/>
        <p:txBody>
          <a:bodyPr/>
          <a:lstStyle/>
          <a:p>
            <a:fld id="{03AE04C5-3085-4F64-BC65-54FE2DBF6EB1}" type="slidenum">
              <a:rPr lang="en-US" smtClean="0"/>
              <a:pPr/>
              <a:t>19</a:t>
            </a:fld>
            <a:endParaRPr lang="en-US" dirty="0"/>
          </a:p>
        </p:txBody>
      </p:sp>
    </p:spTree>
    <p:extLst>
      <p:ext uri="{BB962C8B-B14F-4D97-AF65-F5344CB8AC3E}">
        <p14:creationId xmlns:p14="http://schemas.microsoft.com/office/powerpoint/2010/main" val="2488571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dirty="0" smtClean="0"/>
              <a:t>Why NAICS Codes Present a Problem</a:t>
            </a:r>
            <a:endParaRPr lang="en-US" dirty="0"/>
          </a:p>
        </p:txBody>
      </p:sp>
      <p:sp>
        <p:nvSpPr>
          <p:cNvPr id="3" name="Content Placeholder 2"/>
          <p:cNvSpPr>
            <a:spLocks noGrp="1"/>
          </p:cNvSpPr>
          <p:nvPr>
            <p:ph idx="1"/>
          </p:nvPr>
        </p:nvSpPr>
        <p:spPr>
          <a:xfrm>
            <a:off x="609600" y="1600201"/>
            <a:ext cx="5562600" cy="4525963"/>
          </a:xfrm>
        </p:spPr>
        <p:txBody>
          <a:bodyPr/>
          <a:lstStyle/>
          <a:p>
            <a:r>
              <a:rPr lang="en-US" dirty="0" smtClean="0"/>
              <a:t>Important element of Census operations, BUT….</a:t>
            </a:r>
          </a:p>
          <a:p>
            <a:pPr lvl="1"/>
            <a:r>
              <a:rPr lang="en-US" dirty="0" smtClean="0"/>
              <a:t>Potentially outdated information.</a:t>
            </a:r>
          </a:p>
          <a:p>
            <a:pPr lvl="1"/>
            <a:r>
              <a:rPr lang="en-US" dirty="0" smtClean="0"/>
              <a:t>Burdensome to respondents.</a:t>
            </a:r>
          </a:p>
          <a:p>
            <a:pPr lvl="1"/>
            <a:r>
              <a:rPr lang="en-US" dirty="0" smtClean="0"/>
              <a:t>Not all sources agree.</a:t>
            </a:r>
          </a:p>
          <a:p>
            <a:pPr lvl="2"/>
            <a:r>
              <a:rPr lang="en-US" dirty="0" smtClean="0"/>
              <a:t>Unable to share data.</a:t>
            </a:r>
          </a:p>
          <a:p>
            <a:pPr marL="0" indent="0">
              <a:buNone/>
            </a:pPr>
            <a:endParaRPr lang="en-US" dirty="0" smtClean="0"/>
          </a:p>
        </p:txBody>
      </p:sp>
      <p:sp>
        <p:nvSpPr>
          <p:cNvPr id="4" name="Slide Number Placeholder 3"/>
          <p:cNvSpPr>
            <a:spLocks noGrp="1"/>
          </p:cNvSpPr>
          <p:nvPr>
            <p:ph type="sldNum" sz="quarter" idx="12"/>
          </p:nvPr>
        </p:nvSpPr>
        <p:spPr>
          <a:xfrm>
            <a:off x="4391246" y="6317538"/>
            <a:ext cx="2844800" cy="365125"/>
          </a:xfrm>
        </p:spPr>
        <p:txBody>
          <a:bodyPr/>
          <a:lstStyle/>
          <a:p>
            <a:fld id="{03AE04C5-3085-4F64-BC65-54FE2DBF6EB1}" type="slidenum">
              <a:rPr lang="en-US" smtClean="0"/>
              <a:pPr/>
              <a:t>2</a:t>
            </a:fld>
            <a:endParaRPr lang="en-US" dirty="0"/>
          </a:p>
        </p:txBody>
      </p:sp>
      <p:cxnSp>
        <p:nvCxnSpPr>
          <p:cNvPr id="11" name="Straight Arrow Connector 10"/>
          <p:cNvCxnSpPr>
            <a:stCxn id="7" idx="5"/>
            <a:endCxn id="8" idx="0"/>
          </p:cNvCxnSpPr>
          <p:nvPr/>
        </p:nvCxnSpPr>
        <p:spPr>
          <a:xfrm>
            <a:off x="9920499" y="2977922"/>
            <a:ext cx="1108702" cy="95732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3" name="Group 102"/>
          <p:cNvGrpSpPr/>
          <p:nvPr/>
        </p:nvGrpSpPr>
        <p:grpSpPr>
          <a:xfrm>
            <a:off x="5943600" y="1487681"/>
            <a:ext cx="6129071" cy="4217373"/>
            <a:chOff x="6203425" y="1458832"/>
            <a:chExt cx="6129071" cy="4217373"/>
          </a:xfrm>
        </p:grpSpPr>
        <p:sp>
          <p:nvSpPr>
            <p:cNvPr id="6" name="Oval 5"/>
            <p:cNvSpPr/>
            <p:nvPr/>
          </p:nvSpPr>
          <p:spPr>
            <a:xfrm>
              <a:off x="6203425" y="3906401"/>
              <a:ext cx="2065242" cy="1745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SSA</a:t>
              </a:r>
              <a:endParaRPr lang="en-US" sz="3200" dirty="0"/>
            </a:p>
          </p:txBody>
        </p:sp>
        <p:sp>
          <p:nvSpPr>
            <p:cNvPr id="7" name="Oval 6"/>
            <p:cNvSpPr/>
            <p:nvPr/>
          </p:nvSpPr>
          <p:spPr>
            <a:xfrm>
              <a:off x="7951489" y="1458832"/>
              <a:ext cx="2611243" cy="1745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Economic Census</a:t>
              </a:r>
              <a:endParaRPr lang="en-US" sz="3200" dirty="0"/>
            </a:p>
          </p:txBody>
        </p:sp>
        <p:sp>
          <p:nvSpPr>
            <p:cNvPr id="8" name="Oval 7"/>
            <p:cNvSpPr/>
            <p:nvPr/>
          </p:nvSpPr>
          <p:spPr>
            <a:xfrm>
              <a:off x="10245556" y="3906401"/>
              <a:ext cx="2086940" cy="1745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BLS</a:t>
              </a:r>
              <a:endParaRPr lang="en-US" sz="3200" dirty="0"/>
            </a:p>
          </p:txBody>
        </p:sp>
        <p:cxnSp>
          <p:nvCxnSpPr>
            <p:cNvPr id="9" name="Straight Arrow Connector 8"/>
            <p:cNvCxnSpPr>
              <a:stCxn id="6" idx="6"/>
              <a:endCxn id="8" idx="2"/>
            </p:cNvCxnSpPr>
            <p:nvPr/>
          </p:nvCxnSpPr>
          <p:spPr>
            <a:xfrm>
              <a:off x="8268667" y="4779364"/>
              <a:ext cx="1976889"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0"/>
              <a:endCxn id="7" idx="3"/>
            </p:cNvCxnSpPr>
            <p:nvPr/>
          </p:nvCxnSpPr>
          <p:spPr>
            <a:xfrm flipV="1">
              <a:off x="7236046" y="2949073"/>
              <a:ext cx="1097851" cy="95732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830813" y="2805993"/>
              <a:ext cx="1085850" cy="584775"/>
            </a:xfrm>
            <a:prstGeom prst="rect">
              <a:avLst/>
            </a:prstGeom>
            <a:noFill/>
          </p:spPr>
          <p:txBody>
            <a:bodyPr wrap="square" rtlCol="0">
              <a:spAutoFit/>
            </a:bodyPr>
            <a:lstStyle/>
            <a:p>
              <a:pPr algn="ctr"/>
              <a:r>
                <a:rPr lang="en-US" sz="3200" dirty="0" smtClean="0"/>
                <a:t>80 %</a:t>
              </a:r>
              <a:endParaRPr lang="en-US" sz="3200" dirty="0"/>
            </a:p>
          </p:txBody>
        </p:sp>
        <p:sp>
          <p:nvSpPr>
            <p:cNvPr id="101" name="TextBox 100"/>
            <p:cNvSpPr txBox="1"/>
            <p:nvPr/>
          </p:nvSpPr>
          <p:spPr>
            <a:xfrm>
              <a:off x="10356465" y="2761349"/>
              <a:ext cx="1085850" cy="584775"/>
            </a:xfrm>
            <a:prstGeom prst="rect">
              <a:avLst/>
            </a:prstGeom>
            <a:noFill/>
          </p:spPr>
          <p:txBody>
            <a:bodyPr wrap="square" rtlCol="0">
              <a:spAutoFit/>
            </a:bodyPr>
            <a:lstStyle/>
            <a:p>
              <a:pPr algn="ctr"/>
              <a:r>
                <a:rPr lang="en-US" sz="3200" dirty="0" smtClean="0"/>
                <a:t>86 %</a:t>
              </a:r>
              <a:endParaRPr lang="en-US" sz="3200" dirty="0"/>
            </a:p>
          </p:txBody>
        </p:sp>
        <p:sp>
          <p:nvSpPr>
            <p:cNvPr id="102" name="TextBox 101"/>
            <p:cNvSpPr txBox="1"/>
            <p:nvPr/>
          </p:nvSpPr>
          <p:spPr>
            <a:xfrm>
              <a:off x="8714186" y="5091430"/>
              <a:ext cx="1085850" cy="584775"/>
            </a:xfrm>
            <a:prstGeom prst="rect">
              <a:avLst/>
            </a:prstGeom>
            <a:noFill/>
          </p:spPr>
          <p:txBody>
            <a:bodyPr wrap="square" rtlCol="0">
              <a:spAutoFit/>
            </a:bodyPr>
            <a:lstStyle/>
            <a:p>
              <a:pPr algn="ctr"/>
              <a:r>
                <a:rPr lang="en-US" sz="3200" dirty="0" smtClean="0"/>
                <a:t>70 %</a:t>
              </a:r>
              <a:endParaRPr lang="en-US" sz="3200" dirty="0"/>
            </a:p>
          </p:txBody>
        </p:sp>
      </p:grpSp>
    </p:spTree>
    <p:extLst>
      <p:ext uri="{BB962C8B-B14F-4D97-AF65-F5344CB8AC3E}">
        <p14:creationId xmlns:p14="http://schemas.microsoft.com/office/powerpoint/2010/main" val="500690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The Population</a:t>
            </a:r>
            <a:endParaRPr lang="en-US" dirty="0"/>
          </a:p>
        </p:txBody>
      </p:sp>
      <p:sp>
        <p:nvSpPr>
          <p:cNvPr id="3" name="Content Placeholder 2"/>
          <p:cNvSpPr>
            <a:spLocks noGrp="1"/>
          </p:cNvSpPr>
          <p:nvPr>
            <p:ph idx="1"/>
          </p:nvPr>
        </p:nvSpPr>
        <p:spPr>
          <a:xfrm>
            <a:off x="609600" y="1600201"/>
            <a:ext cx="5410200" cy="4525963"/>
          </a:xfrm>
        </p:spPr>
        <p:txBody>
          <a:bodyPr/>
          <a:lstStyle/>
          <a:p>
            <a:r>
              <a:rPr lang="en-US" dirty="0" smtClean="0"/>
              <a:t>Use 2012 Economic Census as ground truth.</a:t>
            </a:r>
          </a:p>
          <a:p>
            <a:r>
              <a:rPr lang="en-US" dirty="0" smtClean="0"/>
              <a:t>Find businesses</a:t>
            </a:r>
          </a:p>
          <a:p>
            <a:pPr lvl="1"/>
            <a:r>
              <a:rPr lang="en-US" dirty="0" smtClean="0"/>
              <a:t>With SS4 between 2010 and 2012</a:t>
            </a:r>
          </a:p>
          <a:p>
            <a:pPr lvl="1"/>
            <a:r>
              <a:rPr lang="en-US" dirty="0" smtClean="0"/>
              <a:t>Appear as employer business between 2012 and 2016.</a:t>
            </a:r>
          </a:p>
          <a:p>
            <a:pPr lvl="1"/>
            <a:r>
              <a:rPr lang="en-US" dirty="0" smtClean="0"/>
              <a:t>Appear as a single establishment.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18172544"/>
              </p:ext>
            </p:extLst>
          </p:nvPr>
        </p:nvGraphicFramePr>
        <p:xfrm>
          <a:off x="5981700" y="1417638"/>
          <a:ext cx="5753100" cy="4468576"/>
        </p:xfrm>
        <a:graphic>
          <a:graphicData uri="http://schemas.openxmlformats.org/drawingml/2006/table">
            <a:tbl>
              <a:tblPr firstRow="1" bandRow="1">
                <a:tableStyleId>{5C22544A-7EE6-4342-B048-85BDC9FD1C3A}</a:tableStyleId>
              </a:tblPr>
              <a:tblGrid>
                <a:gridCol w="4076700">
                  <a:extLst>
                    <a:ext uri="{9D8B030D-6E8A-4147-A177-3AD203B41FA5}">
                      <a16:colId xmlns:a16="http://schemas.microsoft.com/office/drawing/2014/main" val="686187576"/>
                    </a:ext>
                  </a:extLst>
                </a:gridCol>
                <a:gridCol w="1676400">
                  <a:extLst>
                    <a:ext uri="{9D8B030D-6E8A-4147-A177-3AD203B41FA5}">
                      <a16:colId xmlns:a16="http://schemas.microsoft.com/office/drawing/2014/main" val="3160784679"/>
                    </a:ext>
                  </a:extLst>
                </a:gridCol>
              </a:tblGrid>
              <a:tr h="409575">
                <a:tc gridSpan="2">
                  <a:txBody>
                    <a:bodyPr/>
                    <a:lstStyle/>
                    <a:p>
                      <a:r>
                        <a:rPr lang="en-US" sz="2400" dirty="0" smtClean="0">
                          <a:solidFill>
                            <a:schemeClr val="tx1"/>
                          </a:solidFill>
                        </a:rPr>
                        <a:t>Table</a:t>
                      </a:r>
                      <a:r>
                        <a:rPr lang="en-US" sz="2400" baseline="0" dirty="0" smtClean="0">
                          <a:solidFill>
                            <a:schemeClr val="tx1"/>
                          </a:solidFill>
                        </a:rPr>
                        <a:t> 1: Counts of BR Establishments, 2012-2015</a:t>
                      </a:r>
                      <a:endParaRPr lang="en-US"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8384492"/>
                  </a:ext>
                </a:extLst>
              </a:tr>
              <a:tr h="636368">
                <a:tc>
                  <a:txBody>
                    <a:bodyPr/>
                    <a:lstStyle/>
                    <a:p>
                      <a:r>
                        <a:rPr lang="en-US" sz="2400" b="1" dirty="0" smtClean="0">
                          <a:solidFill>
                            <a:schemeClr val="bg1"/>
                          </a:solidFill>
                        </a:rPr>
                        <a:t>Type</a:t>
                      </a:r>
                      <a:endParaRPr lang="en-US" sz="2400" b="1" dirty="0">
                        <a:solidFill>
                          <a:schemeClr val="bg1"/>
                        </a:solidFill>
                      </a:endParaRPr>
                    </a:p>
                  </a:txBody>
                  <a:tcPr>
                    <a:lnT w="38100" cmpd="sng">
                      <a:noFill/>
                    </a:lnT>
                    <a:solidFill>
                      <a:schemeClr val="accent1"/>
                    </a:solidFill>
                  </a:tcPr>
                </a:tc>
                <a:tc>
                  <a:txBody>
                    <a:bodyPr/>
                    <a:lstStyle/>
                    <a:p>
                      <a:r>
                        <a:rPr lang="en-US" sz="2400" b="1" dirty="0" smtClean="0">
                          <a:solidFill>
                            <a:schemeClr val="bg1"/>
                          </a:solidFill>
                        </a:rPr>
                        <a:t>Count</a:t>
                      </a:r>
                      <a:endParaRPr lang="en-US" sz="2400" b="1" dirty="0">
                        <a:solidFill>
                          <a:schemeClr val="bg1"/>
                        </a:solidFill>
                      </a:endParaRPr>
                    </a:p>
                  </a:txBody>
                  <a:tcPr>
                    <a:lnT w="38100" cmpd="sng">
                      <a:noFill/>
                    </a:lnT>
                    <a:solidFill>
                      <a:schemeClr val="accent1"/>
                    </a:solidFill>
                  </a:tcPr>
                </a:tc>
                <a:extLst>
                  <a:ext uri="{0D108BD9-81ED-4DB2-BD59-A6C34878D82A}">
                    <a16:rowId xmlns:a16="http://schemas.microsoft.com/office/drawing/2014/main" val="504402780"/>
                  </a:ext>
                </a:extLst>
              </a:tr>
              <a:tr h="752312">
                <a:tc>
                  <a:txBody>
                    <a:bodyPr/>
                    <a:lstStyle/>
                    <a:p>
                      <a:r>
                        <a:rPr lang="en-US" sz="2400" dirty="0" smtClean="0"/>
                        <a:t>Appear in the Business Register</a:t>
                      </a:r>
                      <a:endParaRPr lang="en-US" sz="2400" dirty="0"/>
                    </a:p>
                  </a:txBody>
                  <a:tcPr anchor="ctr"/>
                </a:tc>
                <a:tc>
                  <a:txBody>
                    <a:bodyPr/>
                    <a:lstStyle/>
                    <a:p>
                      <a:pPr algn="r" fontAlgn="b"/>
                      <a:r>
                        <a:rPr lang="en-US" sz="2400" b="0" i="0" u="none" strike="noStrike" dirty="0" smtClean="0">
                          <a:solidFill>
                            <a:srgbClr val="000000"/>
                          </a:solidFill>
                          <a:effectLst/>
                          <a:latin typeface="Calibri" panose="020F0502020204030204" pitchFamily="34" charset="0"/>
                        </a:rPr>
                        <a:t>21,390,000</a:t>
                      </a:r>
                      <a:endParaRPr lang="en-US"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37221608"/>
                  </a:ext>
                </a:extLst>
              </a:tr>
              <a:tr h="752312">
                <a:tc>
                  <a:txBody>
                    <a:bodyPr/>
                    <a:lstStyle/>
                    <a:p>
                      <a:r>
                        <a:rPr lang="en-US" sz="2400" dirty="0" smtClean="0"/>
                        <a:t>Appear as Single Unit</a:t>
                      </a:r>
                      <a:endParaRPr lang="en-US" sz="2400" dirty="0"/>
                    </a:p>
                  </a:txBody>
                  <a:tcPr anchor="ctr"/>
                </a:tc>
                <a:tc>
                  <a:txBody>
                    <a:bodyPr/>
                    <a:lstStyle/>
                    <a:p>
                      <a:pPr algn="r" fontAlgn="b"/>
                      <a:r>
                        <a:rPr lang="en-US" sz="2400" b="0" i="0" u="none" strike="noStrike" dirty="0" smtClean="0">
                          <a:solidFill>
                            <a:srgbClr val="000000"/>
                          </a:solidFill>
                          <a:effectLst/>
                          <a:latin typeface="Calibri" panose="020F0502020204030204" pitchFamily="34" charset="0"/>
                        </a:rPr>
                        <a:t>15,620,000</a:t>
                      </a:r>
                      <a:endParaRPr lang="en-US"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3508744"/>
                  </a:ext>
                </a:extLst>
              </a:tr>
              <a:tr h="752312">
                <a:tc>
                  <a:txBody>
                    <a:bodyPr/>
                    <a:lstStyle/>
                    <a:p>
                      <a:r>
                        <a:rPr lang="en-US" sz="2400" dirty="0" smtClean="0"/>
                        <a:t>Coded</a:t>
                      </a:r>
                      <a:r>
                        <a:rPr lang="en-US" sz="2400" baseline="0" dirty="0" smtClean="0"/>
                        <a:t> by 2012 ECON Census</a:t>
                      </a:r>
                      <a:endParaRPr lang="en-US" sz="2400" dirty="0"/>
                    </a:p>
                  </a:txBody>
                  <a:tcPr anchor="ctr"/>
                </a:tc>
                <a:tc>
                  <a:txBody>
                    <a:bodyPr/>
                    <a:lstStyle/>
                    <a:p>
                      <a:pPr algn="r" fontAlgn="b"/>
                      <a:r>
                        <a:rPr lang="en-US" sz="2400" b="0" i="0" u="none" strike="noStrike" dirty="0" smtClean="0">
                          <a:solidFill>
                            <a:srgbClr val="000000"/>
                          </a:solidFill>
                          <a:effectLst/>
                          <a:latin typeface="Calibri" panose="020F0502020204030204" pitchFamily="34" charset="0"/>
                        </a:rPr>
                        <a:t>4,532,000</a:t>
                      </a:r>
                      <a:endParaRPr lang="en-US"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77684493"/>
                  </a:ext>
                </a:extLst>
              </a:tr>
              <a:tr h="752312">
                <a:tc>
                  <a:txBody>
                    <a:bodyPr/>
                    <a:lstStyle/>
                    <a:p>
                      <a:r>
                        <a:rPr lang="en-US" sz="2400" dirty="0" smtClean="0"/>
                        <a:t>SS4 Between</a:t>
                      </a:r>
                      <a:r>
                        <a:rPr lang="en-US" sz="2400" baseline="0" dirty="0" smtClean="0"/>
                        <a:t> 2010 and 2012</a:t>
                      </a:r>
                      <a:endParaRPr lang="en-US" sz="2400" dirty="0"/>
                    </a:p>
                  </a:txBody>
                  <a:tcPr anchor="ctr"/>
                </a:tc>
                <a:tc>
                  <a:txBody>
                    <a:bodyPr/>
                    <a:lstStyle/>
                    <a:p>
                      <a:pPr algn="r" fontAlgn="b"/>
                      <a:r>
                        <a:rPr lang="en-US" sz="2400" b="0" i="0" u="none" strike="noStrike" dirty="0" smtClean="0">
                          <a:solidFill>
                            <a:srgbClr val="000000"/>
                          </a:solidFill>
                          <a:effectLst/>
                          <a:latin typeface="Calibri" panose="020F0502020204030204" pitchFamily="34" charset="0"/>
                        </a:rPr>
                        <a:t>130,000</a:t>
                      </a:r>
                      <a:endParaRPr lang="en-US"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88680455"/>
                  </a:ext>
                </a:extLst>
              </a:tr>
            </a:tbl>
          </a:graphicData>
        </a:graphic>
      </p:graphicFrame>
      <p:sp>
        <p:nvSpPr>
          <p:cNvPr id="5" name="Slide Number Placeholder 4"/>
          <p:cNvSpPr>
            <a:spLocks noGrp="1"/>
          </p:cNvSpPr>
          <p:nvPr>
            <p:ph type="sldNum" sz="quarter" idx="12"/>
          </p:nvPr>
        </p:nvSpPr>
        <p:spPr/>
        <p:txBody>
          <a:bodyPr/>
          <a:lstStyle/>
          <a:p>
            <a:fld id="{03AE04C5-3085-4F64-BC65-54FE2DBF6EB1}" type="slidenum">
              <a:rPr lang="en-US" smtClean="0"/>
              <a:pPr/>
              <a:t>20</a:t>
            </a:fld>
            <a:endParaRPr lang="en-US" dirty="0"/>
          </a:p>
        </p:txBody>
      </p:sp>
    </p:spTree>
    <p:extLst>
      <p:ext uri="{BB962C8B-B14F-4D97-AF65-F5344CB8AC3E}">
        <p14:creationId xmlns:p14="http://schemas.microsoft.com/office/powerpoint/2010/main" val="1088862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33"/>
            <a:ext cx="11582400" cy="1143000"/>
          </a:xfrm>
        </p:spPr>
        <p:txBody>
          <a:bodyPr>
            <a:normAutofit/>
          </a:bodyPr>
          <a:lstStyle/>
          <a:p>
            <a:r>
              <a:rPr lang="en-US" dirty="0" smtClean="0"/>
              <a:t>The Skip-Gram Model</a:t>
            </a:r>
            <a:endParaRPr lang="en-US" dirty="0"/>
          </a:p>
        </p:txBody>
      </p:sp>
      <p:sp>
        <p:nvSpPr>
          <p:cNvPr id="3" name="Content Placeholder 2"/>
          <p:cNvSpPr>
            <a:spLocks noGrp="1"/>
          </p:cNvSpPr>
          <p:nvPr>
            <p:ph idx="1"/>
          </p:nvPr>
        </p:nvSpPr>
        <p:spPr>
          <a:xfrm>
            <a:off x="-6178" y="1356935"/>
            <a:ext cx="4120978" cy="4525963"/>
          </a:xfrm>
        </p:spPr>
        <p:txBody>
          <a:bodyPr>
            <a:normAutofit/>
          </a:bodyPr>
          <a:lstStyle/>
          <a:p>
            <a:r>
              <a:rPr lang="en-US" dirty="0" smtClean="0"/>
              <a:t>Word- and Doc2Vec models build Neural Networks that seek to identify the likelihood of an output word given the words surrounding it.</a:t>
            </a:r>
            <a:endParaRPr lang="en-US" dirty="0"/>
          </a:p>
        </p:txBody>
      </p:sp>
      <p:grpSp>
        <p:nvGrpSpPr>
          <p:cNvPr id="109" name="Group 108"/>
          <p:cNvGrpSpPr/>
          <p:nvPr/>
        </p:nvGrpSpPr>
        <p:grpSpPr>
          <a:xfrm>
            <a:off x="4953001" y="786854"/>
            <a:ext cx="6437070" cy="5613946"/>
            <a:chOff x="5943599" y="786854"/>
            <a:chExt cx="5446471" cy="5613946"/>
          </a:xfrm>
        </p:grpSpPr>
        <p:grpSp>
          <p:nvGrpSpPr>
            <p:cNvPr id="93" name="Group 92"/>
            <p:cNvGrpSpPr/>
            <p:nvPr/>
          </p:nvGrpSpPr>
          <p:grpSpPr>
            <a:xfrm>
              <a:off x="5943599" y="786854"/>
              <a:ext cx="5446471" cy="5613946"/>
              <a:chOff x="6172200" y="788097"/>
              <a:chExt cx="5245542" cy="5094801"/>
            </a:xfrm>
          </p:grpSpPr>
          <p:grpSp>
            <p:nvGrpSpPr>
              <p:cNvPr id="88" name="Group 87"/>
              <p:cNvGrpSpPr/>
              <p:nvPr/>
            </p:nvGrpSpPr>
            <p:grpSpPr>
              <a:xfrm>
                <a:off x="6172200" y="1406982"/>
                <a:ext cx="5105400" cy="4475916"/>
                <a:chOff x="5867400" y="1166135"/>
                <a:chExt cx="5105400" cy="4475916"/>
              </a:xfrm>
            </p:grpSpPr>
            <p:sp>
              <p:nvSpPr>
                <p:cNvPr id="5" name="TextBox 4"/>
                <p:cNvSpPr txBox="1"/>
                <p:nvPr/>
              </p:nvSpPr>
              <p:spPr>
                <a:xfrm>
                  <a:off x="6172200" y="5395830"/>
                  <a:ext cx="4800600" cy="246221"/>
                </a:xfrm>
                <a:prstGeom prst="rect">
                  <a:avLst/>
                </a:prstGeom>
                <a:noFill/>
              </p:spPr>
              <p:txBody>
                <a:bodyPr wrap="square" rtlCol="0">
                  <a:spAutoFit/>
                </a:bodyPr>
                <a:lstStyle/>
                <a:p>
                  <a:pPr algn="ctr"/>
                  <a:r>
                    <a:rPr lang="en-US" sz="1000" dirty="0" smtClean="0"/>
                    <a:t>Adapted from: </a:t>
                  </a:r>
                  <a:r>
                    <a:rPr lang="en-US" sz="1000" dirty="0"/>
                    <a:t>http://mccormickml.com/assets/word2vec</a:t>
                  </a:r>
                </a:p>
              </p:txBody>
            </p:sp>
            <p:grpSp>
              <p:nvGrpSpPr>
                <p:cNvPr id="65" name="Group 64"/>
                <p:cNvGrpSpPr/>
                <p:nvPr/>
              </p:nvGrpSpPr>
              <p:grpSpPr>
                <a:xfrm>
                  <a:off x="5867400" y="1618981"/>
                  <a:ext cx="2671120" cy="3561107"/>
                  <a:chOff x="5867400" y="1618981"/>
                  <a:chExt cx="2671120" cy="3561107"/>
                </a:xfrm>
              </p:grpSpPr>
              <mc:AlternateContent xmlns:mc="http://schemas.openxmlformats.org/markup-compatibility/2006" xmlns:a14="http://schemas.microsoft.com/office/drawing/2010/main">
                <mc:Choice Requires="a14">
                  <p:sp>
                    <p:nvSpPr>
                      <p:cNvPr id="7" name="TextBox 6"/>
                      <p:cNvSpPr txBox="1"/>
                      <p:nvPr/>
                    </p:nvSpPr>
                    <p:spPr>
                      <a:xfrm>
                        <a:off x="5867400" y="2362200"/>
                        <a:ext cx="1371600" cy="20746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0</m:t>
                                        </m:r>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1</m:t>
                                              </m:r>
                                            </m:e>
                                          </m:mr>
                                          <m:mr>
                                            <m:e>
                                              <m:r>
                                                <a:rPr lang="en-US" i="1" smtClean="0">
                                                  <a:latin typeface="Cambria Math" panose="02040503050406030204" pitchFamily="18" charset="0"/>
                                                </a:rPr>
                                                <m:t>⋮</m:t>
                                              </m:r>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0</m:t>
                                                    </m:r>
                                                  </m:e>
                                                </m:mr>
                                                <m:mr>
                                                  <m:e>
                                                    <m:r>
                                                      <a:rPr lang="en-US" b="0" i="1" smtClean="0">
                                                        <a:latin typeface="Cambria Math" panose="02040503050406030204" pitchFamily="18" charset="0"/>
                                                      </a:rPr>
                                                      <m:t>0</m:t>
                                                    </m:r>
                                                  </m:e>
                                                </m:mr>
                                              </m:m>
                                            </m:e>
                                          </m:mr>
                                        </m:m>
                                      </m:e>
                                    </m:mr>
                                  </m:m>
                                </m:e>
                              </m: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867400" y="2362200"/>
                        <a:ext cx="1371600" cy="2074671"/>
                      </a:xfrm>
                      <a:prstGeom prst="rect">
                        <a:avLst/>
                      </a:prstGeom>
                      <a:blipFill>
                        <a:blip r:embed="rId3"/>
                        <a:stretch>
                          <a:fillRect/>
                        </a:stretch>
                      </a:blipFill>
                    </p:spPr>
                    <p:txBody>
                      <a:bodyPr/>
                      <a:lstStyle/>
                      <a:p>
                        <a:r>
                          <a:rPr lang="en-US">
                            <a:noFill/>
                          </a:rPr>
                          <a:t> </a:t>
                        </a:r>
                      </a:p>
                    </p:txBody>
                  </p:sp>
                </mc:Fallback>
              </mc:AlternateContent>
              <p:grpSp>
                <p:nvGrpSpPr>
                  <p:cNvPr id="39" name="Group 38"/>
                  <p:cNvGrpSpPr/>
                  <p:nvPr/>
                </p:nvGrpSpPr>
                <p:grpSpPr>
                  <a:xfrm>
                    <a:off x="7747687" y="1618981"/>
                    <a:ext cx="790833" cy="3561107"/>
                    <a:chOff x="7629267" y="1297507"/>
                    <a:chExt cx="790833" cy="3561107"/>
                  </a:xfrm>
                </p:grpSpPr>
                <p:grpSp>
                  <p:nvGrpSpPr>
                    <p:cNvPr id="35" name="Group 34"/>
                    <p:cNvGrpSpPr/>
                    <p:nvPr/>
                  </p:nvGrpSpPr>
                  <p:grpSpPr>
                    <a:xfrm>
                      <a:off x="7629267" y="1297507"/>
                      <a:ext cx="790833" cy="3561107"/>
                      <a:chOff x="7629267" y="1297507"/>
                      <a:chExt cx="790833" cy="3561107"/>
                    </a:xfrm>
                  </p:grpSpPr>
                  <p:sp>
                    <p:nvSpPr>
                      <p:cNvPr id="22" name="TextBox 21"/>
                      <p:cNvSpPr txBox="1"/>
                      <p:nvPr/>
                    </p:nvSpPr>
                    <p:spPr>
                      <a:xfrm>
                        <a:off x="7798143" y="3968791"/>
                        <a:ext cx="228600" cy="769441"/>
                      </a:xfrm>
                      <a:prstGeom prst="rect">
                        <a:avLst/>
                      </a:prstGeom>
                      <a:noFill/>
                    </p:spPr>
                    <p:txBody>
                      <a:bodyPr wrap="square" rtlCol="0">
                        <a:spAutoFit/>
                      </a:bodyPr>
                      <a:lstStyle/>
                      <a:p>
                        <a:endParaRPr lang="en-US" sz="4400" dirty="0">
                          <a:solidFill>
                            <a:srgbClr val="FFC000"/>
                          </a:solidFill>
                        </a:endParaRPr>
                      </a:p>
                    </p:txBody>
                  </p:sp>
                  <p:grpSp>
                    <p:nvGrpSpPr>
                      <p:cNvPr id="23" name="Group 22"/>
                      <p:cNvGrpSpPr/>
                      <p:nvPr/>
                    </p:nvGrpSpPr>
                    <p:grpSpPr>
                      <a:xfrm>
                        <a:off x="7629267" y="4089173"/>
                        <a:ext cx="762000" cy="769441"/>
                        <a:chOff x="7755924" y="1047525"/>
                        <a:chExt cx="762000" cy="769441"/>
                      </a:xfrm>
                    </p:grpSpPr>
                    <p:sp>
                      <p:nvSpPr>
                        <p:cNvPr id="24" name="Oval 23"/>
                        <p:cNvSpPr/>
                        <p:nvPr/>
                      </p:nvSpPr>
                      <p:spPr>
                        <a:xfrm>
                          <a:off x="7755924" y="1047525"/>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949012" y="1047525"/>
                          <a:ext cx="228600" cy="769441"/>
                        </a:xfrm>
                        <a:prstGeom prst="rect">
                          <a:avLst/>
                        </a:prstGeom>
                        <a:noFill/>
                      </p:spPr>
                      <p:txBody>
                        <a:bodyPr wrap="square" rtlCol="0">
                          <a:spAutoFit/>
                        </a:bodyPr>
                        <a:lstStyle/>
                        <a:p>
                          <a:r>
                            <a:rPr lang="en-US" sz="4400" dirty="0" smtClean="0">
                              <a:solidFill>
                                <a:srgbClr val="FFC000"/>
                              </a:solidFill>
                            </a:rPr>
                            <a:t>Ʃ</a:t>
                          </a:r>
                          <a:endParaRPr lang="en-US" sz="4400" dirty="0">
                            <a:solidFill>
                              <a:srgbClr val="FFC000"/>
                            </a:solidFill>
                          </a:endParaRPr>
                        </a:p>
                      </p:txBody>
                    </p:sp>
                  </p:grpSp>
                  <p:grpSp>
                    <p:nvGrpSpPr>
                      <p:cNvPr id="29" name="Group 28"/>
                      <p:cNvGrpSpPr/>
                      <p:nvPr/>
                    </p:nvGrpSpPr>
                    <p:grpSpPr>
                      <a:xfrm>
                        <a:off x="7658100" y="2186341"/>
                        <a:ext cx="762000" cy="769441"/>
                        <a:chOff x="7772400" y="1828800"/>
                        <a:chExt cx="762000" cy="769441"/>
                      </a:xfrm>
                    </p:grpSpPr>
                    <p:sp>
                      <p:nvSpPr>
                        <p:cNvPr id="30" name="Oval 29"/>
                        <p:cNvSpPr/>
                        <p:nvPr/>
                      </p:nvSpPr>
                      <p:spPr>
                        <a:xfrm>
                          <a:off x="7772400" y="1828800"/>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24800" y="1828800"/>
                          <a:ext cx="228600" cy="769441"/>
                        </a:xfrm>
                        <a:prstGeom prst="rect">
                          <a:avLst/>
                        </a:prstGeom>
                        <a:noFill/>
                      </p:spPr>
                      <p:txBody>
                        <a:bodyPr wrap="square" rtlCol="0">
                          <a:spAutoFit/>
                        </a:bodyPr>
                        <a:lstStyle/>
                        <a:p>
                          <a:r>
                            <a:rPr lang="en-US" sz="4400" dirty="0" smtClean="0">
                              <a:solidFill>
                                <a:srgbClr val="FFC000"/>
                              </a:solidFill>
                            </a:rPr>
                            <a:t>Ʃ</a:t>
                          </a:r>
                          <a:endParaRPr lang="en-US" sz="4400" dirty="0">
                            <a:solidFill>
                              <a:srgbClr val="FFC000"/>
                            </a:solidFill>
                          </a:endParaRPr>
                        </a:p>
                      </p:txBody>
                    </p:sp>
                  </p:grpSp>
                  <p:grpSp>
                    <p:nvGrpSpPr>
                      <p:cNvPr id="32" name="Group 31"/>
                      <p:cNvGrpSpPr/>
                      <p:nvPr/>
                    </p:nvGrpSpPr>
                    <p:grpSpPr>
                      <a:xfrm>
                        <a:off x="7645743" y="1297507"/>
                        <a:ext cx="762000" cy="769441"/>
                        <a:chOff x="7772400" y="1828800"/>
                        <a:chExt cx="762000" cy="769441"/>
                      </a:xfrm>
                    </p:grpSpPr>
                    <p:sp>
                      <p:nvSpPr>
                        <p:cNvPr id="33" name="Oval 32"/>
                        <p:cNvSpPr/>
                        <p:nvPr/>
                      </p:nvSpPr>
                      <p:spPr>
                        <a:xfrm>
                          <a:off x="7772400" y="1828800"/>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924800" y="1828800"/>
                          <a:ext cx="228600" cy="769441"/>
                        </a:xfrm>
                        <a:prstGeom prst="rect">
                          <a:avLst/>
                        </a:prstGeom>
                        <a:noFill/>
                      </p:spPr>
                      <p:txBody>
                        <a:bodyPr wrap="square" rtlCol="0">
                          <a:spAutoFit/>
                        </a:bodyPr>
                        <a:lstStyle/>
                        <a:p>
                          <a:r>
                            <a:rPr lang="en-US" sz="4400" dirty="0" smtClean="0">
                              <a:solidFill>
                                <a:srgbClr val="FFC000"/>
                              </a:solidFill>
                            </a:rPr>
                            <a:t>Ʃ</a:t>
                          </a:r>
                          <a:endParaRPr lang="en-US" sz="4400" dirty="0">
                            <a:solidFill>
                              <a:srgbClr val="FFC000"/>
                            </a:solidFill>
                          </a:endParaRPr>
                        </a:p>
                      </p:txBody>
                    </p:sp>
                  </p:grpSp>
                </p:grpSp>
                <mc:AlternateContent xmlns:mc="http://schemas.openxmlformats.org/markup-compatibility/2006" xmlns:a14="http://schemas.microsoft.com/office/drawing/2010/main">
                  <mc:Choice Requires="a14">
                    <p:sp>
                      <p:nvSpPr>
                        <p:cNvPr id="38" name="TextBox 37"/>
                        <p:cNvSpPr txBox="1"/>
                        <p:nvPr/>
                      </p:nvSpPr>
                      <p:spPr>
                        <a:xfrm>
                          <a:off x="7798143" y="3045461"/>
                          <a:ext cx="523103" cy="923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rPr>
                                  <m:t>⋮</m:t>
                                </m:r>
                              </m:oMath>
                            </m:oMathPara>
                          </a14:m>
                          <a:endParaRPr lang="en-US" sz="6000" dirty="0"/>
                        </a:p>
                      </p:txBody>
                    </p:sp>
                  </mc:Choice>
                  <mc:Fallback xmlns="">
                    <p:sp>
                      <p:nvSpPr>
                        <p:cNvPr id="38" name="TextBox 37"/>
                        <p:cNvSpPr txBox="1">
                          <a:spLocks noRot="1" noChangeAspect="1" noMove="1" noResize="1" noEditPoints="1" noAdjustHandles="1" noChangeArrowheads="1" noChangeShapeType="1" noTextEdit="1"/>
                        </p:cNvSpPr>
                        <p:nvPr/>
                      </p:nvSpPr>
                      <p:spPr>
                        <a:xfrm>
                          <a:off x="7798143" y="3045461"/>
                          <a:ext cx="523103" cy="923330"/>
                        </a:xfrm>
                        <a:prstGeom prst="rect">
                          <a:avLst/>
                        </a:prstGeom>
                        <a:blipFill>
                          <a:blip r:embed="rId4"/>
                          <a:stretch>
                            <a:fillRect/>
                          </a:stretch>
                        </a:blipFill>
                      </p:spPr>
                      <p:txBody>
                        <a:bodyPr/>
                        <a:lstStyle/>
                        <a:p>
                          <a:r>
                            <a:rPr lang="en-US">
                              <a:noFill/>
                            </a:rPr>
                            <a:t> </a:t>
                          </a:r>
                        </a:p>
                      </p:txBody>
                    </p:sp>
                  </mc:Fallback>
                </mc:AlternateContent>
              </p:grpSp>
              <p:cxnSp>
                <p:nvCxnSpPr>
                  <p:cNvPr id="41" name="Straight Arrow Connector 40"/>
                  <p:cNvCxnSpPr>
                    <a:endCxn id="33" idx="2"/>
                  </p:cNvCxnSpPr>
                  <p:nvPr/>
                </p:nvCxnSpPr>
                <p:spPr>
                  <a:xfrm flipV="1">
                    <a:off x="6790038" y="1999981"/>
                    <a:ext cx="974125" cy="1377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30" idx="2"/>
                  </p:cNvCxnSpPr>
                  <p:nvPr/>
                </p:nvCxnSpPr>
                <p:spPr>
                  <a:xfrm flipV="1">
                    <a:off x="6769444" y="2888815"/>
                    <a:ext cx="1007076" cy="525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24" idx="2"/>
                  </p:cNvCxnSpPr>
                  <p:nvPr/>
                </p:nvCxnSpPr>
                <p:spPr>
                  <a:xfrm>
                    <a:off x="6769444" y="3399535"/>
                    <a:ext cx="978243" cy="1392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9681660" y="1166135"/>
                  <a:ext cx="817965" cy="3944251"/>
                  <a:chOff x="7717966" y="844661"/>
                  <a:chExt cx="817965" cy="3944251"/>
                </a:xfrm>
              </p:grpSpPr>
              <p:grpSp>
                <p:nvGrpSpPr>
                  <p:cNvPr id="50" name="Group 49"/>
                  <p:cNvGrpSpPr/>
                  <p:nvPr/>
                </p:nvGrpSpPr>
                <p:grpSpPr>
                  <a:xfrm>
                    <a:off x="7717966" y="844661"/>
                    <a:ext cx="817965" cy="3944251"/>
                    <a:chOff x="7717966" y="844661"/>
                    <a:chExt cx="817965" cy="3944251"/>
                  </a:xfrm>
                </p:grpSpPr>
                <p:sp>
                  <p:nvSpPr>
                    <p:cNvPr id="52" name="TextBox 51"/>
                    <p:cNvSpPr txBox="1"/>
                    <p:nvPr/>
                  </p:nvSpPr>
                  <p:spPr>
                    <a:xfrm>
                      <a:off x="7798143" y="3968791"/>
                      <a:ext cx="228600" cy="769441"/>
                    </a:xfrm>
                    <a:prstGeom prst="rect">
                      <a:avLst/>
                    </a:prstGeom>
                    <a:noFill/>
                  </p:spPr>
                  <p:txBody>
                    <a:bodyPr wrap="square" rtlCol="0">
                      <a:spAutoFit/>
                    </a:bodyPr>
                    <a:lstStyle/>
                    <a:p>
                      <a:endParaRPr lang="en-US" sz="4400" dirty="0">
                        <a:solidFill>
                          <a:srgbClr val="FFC000"/>
                        </a:solidFill>
                      </a:endParaRPr>
                    </a:p>
                  </p:txBody>
                </p:sp>
                <p:grpSp>
                  <p:nvGrpSpPr>
                    <p:cNvPr id="53" name="Group 52"/>
                    <p:cNvGrpSpPr/>
                    <p:nvPr/>
                  </p:nvGrpSpPr>
                  <p:grpSpPr>
                    <a:xfrm>
                      <a:off x="7717966" y="4019471"/>
                      <a:ext cx="762000" cy="769441"/>
                      <a:chOff x="7844623" y="977823"/>
                      <a:chExt cx="762000" cy="769441"/>
                    </a:xfrm>
                  </p:grpSpPr>
                  <p:sp>
                    <p:nvSpPr>
                      <p:cNvPr id="60" name="Oval 59"/>
                      <p:cNvSpPr/>
                      <p:nvPr/>
                    </p:nvSpPr>
                    <p:spPr>
                      <a:xfrm>
                        <a:off x="7844623" y="977823"/>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8051457" y="977823"/>
                        <a:ext cx="228600" cy="769441"/>
                      </a:xfrm>
                      <a:prstGeom prst="rect">
                        <a:avLst/>
                      </a:prstGeom>
                      <a:noFill/>
                    </p:spPr>
                    <p:txBody>
                      <a:bodyPr wrap="square" rtlCol="0">
                        <a:spAutoFit/>
                      </a:bodyPr>
                      <a:lstStyle/>
                      <a:p>
                        <a:r>
                          <a:rPr lang="en-US" sz="4400" dirty="0" smtClean="0">
                            <a:solidFill>
                              <a:srgbClr val="FF0000"/>
                            </a:solidFill>
                          </a:rPr>
                          <a:t>Ʃ</a:t>
                        </a:r>
                        <a:endParaRPr lang="en-US" sz="4400" dirty="0">
                          <a:solidFill>
                            <a:srgbClr val="FF0000"/>
                          </a:solidFill>
                        </a:endParaRPr>
                      </a:p>
                    </p:txBody>
                  </p:sp>
                </p:grpSp>
                <p:grpSp>
                  <p:nvGrpSpPr>
                    <p:cNvPr id="54" name="Group 53"/>
                    <p:cNvGrpSpPr/>
                    <p:nvPr/>
                  </p:nvGrpSpPr>
                  <p:grpSpPr>
                    <a:xfrm>
                      <a:off x="7763276" y="2552294"/>
                      <a:ext cx="762000" cy="791929"/>
                      <a:chOff x="7877576" y="2194753"/>
                      <a:chExt cx="762000" cy="791929"/>
                    </a:xfrm>
                  </p:grpSpPr>
                  <p:sp>
                    <p:nvSpPr>
                      <p:cNvPr id="58" name="Oval 57"/>
                      <p:cNvSpPr/>
                      <p:nvPr/>
                    </p:nvSpPr>
                    <p:spPr>
                      <a:xfrm>
                        <a:off x="7877576" y="2194753"/>
                        <a:ext cx="762000" cy="7620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8040631" y="2217241"/>
                        <a:ext cx="228600" cy="769441"/>
                      </a:xfrm>
                      <a:prstGeom prst="rect">
                        <a:avLst/>
                      </a:prstGeom>
                      <a:noFill/>
                    </p:spPr>
                    <p:txBody>
                      <a:bodyPr wrap="square" rtlCol="0">
                        <a:spAutoFit/>
                      </a:bodyPr>
                      <a:lstStyle/>
                      <a:p>
                        <a:r>
                          <a:rPr lang="en-US" sz="4400" dirty="0" smtClean="0">
                            <a:solidFill>
                              <a:srgbClr val="FF0000"/>
                            </a:solidFill>
                          </a:rPr>
                          <a:t>Ʃ</a:t>
                        </a:r>
                        <a:endParaRPr lang="en-US" sz="4400" dirty="0">
                          <a:solidFill>
                            <a:srgbClr val="FF0000"/>
                          </a:solidFill>
                        </a:endParaRPr>
                      </a:p>
                    </p:txBody>
                  </p:sp>
                </p:grpSp>
                <p:grpSp>
                  <p:nvGrpSpPr>
                    <p:cNvPr id="55" name="Group 54"/>
                    <p:cNvGrpSpPr/>
                    <p:nvPr/>
                  </p:nvGrpSpPr>
                  <p:grpSpPr>
                    <a:xfrm>
                      <a:off x="7773931" y="844661"/>
                      <a:ext cx="762000" cy="771265"/>
                      <a:chOff x="7900588" y="1375954"/>
                      <a:chExt cx="762000" cy="771265"/>
                    </a:xfrm>
                  </p:grpSpPr>
                  <p:sp>
                    <p:nvSpPr>
                      <p:cNvPr id="56" name="Oval 55"/>
                      <p:cNvSpPr/>
                      <p:nvPr/>
                    </p:nvSpPr>
                    <p:spPr>
                      <a:xfrm>
                        <a:off x="7900588" y="1375954"/>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8051457" y="1377778"/>
                        <a:ext cx="228600" cy="769441"/>
                      </a:xfrm>
                      <a:prstGeom prst="rect">
                        <a:avLst/>
                      </a:prstGeom>
                      <a:noFill/>
                    </p:spPr>
                    <p:txBody>
                      <a:bodyPr wrap="square" rtlCol="0">
                        <a:spAutoFit/>
                      </a:bodyPr>
                      <a:lstStyle/>
                      <a:p>
                        <a:r>
                          <a:rPr lang="en-US" sz="4400" dirty="0" smtClean="0">
                            <a:solidFill>
                              <a:srgbClr val="FF0000"/>
                            </a:solidFill>
                          </a:rPr>
                          <a:t>Ʃ</a:t>
                        </a:r>
                        <a:endParaRPr lang="en-US" sz="4400" dirty="0">
                          <a:solidFill>
                            <a:srgbClr val="FF0000"/>
                          </a:solidFill>
                        </a:endParaRPr>
                      </a:p>
                    </p:txBody>
                  </p:sp>
                </p:grpSp>
              </p:grpSp>
              <mc:AlternateContent xmlns:mc="http://schemas.openxmlformats.org/markup-compatibility/2006" xmlns:a14="http://schemas.microsoft.com/office/drawing/2010/main">
                <mc:Choice Requires="a14">
                  <p:sp>
                    <p:nvSpPr>
                      <p:cNvPr id="51" name="TextBox 50"/>
                      <p:cNvSpPr txBox="1"/>
                      <p:nvPr/>
                    </p:nvSpPr>
                    <p:spPr>
                      <a:xfrm>
                        <a:off x="7880519" y="3203787"/>
                        <a:ext cx="523103" cy="923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rPr>
                                <m:t>⋮</m:t>
                              </m:r>
                            </m:oMath>
                          </m:oMathPara>
                        </a14:m>
                        <a:endParaRPr lang="en-US" sz="6000" dirty="0"/>
                      </a:p>
                    </p:txBody>
                  </p:sp>
                </mc:Choice>
                <mc:Fallback xmlns="">
                  <p:sp>
                    <p:nvSpPr>
                      <p:cNvPr id="51" name="TextBox 50"/>
                      <p:cNvSpPr txBox="1">
                        <a:spLocks noRot="1" noChangeAspect="1" noMove="1" noResize="1" noEditPoints="1" noAdjustHandles="1" noChangeArrowheads="1" noChangeShapeType="1" noTextEdit="1"/>
                      </p:cNvSpPr>
                      <p:nvPr/>
                    </p:nvSpPr>
                    <p:spPr>
                      <a:xfrm>
                        <a:off x="7880519" y="3203787"/>
                        <a:ext cx="523103" cy="923330"/>
                      </a:xfrm>
                      <a:prstGeom prst="rect">
                        <a:avLst/>
                      </a:prstGeom>
                      <a:blipFill>
                        <a:blip r:embed="rId5"/>
                        <a:stretch>
                          <a:fillRect/>
                        </a:stretch>
                      </a:blipFill>
                    </p:spPr>
                    <p:txBody>
                      <a:bodyPr/>
                      <a:lstStyle/>
                      <a:p>
                        <a:r>
                          <a:rPr lang="en-US">
                            <a:noFill/>
                          </a:rPr>
                          <a:t> </a:t>
                        </a:r>
                      </a:p>
                    </p:txBody>
                  </p:sp>
                </mc:Fallback>
              </mc:AlternateContent>
            </p:grpSp>
            <p:cxnSp>
              <p:nvCxnSpPr>
                <p:cNvPr id="67" name="Straight Arrow Connector 66"/>
                <p:cNvCxnSpPr>
                  <a:stCxn id="33" idx="6"/>
                  <a:endCxn id="56" idx="2"/>
                </p:cNvCxnSpPr>
                <p:nvPr/>
              </p:nvCxnSpPr>
              <p:spPr>
                <a:xfrm flipV="1">
                  <a:off x="8526164" y="1547135"/>
                  <a:ext cx="1211461" cy="452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96" idx="2"/>
                </p:cNvCxnSpPr>
                <p:nvPr/>
              </p:nvCxnSpPr>
              <p:spPr>
                <a:xfrm flipV="1">
                  <a:off x="8526163" y="2393859"/>
                  <a:ext cx="1202339" cy="494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4" idx="6"/>
                  <a:endCxn id="60" idx="2"/>
                </p:cNvCxnSpPr>
                <p:nvPr/>
              </p:nvCxnSpPr>
              <p:spPr>
                <a:xfrm flipV="1">
                  <a:off x="8509688" y="4721945"/>
                  <a:ext cx="1171972" cy="69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96" idx="2"/>
                </p:cNvCxnSpPr>
                <p:nvPr/>
              </p:nvCxnSpPr>
              <p:spPr>
                <a:xfrm>
                  <a:off x="8509687" y="1999981"/>
                  <a:ext cx="1218815" cy="393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33" idx="6"/>
                  <a:endCxn id="60" idx="2"/>
                </p:cNvCxnSpPr>
                <p:nvPr/>
              </p:nvCxnSpPr>
              <p:spPr>
                <a:xfrm>
                  <a:off x="8526164" y="1999982"/>
                  <a:ext cx="1155496" cy="2721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0" idx="6"/>
                  <a:endCxn id="56" idx="2"/>
                </p:cNvCxnSpPr>
                <p:nvPr/>
              </p:nvCxnSpPr>
              <p:spPr>
                <a:xfrm flipV="1">
                  <a:off x="8538520" y="1547135"/>
                  <a:ext cx="1199105" cy="1341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30" idx="6"/>
                  <a:endCxn id="60" idx="2"/>
                </p:cNvCxnSpPr>
                <p:nvPr/>
              </p:nvCxnSpPr>
              <p:spPr>
                <a:xfrm>
                  <a:off x="8538520" y="2888815"/>
                  <a:ext cx="1143139" cy="1833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24" idx="6"/>
                  <a:endCxn id="56" idx="2"/>
                </p:cNvCxnSpPr>
                <p:nvPr/>
              </p:nvCxnSpPr>
              <p:spPr>
                <a:xfrm flipV="1">
                  <a:off x="8509688" y="1547135"/>
                  <a:ext cx="1227937" cy="3244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24" idx="6"/>
                  <a:endCxn id="58" idx="2"/>
                </p:cNvCxnSpPr>
                <p:nvPr/>
              </p:nvCxnSpPr>
              <p:spPr>
                <a:xfrm flipV="1">
                  <a:off x="8509688" y="3254769"/>
                  <a:ext cx="1217282" cy="1536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89" name="TextBox 88"/>
              <p:cNvSpPr txBox="1"/>
              <p:nvPr/>
            </p:nvSpPr>
            <p:spPr>
              <a:xfrm>
                <a:off x="6172200" y="1356935"/>
                <a:ext cx="1524000" cy="837946"/>
              </a:xfrm>
              <a:prstGeom prst="rect">
                <a:avLst/>
              </a:prstGeom>
              <a:noFill/>
            </p:spPr>
            <p:txBody>
              <a:bodyPr wrap="square" rtlCol="0">
                <a:spAutoFit/>
              </a:bodyPr>
              <a:lstStyle/>
              <a:p>
                <a:r>
                  <a:rPr lang="en-US" dirty="0" smtClean="0"/>
                  <a:t>Original Word Vector (Length N)</a:t>
                </a:r>
                <a:endParaRPr lang="en-US" dirty="0"/>
              </a:p>
            </p:txBody>
          </p:sp>
          <p:sp>
            <p:nvSpPr>
              <p:cNvPr id="90" name="TextBox 89"/>
              <p:cNvSpPr txBox="1"/>
              <p:nvPr/>
            </p:nvSpPr>
            <p:spPr>
              <a:xfrm>
                <a:off x="7660645" y="1072907"/>
                <a:ext cx="1545684" cy="586562"/>
              </a:xfrm>
              <a:prstGeom prst="rect">
                <a:avLst/>
              </a:prstGeom>
              <a:noFill/>
            </p:spPr>
            <p:txBody>
              <a:bodyPr wrap="square" rtlCol="0">
                <a:spAutoFit/>
              </a:bodyPr>
              <a:lstStyle/>
              <a:p>
                <a:r>
                  <a:rPr lang="en-US" dirty="0" smtClean="0"/>
                  <a:t>Hidden Layer (Length K)</a:t>
                </a:r>
                <a:endParaRPr lang="en-US" dirty="0"/>
              </a:p>
            </p:txBody>
          </p:sp>
          <p:sp>
            <p:nvSpPr>
              <p:cNvPr id="92" name="TextBox 91"/>
              <p:cNvSpPr txBox="1"/>
              <p:nvPr/>
            </p:nvSpPr>
            <p:spPr>
              <a:xfrm>
                <a:off x="9062421" y="788097"/>
                <a:ext cx="2355321" cy="335178"/>
              </a:xfrm>
              <a:prstGeom prst="rect">
                <a:avLst/>
              </a:prstGeom>
              <a:noFill/>
            </p:spPr>
            <p:txBody>
              <a:bodyPr wrap="none" rtlCol="0">
                <a:spAutoFit/>
              </a:bodyPr>
              <a:lstStyle/>
              <a:p>
                <a:r>
                  <a:rPr lang="en-US" dirty="0" smtClean="0"/>
                  <a:t>Output Layer (Length N)</a:t>
                </a:r>
                <a:endParaRPr lang="en-US" dirty="0"/>
              </a:p>
            </p:txBody>
          </p:sp>
        </p:grpSp>
        <p:sp>
          <p:nvSpPr>
            <p:cNvPr id="96" name="Oval 95"/>
            <p:cNvSpPr/>
            <p:nvPr/>
          </p:nvSpPr>
          <p:spPr>
            <a:xfrm>
              <a:off x="9952600" y="2401804"/>
              <a:ext cx="791189" cy="8396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10109248" y="2403814"/>
              <a:ext cx="237357" cy="847844"/>
            </a:xfrm>
            <a:prstGeom prst="rect">
              <a:avLst/>
            </a:prstGeom>
            <a:noFill/>
          </p:spPr>
          <p:txBody>
            <a:bodyPr wrap="square" rtlCol="0">
              <a:spAutoFit/>
            </a:bodyPr>
            <a:lstStyle/>
            <a:p>
              <a:r>
                <a:rPr lang="en-US" sz="4400" dirty="0" smtClean="0">
                  <a:solidFill>
                    <a:srgbClr val="FF0000"/>
                  </a:solidFill>
                </a:rPr>
                <a:t>Ʃ</a:t>
              </a:r>
              <a:endParaRPr lang="en-US" sz="4400" dirty="0">
                <a:solidFill>
                  <a:srgbClr val="FF0000"/>
                </a:solidFill>
              </a:endParaRPr>
            </a:p>
          </p:txBody>
        </p:sp>
        <p:cxnSp>
          <p:nvCxnSpPr>
            <p:cNvPr id="106" name="Straight Arrow Connector 105"/>
            <p:cNvCxnSpPr>
              <a:endCxn id="96" idx="2"/>
            </p:cNvCxnSpPr>
            <p:nvPr/>
          </p:nvCxnSpPr>
          <p:spPr>
            <a:xfrm flipV="1">
              <a:off x="8717037" y="2821627"/>
              <a:ext cx="1235563" cy="2560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03AE04C5-3085-4F64-BC65-54FE2DBF6EB1}" type="slidenum">
              <a:rPr lang="en-US" smtClean="0"/>
              <a:pPr/>
              <a:t>21</a:t>
            </a:fld>
            <a:endParaRPr lang="en-US" dirty="0"/>
          </a:p>
        </p:txBody>
      </p:sp>
    </p:spTree>
    <p:extLst>
      <p:ext uri="{BB962C8B-B14F-4D97-AF65-F5344CB8AC3E}">
        <p14:creationId xmlns:p14="http://schemas.microsoft.com/office/powerpoint/2010/main" val="1361140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Machine Learning</a:t>
            </a:r>
            <a:endParaRPr lang="en-US" dirty="0"/>
          </a:p>
        </p:txBody>
      </p:sp>
      <p:sp>
        <p:nvSpPr>
          <p:cNvPr id="3" name="Content Placeholder 2"/>
          <p:cNvSpPr>
            <a:spLocks noGrp="1"/>
          </p:cNvSpPr>
          <p:nvPr>
            <p:ph idx="1"/>
          </p:nvPr>
        </p:nvSpPr>
        <p:spPr/>
        <p:txBody>
          <a:bodyPr>
            <a:normAutofit lnSpcReduction="10000"/>
          </a:bodyPr>
          <a:lstStyle/>
          <a:p>
            <a:r>
              <a:rPr lang="en-US" dirty="0" smtClean="0"/>
              <a:t>Current </a:t>
            </a:r>
            <a:r>
              <a:rPr lang="en-US" dirty="0" err="1"/>
              <a:t>A</a:t>
            </a:r>
            <a:r>
              <a:rPr lang="en-US" dirty="0" err="1" smtClean="0"/>
              <a:t>utocoder</a:t>
            </a:r>
            <a:r>
              <a:rPr lang="en-US" dirty="0" smtClean="0"/>
              <a:t> uses logit</a:t>
            </a:r>
          </a:p>
          <a:p>
            <a:pPr lvl="1"/>
            <a:r>
              <a:rPr lang="en-US" dirty="0" smtClean="0"/>
              <a:t>Not ideal—heavy assumptions, which may not hold with new data.</a:t>
            </a:r>
          </a:p>
          <a:p>
            <a:r>
              <a:rPr lang="en-US" dirty="0" smtClean="0"/>
              <a:t>Our proposal:</a:t>
            </a:r>
          </a:p>
          <a:p>
            <a:pPr lvl="1"/>
            <a:r>
              <a:rPr lang="en-US" dirty="0" smtClean="0"/>
              <a:t>Random Forest Classifier, using vectors of </a:t>
            </a:r>
            <a:r>
              <a:rPr lang="en-US" smtClean="0"/>
              <a:t>weights/word counts </a:t>
            </a:r>
            <a:r>
              <a:rPr lang="en-US" dirty="0" smtClean="0"/>
              <a:t>for each of the following:</a:t>
            </a:r>
          </a:p>
          <a:p>
            <a:pPr lvl="2"/>
            <a:r>
              <a:rPr lang="en-US" dirty="0" smtClean="0"/>
              <a:t>SS4 Business Name + Primary Merchandise Sold</a:t>
            </a:r>
          </a:p>
          <a:p>
            <a:pPr lvl="2"/>
            <a:r>
              <a:rPr lang="en-US" dirty="0" smtClean="0"/>
              <a:t>When available:</a:t>
            </a:r>
          </a:p>
          <a:p>
            <a:pPr lvl="3"/>
            <a:r>
              <a:rPr lang="en-US" dirty="0" smtClean="0"/>
              <a:t>Google Type Tags</a:t>
            </a:r>
          </a:p>
          <a:p>
            <a:pPr lvl="3"/>
            <a:r>
              <a:rPr lang="en-US" dirty="0" smtClean="0"/>
              <a:t>Google User Reviews</a:t>
            </a:r>
          </a:p>
          <a:p>
            <a:pPr lvl="3"/>
            <a:r>
              <a:rPr lang="en-US" dirty="0" smtClean="0"/>
              <a:t>Website Text</a:t>
            </a:r>
            <a:endParaRPr lang="en-US" dirty="0"/>
          </a:p>
        </p:txBody>
      </p:sp>
      <p:sp>
        <p:nvSpPr>
          <p:cNvPr id="4" name="Slide Number Placeholder 3"/>
          <p:cNvSpPr>
            <a:spLocks noGrp="1"/>
          </p:cNvSpPr>
          <p:nvPr>
            <p:ph type="sldNum" sz="quarter" idx="12"/>
          </p:nvPr>
        </p:nvSpPr>
        <p:spPr/>
        <p:txBody>
          <a:bodyPr/>
          <a:lstStyle/>
          <a:p>
            <a:fld id="{03AE04C5-3085-4F64-BC65-54FE2DBF6EB1}" type="slidenum">
              <a:rPr lang="en-US" smtClean="0"/>
              <a:pPr/>
              <a:t>22</a:t>
            </a:fld>
            <a:endParaRPr lang="en-US" dirty="0"/>
          </a:p>
        </p:txBody>
      </p:sp>
    </p:spTree>
    <p:extLst>
      <p:ext uri="{BB962C8B-B14F-4D97-AF65-F5344CB8AC3E}">
        <p14:creationId xmlns:p14="http://schemas.microsoft.com/office/powerpoint/2010/main" val="3564915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Strategy</a:t>
            </a:r>
            <a:endParaRPr lang="en-US" dirty="0"/>
          </a:p>
        </p:txBody>
      </p:sp>
      <p:sp>
        <p:nvSpPr>
          <p:cNvPr id="3" name="Content Placeholder 2"/>
          <p:cNvSpPr>
            <a:spLocks noGrp="1"/>
          </p:cNvSpPr>
          <p:nvPr>
            <p:ph idx="1"/>
          </p:nvPr>
        </p:nvSpPr>
        <p:spPr/>
        <p:txBody>
          <a:bodyPr>
            <a:normAutofit/>
          </a:bodyPr>
          <a:lstStyle/>
          <a:p>
            <a:r>
              <a:rPr lang="en-US" dirty="0" smtClean="0"/>
              <a:t>We ran different models, attempting to correctly identify 2-digit NAICS codes from the 2012 Economic Census, with the following features:</a:t>
            </a:r>
          </a:p>
          <a:p>
            <a:pPr lvl="1"/>
            <a:r>
              <a:rPr lang="en-US" dirty="0" smtClean="0"/>
              <a:t>SS4 Business Name and Primary Merchandise Sold (SS4) (80,000)</a:t>
            </a:r>
          </a:p>
          <a:p>
            <a:pPr lvl="1"/>
            <a:r>
              <a:rPr lang="en-US" dirty="0"/>
              <a:t>SS4 + Google</a:t>
            </a:r>
            <a:r>
              <a:rPr lang="en-US" dirty="0" smtClean="0"/>
              <a:t> </a:t>
            </a:r>
            <a:r>
              <a:rPr lang="en-US" dirty="0"/>
              <a:t>Types </a:t>
            </a:r>
            <a:r>
              <a:rPr lang="en-US" dirty="0" smtClean="0"/>
              <a:t>(Types) (28,000)</a:t>
            </a:r>
          </a:p>
          <a:p>
            <a:pPr lvl="1"/>
            <a:r>
              <a:rPr lang="en-US" dirty="0" smtClean="0"/>
              <a:t>SS4 + </a:t>
            </a:r>
            <a:r>
              <a:rPr lang="en-US" dirty="0"/>
              <a:t>Types </a:t>
            </a:r>
            <a:r>
              <a:rPr lang="en-US" dirty="0" smtClean="0"/>
              <a:t>+ Google Reviews + Website Text (22,000)</a:t>
            </a:r>
          </a:p>
          <a:p>
            <a:r>
              <a:rPr lang="en-US" dirty="0" smtClean="0"/>
              <a:t>Take ensemble of predictions, compare to </a:t>
            </a:r>
            <a:r>
              <a:rPr lang="en-US" dirty="0" err="1" smtClean="0"/>
              <a:t>Autocoder</a:t>
            </a:r>
            <a:r>
              <a:rPr lang="en-US" dirty="0" smtClean="0"/>
              <a:t>.</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03AE04C5-3085-4F64-BC65-54FE2DBF6EB1}" type="slidenum">
              <a:rPr lang="en-US" smtClean="0"/>
              <a:pPr/>
              <a:t>23</a:t>
            </a:fld>
            <a:endParaRPr lang="en-US" dirty="0"/>
          </a:p>
        </p:txBody>
      </p:sp>
    </p:spTree>
    <p:extLst>
      <p:ext uri="{BB962C8B-B14F-4D97-AF65-F5344CB8AC3E}">
        <p14:creationId xmlns:p14="http://schemas.microsoft.com/office/powerpoint/2010/main" val="313338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Results: Google Scrape</a:t>
            </a:r>
            <a:endParaRPr lang="en-US" dirty="0"/>
          </a:p>
        </p:txBody>
      </p:sp>
      <p:sp>
        <p:nvSpPr>
          <p:cNvPr id="3" name="Content Placeholder 2"/>
          <p:cNvSpPr>
            <a:spLocks noGrp="1"/>
          </p:cNvSpPr>
          <p:nvPr>
            <p:ph idx="1"/>
          </p:nvPr>
        </p:nvSpPr>
        <p:spPr/>
        <p:txBody>
          <a:bodyPr>
            <a:normAutofit/>
          </a:bodyPr>
          <a:lstStyle/>
          <a:p>
            <a:r>
              <a:rPr lang="en-US" dirty="0" smtClean="0"/>
              <a:t>Most likely to appear in Google API:</a:t>
            </a:r>
          </a:p>
          <a:p>
            <a:pPr lvl="1"/>
            <a:r>
              <a:rPr lang="en-US" dirty="0" smtClean="0"/>
              <a:t>Accommodation and Food Services (~35%), Other Services, Retail Trade, Health Care (all ~30%)</a:t>
            </a:r>
          </a:p>
          <a:p>
            <a:r>
              <a:rPr lang="en-US" dirty="0" smtClean="0"/>
              <a:t>Least likely to appear in Google API:</a:t>
            </a:r>
          </a:p>
          <a:p>
            <a:pPr lvl="1"/>
            <a:r>
              <a:rPr lang="en-US" dirty="0" smtClean="0"/>
              <a:t>Construction</a:t>
            </a:r>
          </a:p>
          <a:p>
            <a:pPr lvl="1"/>
            <a:r>
              <a:rPr lang="en-US" dirty="0" smtClean="0"/>
              <a:t>Mining</a:t>
            </a:r>
          </a:p>
          <a:p>
            <a:pPr lvl="1"/>
            <a:r>
              <a:rPr lang="en-US" dirty="0" smtClean="0"/>
              <a:t>Utilities</a:t>
            </a:r>
          </a:p>
          <a:p>
            <a:pPr lvl="1"/>
            <a:r>
              <a:rPr lang="en-US" dirty="0" smtClean="0"/>
              <a:t>Management of Companies</a:t>
            </a:r>
          </a:p>
        </p:txBody>
      </p:sp>
      <p:sp>
        <p:nvSpPr>
          <p:cNvPr id="4" name="Slide Number Placeholder 3"/>
          <p:cNvSpPr>
            <a:spLocks noGrp="1"/>
          </p:cNvSpPr>
          <p:nvPr>
            <p:ph type="sldNum" sz="quarter" idx="12"/>
          </p:nvPr>
        </p:nvSpPr>
        <p:spPr/>
        <p:txBody>
          <a:bodyPr/>
          <a:lstStyle/>
          <a:p>
            <a:fld id="{03AE04C5-3085-4F64-BC65-54FE2DBF6EB1}" type="slidenum">
              <a:rPr lang="en-US" smtClean="0"/>
              <a:pPr/>
              <a:t>24</a:t>
            </a:fld>
            <a:endParaRPr lang="en-US" dirty="0"/>
          </a:p>
        </p:txBody>
      </p:sp>
    </p:spTree>
    <p:extLst>
      <p:ext uri="{BB962C8B-B14F-4D97-AF65-F5344CB8AC3E}">
        <p14:creationId xmlns:p14="http://schemas.microsoft.com/office/powerpoint/2010/main" val="2767864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17047" t="26938" r="36548" b="25921"/>
          <a:stretch/>
        </p:blipFill>
        <p:spPr>
          <a:xfrm>
            <a:off x="1143000" y="818429"/>
            <a:ext cx="9448800" cy="5399314"/>
          </a:xfrm>
        </p:spPr>
      </p:pic>
      <p:sp>
        <p:nvSpPr>
          <p:cNvPr id="2" name="Title 1"/>
          <p:cNvSpPr>
            <a:spLocks noGrp="1"/>
          </p:cNvSpPr>
          <p:nvPr>
            <p:ph type="title"/>
          </p:nvPr>
        </p:nvSpPr>
        <p:spPr/>
        <p:txBody>
          <a:bodyPr/>
          <a:lstStyle/>
          <a:p>
            <a:r>
              <a:rPr lang="en-US" dirty="0" smtClean="0"/>
              <a:t>Geographic Representation</a:t>
            </a:r>
            <a:endParaRPr lang="en-US" dirty="0"/>
          </a:p>
        </p:txBody>
      </p:sp>
      <p:sp>
        <p:nvSpPr>
          <p:cNvPr id="4" name="Slide Number Placeholder 3"/>
          <p:cNvSpPr>
            <a:spLocks noGrp="1"/>
          </p:cNvSpPr>
          <p:nvPr>
            <p:ph type="sldNum" sz="quarter" idx="12"/>
          </p:nvPr>
        </p:nvSpPr>
        <p:spPr/>
        <p:txBody>
          <a:bodyPr/>
          <a:lstStyle/>
          <a:p>
            <a:fld id="{03AE04C5-3085-4F64-BC65-54FE2DBF6EB1}" type="slidenum">
              <a:rPr lang="en-US" smtClean="0"/>
              <a:pPr/>
              <a:t>25</a:t>
            </a:fld>
            <a:endParaRPr lang="en-US" dirty="0"/>
          </a:p>
        </p:txBody>
      </p:sp>
    </p:spTree>
    <p:extLst>
      <p:ext uri="{BB962C8B-B14F-4D97-AF65-F5344CB8AC3E}">
        <p14:creationId xmlns:p14="http://schemas.microsoft.com/office/powerpoint/2010/main" val="2306892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smtClean="0"/>
              <a:t>Previous Results: Data Richness</a:t>
            </a:r>
            <a:endParaRPr lang="en-US" dirty="0"/>
          </a:p>
        </p:txBody>
      </p:sp>
      <p:sp>
        <p:nvSpPr>
          <p:cNvPr id="4" name="Slide Number Placeholder 3"/>
          <p:cNvSpPr>
            <a:spLocks noGrp="1"/>
          </p:cNvSpPr>
          <p:nvPr>
            <p:ph type="sldNum" sz="quarter" idx="12"/>
          </p:nvPr>
        </p:nvSpPr>
        <p:spPr/>
        <p:txBody>
          <a:bodyPr/>
          <a:lstStyle/>
          <a:p>
            <a:fld id="{03AE04C5-3085-4F64-BC65-54FE2DBF6EB1}" type="slidenum">
              <a:rPr lang="en-US" smtClean="0"/>
              <a:pPr/>
              <a:t>26</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8200"/>
            <a:ext cx="12192000" cy="5410200"/>
          </a:xfrm>
          <a:prstGeom prst="rect">
            <a:avLst/>
          </a:prstGeom>
        </p:spPr>
      </p:pic>
    </p:spTree>
    <p:extLst>
      <p:ext uri="{BB962C8B-B14F-4D97-AF65-F5344CB8AC3E}">
        <p14:creationId xmlns:p14="http://schemas.microsoft.com/office/powerpoint/2010/main" val="690960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smtClean="0"/>
              <a:t>Results: Model Performance</a:t>
            </a:r>
            <a:endParaRPr lang="en-US" dirty="0"/>
          </a:p>
        </p:txBody>
      </p:sp>
      <p:sp>
        <p:nvSpPr>
          <p:cNvPr id="4" name="Slide Number Placeholder 3"/>
          <p:cNvSpPr>
            <a:spLocks noGrp="1"/>
          </p:cNvSpPr>
          <p:nvPr>
            <p:ph type="sldNum" sz="quarter" idx="12"/>
          </p:nvPr>
        </p:nvSpPr>
        <p:spPr/>
        <p:txBody>
          <a:bodyPr/>
          <a:lstStyle/>
          <a:p>
            <a:fld id="{03AE04C5-3085-4F64-BC65-54FE2DBF6EB1}" type="slidenum">
              <a:rPr lang="en-US" smtClean="0"/>
              <a:pPr/>
              <a:t>27</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914400"/>
            <a:ext cx="12420600" cy="5257800"/>
          </a:xfrm>
        </p:spPr>
      </p:pic>
    </p:spTree>
    <p:extLst>
      <p:ext uri="{BB962C8B-B14F-4D97-AF65-F5344CB8AC3E}">
        <p14:creationId xmlns:p14="http://schemas.microsoft.com/office/powerpoint/2010/main" val="2244479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886"/>
            <a:ext cx="10972800" cy="1143000"/>
          </a:xfrm>
        </p:spPr>
        <p:txBody>
          <a:bodyPr/>
          <a:lstStyle/>
          <a:p>
            <a:r>
              <a:rPr lang="en-US" dirty="0" smtClean="0"/>
              <a:t>Results: Impact of Textual Information</a:t>
            </a:r>
            <a:endParaRPr lang="en-US" dirty="0"/>
          </a:p>
        </p:txBody>
      </p:sp>
      <p:sp>
        <p:nvSpPr>
          <p:cNvPr id="4" name="Slide Number Placeholder 3"/>
          <p:cNvSpPr>
            <a:spLocks noGrp="1"/>
          </p:cNvSpPr>
          <p:nvPr>
            <p:ph type="sldNum" sz="quarter" idx="12"/>
          </p:nvPr>
        </p:nvSpPr>
        <p:spPr/>
        <p:txBody>
          <a:bodyPr/>
          <a:lstStyle/>
          <a:p>
            <a:fld id="{03AE04C5-3085-4F64-BC65-54FE2DBF6EB1}" type="slidenum">
              <a:rPr lang="en-US" smtClean="0"/>
              <a:pPr/>
              <a:t>28</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914400"/>
            <a:ext cx="12344400" cy="5289598"/>
          </a:xfrm>
        </p:spPr>
      </p:pic>
    </p:spTree>
    <p:extLst>
      <p:ext uri="{BB962C8B-B14F-4D97-AF65-F5344CB8AC3E}">
        <p14:creationId xmlns:p14="http://schemas.microsoft.com/office/powerpoint/2010/main" val="29241671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a:t>
            </a:r>
            <a:endParaRPr lang="en-US" dirty="0"/>
          </a:p>
        </p:txBody>
      </p:sp>
      <p:sp>
        <p:nvSpPr>
          <p:cNvPr id="3" name="Content Placeholder 2"/>
          <p:cNvSpPr>
            <a:spLocks noGrp="1"/>
          </p:cNvSpPr>
          <p:nvPr>
            <p:ph idx="1"/>
          </p:nvPr>
        </p:nvSpPr>
        <p:spPr/>
        <p:txBody>
          <a:bodyPr>
            <a:normAutofit/>
          </a:bodyPr>
          <a:lstStyle/>
          <a:p>
            <a:r>
              <a:rPr lang="en-US" dirty="0" smtClean="0"/>
              <a:t>Survivorship bias:</a:t>
            </a:r>
          </a:p>
          <a:p>
            <a:pPr lvl="1"/>
            <a:r>
              <a:rPr lang="en-US" dirty="0" smtClean="0"/>
              <a:t>Lower than expected match rate.</a:t>
            </a:r>
          </a:p>
          <a:p>
            <a:pPr lvl="1"/>
            <a:r>
              <a:rPr lang="en-US" dirty="0" smtClean="0"/>
              <a:t>About 30% of all restaurants fail within a year.</a:t>
            </a:r>
          </a:p>
          <a:p>
            <a:r>
              <a:rPr lang="en-US" dirty="0" smtClean="0"/>
              <a:t>Changes over time</a:t>
            </a:r>
          </a:p>
          <a:p>
            <a:pPr lvl="1"/>
            <a:r>
              <a:rPr lang="en-US" dirty="0" smtClean="0"/>
              <a:t>Business can change NAICS codes over time.  </a:t>
            </a:r>
          </a:p>
          <a:p>
            <a:pPr lvl="1"/>
            <a:r>
              <a:rPr lang="en-US" dirty="0" smtClean="0"/>
              <a:t>Websites more immediate source of information.</a:t>
            </a:r>
          </a:p>
          <a:p>
            <a:r>
              <a:rPr lang="en-US" dirty="0" smtClean="0"/>
              <a:t>Cleaning of Website text.</a:t>
            </a:r>
          </a:p>
          <a:p>
            <a:pPr lvl="1"/>
            <a:r>
              <a:rPr lang="en-US" dirty="0" smtClean="0"/>
              <a:t>Better parsing and understanding of errors on NLP models.</a:t>
            </a:r>
          </a:p>
        </p:txBody>
      </p:sp>
      <p:sp>
        <p:nvSpPr>
          <p:cNvPr id="4" name="Slide Number Placeholder 3"/>
          <p:cNvSpPr>
            <a:spLocks noGrp="1"/>
          </p:cNvSpPr>
          <p:nvPr>
            <p:ph type="sldNum" sz="quarter" idx="12"/>
          </p:nvPr>
        </p:nvSpPr>
        <p:spPr/>
        <p:txBody>
          <a:bodyPr/>
          <a:lstStyle/>
          <a:p>
            <a:fld id="{03AE04C5-3085-4F64-BC65-54FE2DBF6EB1}" type="slidenum">
              <a:rPr lang="en-US" smtClean="0"/>
              <a:pPr/>
              <a:t>29</a:t>
            </a:fld>
            <a:endParaRPr lang="en-US" dirty="0"/>
          </a:p>
        </p:txBody>
      </p:sp>
    </p:spTree>
    <p:extLst>
      <p:ext uri="{BB962C8B-B14F-4D97-AF65-F5344CB8AC3E}">
        <p14:creationId xmlns:p14="http://schemas.microsoft.com/office/powerpoint/2010/main" val="3356818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136" y="0"/>
            <a:ext cx="10972800" cy="1143000"/>
          </a:xfrm>
        </p:spPr>
        <p:txBody>
          <a:bodyPr/>
          <a:lstStyle/>
          <a:p>
            <a:r>
              <a:rPr lang="en-US" dirty="0" smtClean="0"/>
              <a:t>Proposal</a:t>
            </a:r>
            <a:endParaRPr lang="en-US" dirty="0"/>
          </a:p>
        </p:txBody>
      </p:sp>
      <p:sp>
        <p:nvSpPr>
          <p:cNvPr id="3" name="Content Placeholder 2"/>
          <p:cNvSpPr>
            <a:spLocks noGrp="1"/>
          </p:cNvSpPr>
          <p:nvPr>
            <p:ph idx="1"/>
          </p:nvPr>
        </p:nvSpPr>
        <p:spPr>
          <a:xfrm>
            <a:off x="606136" y="1295400"/>
            <a:ext cx="10972800" cy="4525963"/>
          </a:xfrm>
        </p:spPr>
        <p:txBody>
          <a:bodyPr>
            <a:normAutofit fontScale="85000" lnSpcReduction="20000"/>
          </a:bodyPr>
          <a:lstStyle/>
          <a:p>
            <a:r>
              <a:rPr lang="en-US" dirty="0" smtClean="0"/>
              <a:t>We can combine </a:t>
            </a:r>
            <a:r>
              <a:rPr lang="en-US" dirty="0" smtClean="0"/>
              <a:t>publicly </a:t>
            </a:r>
            <a:r>
              <a:rPr lang="en-US" dirty="0" smtClean="0"/>
              <a:t>available data, Census data, and machine learning techniques to generate NAICS codes.</a:t>
            </a:r>
          </a:p>
          <a:p>
            <a:pPr lvl="1"/>
            <a:r>
              <a:rPr lang="en-US" dirty="0" smtClean="0"/>
              <a:t>Reduce costs:</a:t>
            </a:r>
          </a:p>
          <a:p>
            <a:pPr lvl="2"/>
            <a:r>
              <a:rPr lang="en-US" dirty="0" smtClean="0"/>
              <a:t>Reduce dependence on SMEs.</a:t>
            </a:r>
          </a:p>
          <a:p>
            <a:pPr lvl="2"/>
            <a:r>
              <a:rPr lang="en-US" dirty="0" smtClean="0"/>
              <a:t>Enhance survey efficiency.</a:t>
            </a:r>
          </a:p>
          <a:p>
            <a:pPr lvl="1"/>
            <a:r>
              <a:rPr lang="en-US" dirty="0" smtClean="0"/>
              <a:t>Reduce </a:t>
            </a:r>
            <a:r>
              <a:rPr lang="en-US" dirty="0" smtClean="0"/>
              <a:t>Respondent burden:</a:t>
            </a:r>
          </a:p>
          <a:p>
            <a:pPr lvl="2"/>
            <a:r>
              <a:rPr lang="en-US" dirty="0" smtClean="0"/>
              <a:t>Respondents to not have to identify precise NAICS codes.</a:t>
            </a:r>
          </a:p>
          <a:p>
            <a:pPr lvl="1"/>
            <a:r>
              <a:rPr lang="en-US" dirty="0" smtClean="0"/>
              <a:t>Enhance data quality:</a:t>
            </a:r>
          </a:p>
          <a:p>
            <a:pPr lvl="2"/>
            <a:r>
              <a:rPr lang="en-US" dirty="0" smtClean="0"/>
              <a:t>Give us a better sense of a </a:t>
            </a:r>
            <a:r>
              <a:rPr lang="en-US" dirty="0" smtClean="0"/>
              <a:t>business’ </a:t>
            </a:r>
            <a:r>
              <a:rPr lang="en-US" dirty="0" smtClean="0"/>
              <a:t>customers and products sold.</a:t>
            </a:r>
          </a:p>
          <a:p>
            <a:pPr lvl="1"/>
            <a:r>
              <a:rPr lang="en-US" dirty="0" smtClean="0"/>
              <a:t>More timely data.</a:t>
            </a:r>
          </a:p>
          <a:p>
            <a:r>
              <a:rPr lang="en-US" dirty="0" smtClean="0"/>
              <a:t>Multiple Statistical agencies worldwide attempting similar research</a:t>
            </a:r>
          </a:p>
          <a:p>
            <a:pPr lvl="1"/>
            <a:r>
              <a:rPr lang="en-US" dirty="0" smtClean="0"/>
              <a:t>Netherlands, Australia, Britain, Italy</a:t>
            </a:r>
            <a:endParaRPr lang="en-US" dirty="0"/>
          </a:p>
        </p:txBody>
      </p:sp>
      <p:sp>
        <p:nvSpPr>
          <p:cNvPr id="4" name="Slide Number Placeholder 3"/>
          <p:cNvSpPr>
            <a:spLocks noGrp="1"/>
          </p:cNvSpPr>
          <p:nvPr>
            <p:ph type="sldNum" sz="quarter" idx="12"/>
          </p:nvPr>
        </p:nvSpPr>
        <p:spPr/>
        <p:txBody>
          <a:bodyPr/>
          <a:lstStyle/>
          <a:p>
            <a:fld id="{03AE04C5-3085-4F64-BC65-54FE2DBF6EB1}" type="slidenum">
              <a:rPr lang="en-US" smtClean="0"/>
              <a:pPr/>
              <a:t>3</a:t>
            </a:fld>
            <a:endParaRPr lang="en-US" dirty="0"/>
          </a:p>
        </p:txBody>
      </p:sp>
    </p:spTree>
    <p:extLst>
      <p:ext uri="{BB962C8B-B14F-4D97-AF65-F5344CB8AC3E}">
        <p14:creationId xmlns:p14="http://schemas.microsoft.com/office/powerpoint/2010/main" val="4153417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a:t>
            </a:r>
            <a:endParaRPr lang="en-US" dirty="0"/>
          </a:p>
        </p:txBody>
      </p:sp>
      <p:sp>
        <p:nvSpPr>
          <p:cNvPr id="3" name="Content Placeholder 2"/>
          <p:cNvSpPr>
            <a:spLocks noGrp="1"/>
          </p:cNvSpPr>
          <p:nvPr>
            <p:ph idx="1"/>
          </p:nvPr>
        </p:nvSpPr>
        <p:spPr/>
        <p:txBody>
          <a:bodyPr/>
          <a:lstStyle/>
          <a:p>
            <a:r>
              <a:rPr lang="en-US" dirty="0" smtClean="0"/>
              <a:t>Begin modelling more detailed NAICS codes.</a:t>
            </a:r>
          </a:p>
          <a:p>
            <a:pPr lvl="1"/>
            <a:r>
              <a:rPr lang="en-US" dirty="0" smtClean="0"/>
              <a:t>Involves nested models.</a:t>
            </a:r>
          </a:p>
          <a:p>
            <a:r>
              <a:rPr lang="en-US" dirty="0" smtClean="0"/>
              <a:t>Broader target population.</a:t>
            </a:r>
          </a:p>
          <a:p>
            <a:pPr lvl="1"/>
            <a:r>
              <a:rPr lang="en-US" dirty="0" smtClean="0"/>
              <a:t>Not just limit to 2010-12 SS4.</a:t>
            </a:r>
          </a:p>
          <a:p>
            <a:r>
              <a:rPr lang="en-US" dirty="0" smtClean="0"/>
              <a:t>Compare Google vocabulary to </a:t>
            </a:r>
            <a:r>
              <a:rPr lang="en-US" dirty="0" err="1" smtClean="0"/>
              <a:t>Autocoder</a:t>
            </a:r>
            <a:r>
              <a:rPr lang="en-US" dirty="0" smtClean="0"/>
              <a:t>.</a:t>
            </a:r>
          </a:p>
          <a:p>
            <a:r>
              <a:rPr lang="en-US" dirty="0" smtClean="0"/>
              <a:t>Test models on 2017 Economic Census.</a:t>
            </a:r>
            <a:endParaRPr lang="en-US" dirty="0"/>
          </a:p>
        </p:txBody>
      </p:sp>
      <p:sp>
        <p:nvSpPr>
          <p:cNvPr id="4" name="Slide Number Placeholder 3"/>
          <p:cNvSpPr>
            <a:spLocks noGrp="1"/>
          </p:cNvSpPr>
          <p:nvPr>
            <p:ph type="sldNum" sz="quarter" idx="12"/>
          </p:nvPr>
        </p:nvSpPr>
        <p:spPr/>
        <p:txBody>
          <a:bodyPr/>
          <a:lstStyle/>
          <a:p>
            <a:fld id="{03AE04C5-3085-4F64-BC65-54FE2DBF6EB1}" type="slidenum">
              <a:rPr lang="en-US" smtClean="0"/>
              <a:pPr/>
              <a:t>30</a:t>
            </a:fld>
            <a:endParaRPr lang="en-US" dirty="0"/>
          </a:p>
        </p:txBody>
      </p:sp>
    </p:spTree>
    <p:extLst>
      <p:ext uri="{BB962C8B-B14F-4D97-AF65-F5344CB8AC3E}">
        <p14:creationId xmlns:p14="http://schemas.microsoft.com/office/powerpoint/2010/main" val="4186311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a:t>
            </a:r>
            <a:endParaRPr lang="en-US" dirty="0"/>
          </a:p>
        </p:txBody>
      </p:sp>
      <p:sp>
        <p:nvSpPr>
          <p:cNvPr id="3" name="Content Placeholder 2"/>
          <p:cNvSpPr>
            <a:spLocks noGrp="1"/>
          </p:cNvSpPr>
          <p:nvPr>
            <p:ph idx="1"/>
          </p:nvPr>
        </p:nvSpPr>
        <p:spPr/>
        <p:txBody>
          <a:bodyPr/>
          <a:lstStyle/>
          <a:p>
            <a:r>
              <a:rPr lang="en-US" dirty="0" smtClean="0"/>
              <a:t>Took 130,000 single-unit establishments from Business Register</a:t>
            </a:r>
          </a:p>
          <a:p>
            <a:r>
              <a:rPr lang="en-US" dirty="0" smtClean="0"/>
              <a:t>Found 48,000 in Google Places API</a:t>
            </a:r>
          </a:p>
          <a:p>
            <a:pPr lvl="1"/>
            <a:r>
              <a:rPr lang="en-US" dirty="0" smtClean="0"/>
              <a:t>Searched for Types tags, website text, and user reviews.</a:t>
            </a:r>
          </a:p>
          <a:p>
            <a:r>
              <a:rPr lang="en-US" dirty="0" smtClean="0"/>
              <a:t>Fit into simple TF-IDF </a:t>
            </a:r>
            <a:r>
              <a:rPr lang="en-US" dirty="0" err="1" smtClean="0"/>
              <a:t>vectorizor</a:t>
            </a:r>
            <a:r>
              <a:rPr lang="en-US" dirty="0" smtClean="0"/>
              <a:t>, take results into Random Forest, Naive Bayes classifiers.</a:t>
            </a:r>
            <a:endParaRPr lang="en-US" dirty="0"/>
          </a:p>
        </p:txBody>
      </p:sp>
      <p:sp>
        <p:nvSpPr>
          <p:cNvPr id="4" name="Slide Number Placeholder 3"/>
          <p:cNvSpPr>
            <a:spLocks noGrp="1"/>
          </p:cNvSpPr>
          <p:nvPr>
            <p:ph type="sldNum" sz="quarter" idx="12"/>
          </p:nvPr>
        </p:nvSpPr>
        <p:spPr/>
        <p:txBody>
          <a:bodyPr/>
          <a:lstStyle/>
          <a:p>
            <a:fld id="{03AE04C5-3085-4F64-BC65-54FE2DBF6EB1}" type="slidenum">
              <a:rPr lang="en-US" smtClean="0"/>
              <a:pPr/>
              <a:t>31</a:t>
            </a:fld>
            <a:endParaRPr lang="en-US" dirty="0"/>
          </a:p>
        </p:txBody>
      </p:sp>
    </p:spTree>
    <p:extLst>
      <p:ext uri="{BB962C8B-B14F-4D97-AF65-F5344CB8AC3E}">
        <p14:creationId xmlns:p14="http://schemas.microsoft.com/office/powerpoint/2010/main" val="2076606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871"/>
            <a:ext cx="10972800" cy="873071"/>
          </a:xfrm>
        </p:spPr>
        <p:txBody>
          <a:bodyPr/>
          <a:lstStyle/>
          <a:p>
            <a:r>
              <a:rPr lang="en-US" dirty="0" smtClean="0"/>
              <a:t>Common Words in Some Industries</a:t>
            </a:r>
            <a:endParaRPr lang="en-US" dirty="0"/>
          </a:p>
        </p:txBody>
      </p:sp>
      <p:sp>
        <p:nvSpPr>
          <p:cNvPr id="4" name="Slide Number Placeholder 3"/>
          <p:cNvSpPr>
            <a:spLocks noGrp="1"/>
          </p:cNvSpPr>
          <p:nvPr>
            <p:ph type="sldNum" sz="quarter" idx="12"/>
          </p:nvPr>
        </p:nvSpPr>
        <p:spPr/>
        <p:txBody>
          <a:bodyPr/>
          <a:lstStyle/>
          <a:p>
            <a:fld id="{03AE04C5-3085-4F64-BC65-54FE2DBF6EB1}" type="slidenum">
              <a:rPr lang="en-US" smtClean="0"/>
              <a:pPr/>
              <a:t>32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06097910"/>
              </p:ext>
            </p:extLst>
          </p:nvPr>
        </p:nvGraphicFramePr>
        <p:xfrm>
          <a:off x="228600" y="678129"/>
          <a:ext cx="11353800" cy="5505024"/>
        </p:xfrm>
        <a:graphic>
          <a:graphicData uri="http://schemas.openxmlformats.org/drawingml/2006/table">
            <a:tbl>
              <a:tblPr firstRow="1" bandRow="1">
                <a:tableStyleId>{B301B821-A1FF-4177-AEE7-76D212191A09}</a:tableStyleId>
              </a:tblPr>
              <a:tblGrid>
                <a:gridCol w="1929304">
                  <a:extLst>
                    <a:ext uri="{9D8B030D-6E8A-4147-A177-3AD203B41FA5}">
                      <a16:colId xmlns:a16="http://schemas.microsoft.com/office/drawing/2014/main" val="861584669"/>
                    </a:ext>
                  </a:extLst>
                </a:gridCol>
                <a:gridCol w="4319096">
                  <a:extLst>
                    <a:ext uri="{9D8B030D-6E8A-4147-A177-3AD203B41FA5}">
                      <a16:colId xmlns:a16="http://schemas.microsoft.com/office/drawing/2014/main" val="3309465929"/>
                    </a:ext>
                  </a:extLst>
                </a:gridCol>
                <a:gridCol w="5105400">
                  <a:extLst>
                    <a:ext uri="{9D8B030D-6E8A-4147-A177-3AD203B41FA5}">
                      <a16:colId xmlns:a16="http://schemas.microsoft.com/office/drawing/2014/main" val="3466387129"/>
                    </a:ext>
                  </a:extLst>
                </a:gridCol>
              </a:tblGrid>
              <a:tr h="555207">
                <a:tc>
                  <a:txBody>
                    <a:bodyPr/>
                    <a:lstStyle/>
                    <a:p>
                      <a:pPr algn="l" fontAlgn="b"/>
                      <a:r>
                        <a:rPr lang="en-US" sz="2000" b="1" u="none" strike="noStrike" dirty="0" smtClean="0">
                          <a:effectLst/>
                        </a:rPr>
                        <a:t>Industry</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1" u="none" strike="noStrike" dirty="0" smtClean="0">
                          <a:effectLst/>
                        </a:rPr>
                        <a:t>Most Common</a:t>
                      </a:r>
                      <a:r>
                        <a:rPr lang="en-US" sz="2000" b="1" u="none" strike="noStrike" baseline="0" dirty="0" smtClean="0">
                          <a:effectLst/>
                        </a:rPr>
                        <a:t> Words in Google</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1" u="none" strike="noStrike" dirty="0" smtClean="0">
                          <a:effectLst/>
                        </a:rPr>
                        <a:t>Most Common Words in SS4</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8270368"/>
                  </a:ext>
                </a:extLst>
              </a:tr>
              <a:tr h="706609">
                <a:tc>
                  <a:txBody>
                    <a:bodyPr/>
                    <a:lstStyle/>
                    <a:p>
                      <a:pPr algn="l" fontAlgn="b"/>
                      <a:r>
                        <a:rPr lang="en-US" sz="2000" b="1" u="none" strike="noStrike" dirty="0">
                          <a:effectLst/>
                        </a:rPr>
                        <a:t> Information</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1" u="none" strike="noStrike" dirty="0">
                          <a:effectLst/>
                        </a:rPr>
                        <a:t>new,  2018,  business,  news,  contact</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1" u="none" strike="noStrike" dirty="0">
                          <a:effectLst/>
                        </a:rPr>
                        <a:t>media,  internet,  production,  publishing,  software</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43394963"/>
                  </a:ext>
                </a:extLst>
              </a:tr>
              <a:tr h="706609">
                <a:tc>
                  <a:txBody>
                    <a:bodyPr/>
                    <a:lstStyle/>
                    <a:p>
                      <a:pPr algn="l" fontAlgn="b"/>
                      <a:r>
                        <a:rPr lang="en-US" sz="2000" b="1" u="none" strike="noStrike" dirty="0">
                          <a:effectLst/>
                        </a:rPr>
                        <a:t> Health Care And Social Assistance</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1" u="none" strike="noStrike" dirty="0" smtClean="0">
                          <a:effectLst/>
                        </a:rPr>
                        <a:t>doctor,  </a:t>
                      </a:r>
                      <a:r>
                        <a:rPr lang="en-US" sz="2000" b="1" u="none" strike="noStrike" dirty="0">
                          <a:effectLst/>
                        </a:rPr>
                        <a:t>care,  staff,  office,  time</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1" u="none" strike="noStrike" dirty="0">
                          <a:effectLst/>
                        </a:rPr>
                        <a:t>care,  therapy,  medical,  physical,  doctor</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3467633"/>
                  </a:ext>
                </a:extLst>
              </a:tr>
              <a:tr h="706609">
                <a:tc>
                  <a:txBody>
                    <a:bodyPr/>
                    <a:lstStyle/>
                    <a:p>
                      <a:pPr algn="l" fontAlgn="b"/>
                      <a:r>
                        <a:rPr lang="en-US" sz="2000" b="1" u="none" strike="noStrike">
                          <a:effectLst/>
                        </a:rPr>
                        <a:t> Retail Trade</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b="1" u="none" strike="noStrike" dirty="0">
                          <a:effectLst/>
                        </a:rPr>
                        <a:t>store,  staff,  friendly,  time,  best</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1" u="none" strike="noStrike" dirty="0">
                          <a:effectLst/>
                        </a:rPr>
                        <a:t>store,  sales,  convenience,  retail,  internet</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2932811"/>
                  </a:ext>
                </a:extLst>
              </a:tr>
              <a:tr h="886519">
                <a:tc>
                  <a:txBody>
                    <a:bodyPr/>
                    <a:lstStyle/>
                    <a:p>
                      <a:pPr algn="l" fontAlgn="b"/>
                      <a:r>
                        <a:rPr lang="en-US" sz="2000" b="1" u="none" strike="noStrike">
                          <a:effectLst/>
                        </a:rPr>
                        <a:t> Accomodation And Food Services</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b="1" u="none" strike="noStrike" dirty="0">
                          <a:effectLst/>
                        </a:rPr>
                        <a:t>food,  staff,  friendly,  time,  best</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1" u="none" strike="noStrike" dirty="0">
                          <a:effectLst/>
                        </a:rPr>
                        <a:t>restaurant,  food,  bar,  shop,  retail</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70405661"/>
                  </a:ext>
                </a:extLst>
              </a:tr>
              <a:tr h="1178979">
                <a:tc>
                  <a:txBody>
                    <a:bodyPr/>
                    <a:lstStyle/>
                    <a:p>
                      <a:pPr algn="l" fontAlgn="b"/>
                      <a:r>
                        <a:rPr lang="en-US" sz="2000" b="1" u="none" strike="noStrike">
                          <a:effectLst/>
                        </a:rPr>
                        <a:t>Mining, Quarrying, Oil Extn., And Gas Extn.</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b="1" u="none" strike="noStrike">
                          <a:effectLst/>
                        </a:rPr>
                        <a:t>safety,  contact,  oil,  energy,  construction</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b="1" u="none" strike="noStrike" dirty="0">
                          <a:effectLst/>
                        </a:rPr>
                        <a:t>oil,  gas,  oilfield,  drilling,  energy</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21923583"/>
                  </a:ext>
                </a:extLst>
              </a:tr>
              <a:tr h="677340">
                <a:tc>
                  <a:txBody>
                    <a:bodyPr/>
                    <a:lstStyle/>
                    <a:p>
                      <a:pPr algn="l" fontAlgn="b"/>
                      <a:r>
                        <a:rPr lang="en-US" sz="2000" b="1" i="0" u="none" strike="noStrike">
                          <a:solidFill>
                            <a:srgbClr val="000000"/>
                          </a:solidFill>
                          <a:effectLst/>
                          <a:latin typeface="Calibri" panose="020F0502020204030204" pitchFamily="34" charset="0"/>
                        </a:rPr>
                        <a:t> Finance And Insurance</a:t>
                      </a:r>
                    </a:p>
                  </a:txBody>
                  <a:tcPr marL="9525" marR="9525" marT="9525" marB="0" anchor="b"/>
                </a:tc>
                <a:tc>
                  <a:txBody>
                    <a:bodyPr/>
                    <a:lstStyle/>
                    <a:p>
                      <a:pPr algn="l" fontAlgn="b"/>
                      <a:r>
                        <a:rPr lang="en-US" sz="2000" b="1" i="0" u="none" strike="noStrike" dirty="0">
                          <a:solidFill>
                            <a:srgbClr val="000000"/>
                          </a:solidFill>
                          <a:effectLst/>
                          <a:latin typeface="Calibri" panose="020F0502020204030204" pitchFamily="34" charset="0"/>
                        </a:rPr>
                        <a:t>insurance,  financial,  business,  investment,  help</a:t>
                      </a:r>
                    </a:p>
                  </a:txBody>
                  <a:tcPr marL="9525" marR="9525" marT="9525" marB="0" anchor="b"/>
                </a:tc>
                <a:tc>
                  <a:txBody>
                    <a:bodyPr/>
                    <a:lstStyle/>
                    <a:p>
                      <a:pPr algn="l" fontAlgn="b"/>
                      <a:r>
                        <a:rPr lang="en-US" sz="2000" b="1" i="0" u="none" strike="noStrike" dirty="0">
                          <a:solidFill>
                            <a:srgbClr val="000000"/>
                          </a:solidFill>
                          <a:effectLst/>
                          <a:latin typeface="Calibri" panose="020F0502020204030204" pitchFamily="34" charset="0"/>
                        </a:rPr>
                        <a:t>investment,  insurance,  management,  financial,  advice</a:t>
                      </a:r>
                    </a:p>
                  </a:txBody>
                  <a:tcPr marL="9525" marR="9525" marT="9525" marB="0" anchor="b"/>
                </a:tc>
                <a:extLst>
                  <a:ext uri="{0D108BD9-81ED-4DB2-BD59-A6C34878D82A}">
                    <a16:rowId xmlns:a16="http://schemas.microsoft.com/office/drawing/2014/main" val="4011175802"/>
                  </a:ext>
                </a:extLst>
              </a:tr>
            </a:tbl>
          </a:graphicData>
        </a:graphic>
      </p:graphicFrame>
    </p:spTree>
    <p:extLst>
      <p:ext uri="{BB962C8B-B14F-4D97-AF65-F5344CB8AC3E}">
        <p14:creationId xmlns:p14="http://schemas.microsoft.com/office/powerpoint/2010/main" val="1732586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886"/>
            <a:ext cx="10972800" cy="1143000"/>
          </a:xfrm>
        </p:spPr>
        <p:txBody>
          <a:bodyPr/>
          <a:lstStyle/>
          <a:p>
            <a:r>
              <a:rPr lang="en-US" dirty="0" smtClean="0"/>
              <a:t>Results: Comparing to </a:t>
            </a:r>
            <a:r>
              <a:rPr lang="en-US" dirty="0" err="1" smtClean="0"/>
              <a:t>Autocoder</a:t>
            </a:r>
            <a:endParaRPr lang="en-US" dirty="0"/>
          </a:p>
        </p:txBody>
      </p:sp>
      <p:sp>
        <p:nvSpPr>
          <p:cNvPr id="4" name="Slide Number Placeholder 3"/>
          <p:cNvSpPr>
            <a:spLocks noGrp="1"/>
          </p:cNvSpPr>
          <p:nvPr>
            <p:ph type="sldNum" sz="quarter" idx="12"/>
          </p:nvPr>
        </p:nvSpPr>
        <p:spPr/>
        <p:txBody>
          <a:bodyPr/>
          <a:lstStyle/>
          <a:p>
            <a:fld id="{03AE04C5-3085-4F64-BC65-54FE2DBF6EB1}" type="slidenum">
              <a:rPr lang="en-US" smtClean="0"/>
              <a:pPr/>
              <a:t>33</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838200"/>
            <a:ext cx="12420600" cy="5370810"/>
          </a:xfrm>
        </p:spPr>
      </p:pic>
    </p:spTree>
    <p:extLst>
      <p:ext uri="{BB962C8B-B14F-4D97-AF65-F5344CB8AC3E}">
        <p14:creationId xmlns:p14="http://schemas.microsoft.com/office/powerpoint/2010/main" val="34043360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Plan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Current results show we are at least competitive with current methods.</a:t>
            </a:r>
          </a:p>
          <a:p>
            <a:r>
              <a:rPr lang="en-US" dirty="0" smtClean="0"/>
              <a:t>We will expand upon our findings:</a:t>
            </a:r>
          </a:p>
          <a:p>
            <a:pPr lvl="1"/>
            <a:r>
              <a:rPr lang="en-US" dirty="0" smtClean="0"/>
              <a:t>Larger sample.  </a:t>
            </a:r>
          </a:p>
          <a:p>
            <a:pPr lvl="2"/>
            <a:r>
              <a:rPr lang="en-US" dirty="0" smtClean="0"/>
              <a:t>Use salting records from previous scrape.  </a:t>
            </a:r>
          </a:p>
          <a:p>
            <a:pPr lvl="2"/>
            <a:r>
              <a:rPr lang="en-US" dirty="0" smtClean="0"/>
              <a:t>Additional scraping activities underway.</a:t>
            </a:r>
          </a:p>
          <a:p>
            <a:pPr lvl="1"/>
            <a:r>
              <a:rPr lang="en-US" dirty="0" smtClean="0"/>
              <a:t>Match to BR using MAMBA data linkage tool (Cuffe and </a:t>
            </a:r>
            <a:r>
              <a:rPr lang="en-US" dirty="0" err="1" smtClean="0"/>
              <a:t>Goldschlag</a:t>
            </a:r>
            <a:r>
              <a:rPr lang="en-US" dirty="0" smtClean="0"/>
              <a:t>, 2018).</a:t>
            </a:r>
          </a:p>
          <a:p>
            <a:pPr lvl="1"/>
            <a:r>
              <a:rPr lang="en-US" dirty="0" smtClean="0"/>
              <a:t>Improve predictive model.</a:t>
            </a:r>
          </a:p>
          <a:p>
            <a:pPr lvl="2"/>
            <a:r>
              <a:rPr lang="en-US" dirty="0" smtClean="0"/>
              <a:t>Full use of doc2vec (</a:t>
            </a:r>
            <a:r>
              <a:rPr lang="en-US" dirty="0"/>
              <a:t>Le and </a:t>
            </a:r>
            <a:r>
              <a:rPr lang="en-US" dirty="0" err="1"/>
              <a:t>Mikolov</a:t>
            </a:r>
            <a:r>
              <a:rPr lang="en-US" dirty="0"/>
              <a:t>, 2014</a:t>
            </a:r>
            <a:r>
              <a:rPr lang="en-US" dirty="0" smtClean="0"/>
              <a:t>).</a:t>
            </a:r>
          </a:p>
          <a:p>
            <a:pPr lvl="2"/>
            <a:r>
              <a:rPr lang="en-US" dirty="0" smtClean="0"/>
              <a:t>Hierarchical modelling.</a:t>
            </a:r>
            <a:endParaRPr lang="en-US" dirty="0"/>
          </a:p>
        </p:txBody>
      </p:sp>
      <p:sp>
        <p:nvSpPr>
          <p:cNvPr id="4" name="Slide Number Placeholder 3"/>
          <p:cNvSpPr>
            <a:spLocks noGrp="1"/>
          </p:cNvSpPr>
          <p:nvPr>
            <p:ph type="sldNum" sz="quarter" idx="12"/>
          </p:nvPr>
        </p:nvSpPr>
        <p:spPr/>
        <p:txBody>
          <a:bodyPr/>
          <a:lstStyle/>
          <a:p>
            <a:fld id="{03AE04C5-3085-4F64-BC65-54FE2DBF6EB1}" type="slidenum">
              <a:rPr lang="en-US" smtClean="0"/>
              <a:pPr/>
              <a:t>34</a:t>
            </a:fld>
            <a:endParaRPr lang="en-US" dirty="0"/>
          </a:p>
        </p:txBody>
      </p:sp>
    </p:spTree>
    <p:extLst>
      <p:ext uri="{BB962C8B-B14F-4D97-AF65-F5344CB8AC3E}">
        <p14:creationId xmlns:p14="http://schemas.microsoft.com/office/powerpoint/2010/main" val="17418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Overview</a:t>
            </a:r>
            <a:endParaRPr lang="en-US" dirty="0"/>
          </a:p>
        </p:txBody>
      </p:sp>
      <p:sp>
        <p:nvSpPr>
          <p:cNvPr id="3" name="Content Placeholder 2"/>
          <p:cNvSpPr>
            <a:spLocks noGrp="1"/>
          </p:cNvSpPr>
          <p:nvPr>
            <p:ph idx="1"/>
          </p:nvPr>
        </p:nvSpPr>
        <p:spPr/>
        <p:txBody>
          <a:bodyPr/>
          <a:lstStyle/>
          <a:p>
            <a:r>
              <a:rPr lang="en-US" dirty="0" smtClean="0"/>
              <a:t>Gathered Population of 290,000 businesses from Google Places API.</a:t>
            </a:r>
          </a:p>
          <a:p>
            <a:pPr lvl="1"/>
            <a:r>
              <a:rPr lang="en-US" dirty="0" smtClean="0"/>
              <a:t>Extract </a:t>
            </a:r>
            <a:r>
              <a:rPr lang="en-US" dirty="0" smtClean="0"/>
              <a:t>Google types tags, user </a:t>
            </a:r>
            <a:r>
              <a:rPr lang="en-US" dirty="0" smtClean="0"/>
              <a:t>reviews, </a:t>
            </a:r>
            <a:r>
              <a:rPr lang="en-US" dirty="0" smtClean="0"/>
              <a:t>websites</a:t>
            </a:r>
            <a:r>
              <a:rPr lang="en-US" dirty="0" smtClean="0"/>
              <a:t>.</a:t>
            </a:r>
          </a:p>
          <a:p>
            <a:r>
              <a:rPr lang="en-US" dirty="0" smtClean="0"/>
              <a:t>Match to the Business Register (Single-Units (SU), 2015-16)</a:t>
            </a:r>
          </a:p>
          <a:p>
            <a:r>
              <a:rPr lang="en-US" dirty="0" smtClean="0"/>
              <a:t>Natural Language Processing to create numeric representation of text on websites, user reviews, and business names.</a:t>
            </a:r>
          </a:p>
          <a:p>
            <a:r>
              <a:rPr lang="en-US" dirty="0" smtClean="0"/>
              <a:t>Random Forest to generate predictions at 2 digit NAICS level.</a:t>
            </a:r>
          </a:p>
        </p:txBody>
      </p:sp>
      <p:sp>
        <p:nvSpPr>
          <p:cNvPr id="4" name="Slide Number Placeholder 3"/>
          <p:cNvSpPr>
            <a:spLocks noGrp="1"/>
          </p:cNvSpPr>
          <p:nvPr>
            <p:ph type="sldNum" sz="quarter" idx="12"/>
          </p:nvPr>
        </p:nvSpPr>
        <p:spPr/>
        <p:txBody>
          <a:bodyPr/>
          <a:lstStyle/>
          <a:p>
            <a:fld id="{03AE04C5-3085-4F64-BC65-54FE2DBF6EB1}" type="slidenum">
              <a:rPr lang="en-US" smtClean="0"/>
              <a:pPr/>
              <a:t>4</a:t>
            </a:fld>
            <a:endParaRPr lang="en-US" dirty="0"/>
          </a:p>
        </p:txBody>
      </p:sp>
    </p:spTree>
    <p:extLst>
      <p:ext uri="{BB962C8B-B14F-4D97-AF65-F5344CB8AC3E}">
        <p14:creationId xmlns:p14="http://schemas.microsoft.com/office/powerpoint/2010/main" val="1219657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API Give Us?</a:t>
            </a:r>
            <a:endParaRPr lang="en-US" dirty="0"/>
          </a:p>
        </p:txBody>
      </p:sp>
      <p:sp>
        <p:nvSpPr>
          <p:cNvPr id="3" name="Content Placeholder 2"/>
          <p:cNvSpPr>
            <a:spLocks noGrp="1"/>
          </p:cNvSpPr>
          <p:nvPr>
            <p:ph idx="1"/>
          </p:nvPr>
        </p:nvSpPr>
        <p:spPr>
          <a:xfrm>
            <a:off x="609600" y="1600201"/>
            <a:ext cx="5562600" cy="4525963"/>
          </a:xfrm>
        </p:spPr>
        <p:txBody>
          <a:bodyPr/>
          <a:lstStyle/>
          <a:p>
            <a:r>
              <a:rPr lang="en-US" dirty="0" smtClean="0"/>
              <a:t>API allows us to gather textual data not </a:t>
            </a:r>
            <a:r>
              <a:rPr lang="en-US" dirty="0" smtClean="0"/>
              <a:t>otherwise available</a:t>
            </a:r>
            <a:r>
              <a:rPr lang="en-US" dirty="0" smtClean="0"/>
              <a:t>.</a:t>
            </a:r>
            <a:endParaRPr lang="en-US" dirty="0" smtClean="0"/>
          </a:p>
          <a:p>
            <a:r>
              <a:rPr lang="en-US" dirty="0" smtClean="0"/>
              <a:t>Gather:</a:t>
            </a:r>
          </a:p>
          <a:p>
            <a:pPr lvl="1"/>
            <a:r>
              <a:rPr lang="en-US" dirty="0" smtClean="0"/>
              <a:t>Type tags (e.g. restaurant, auto repair).</a:t>
            </a:r>
          </a:p>
          <a:p>
            <a:pPr lvl="1"/>
            <a:r>
              <a:rPr lang="en-US" dirty="0" smtClean="0"/>
              <a:t>User reviews.</a:t>
            </a:r>
          </a:p>
          <a:p>
            <a:pPr lvl="1"/>
            <a:r>
              <a:rPr lang="en-US" dirty="0" smtClean="0"/>
              <a:t>Then visit website, extract HTML text.</a:t>
            </a:r>
            <a:endParaRPr lang="en-US" dirty="0"/>
          </a:p>
        </p:txBody>
      </p:sp>
      <p:sp>
        <p:nvSpPr>
          <p:cNvPr id="4" name="TextBox 3"/>
          <p:cNvSpPr txBox="1"/>
          <p:nvPr/>
        </p:nvSpPr>
        <p:spPr>
          <a:xfrm>
            <a:off x="6400800" y="1689389"/>
            <a:ext cx="5334000" cy="4401205"/>
          </a:xfrm>
          <a:prstGeom prst="rect">
            <a:avLst/>
          </a:prstGeom>
          <a:noFill/>
        </p:spPr>
        <p:txBody>
          <a:bodyPr wrap="square" rtlCol="0">
            <a:spAutoFit/>
          </a:bodyPr>
          <a:lstStyle/>
          <a:p>
            <a:r>
              <a:rPr lang="en-US" sz="2000" b="1" dirty="0" smtClean="0"/>
              <a:t>Example return:</a:t>
            </a:r>
          </a:p>
          <a:p>
            <a:endParaRPr lang="en-US" sz="2000" dirty="0"/>
          </a:p>
          <a:p>
            <a:r>
              <a:rPr lang="en-US" sz="2400" dirty="0" smtClean="0"/>
              <a:t>{</a:t>
            </a:r>
          </a:p>
          <a:p>
            <a:r>
              <a:rPr lang="en-US" sz="2400" dirty="0" smtClean="0"/>
              <a:t>‘website’ : ’www.KrustyBurger.com’</a:t>
            </a:r>
          </a:p>
          <a:p>
            <a:r>
              <a:rPr lang="en-US" sz="2400" dirty="0" smtClean="0"/>
              <a:t>‘types’ : [‘restaurant’, ‘</a:t>
            </a:r>
            <a:r>
              <a:rPr lang="en-US" sz="2400" dirty="0" err="1" smtClean="0"/>
              <a:t>meal_delivery</a:t>
            </a:r>
            <a:r>
              <a:rPr lang="en-US" sz="2400" dirty="0" smtClean="0"/>
              <a:t>’, ‘</a:t>
            </a:r>
            <a:r>
              <a:rPr lang="en-US" sz="2400" dirty="0" err="1" smtClean="0"/>
              <a:t>meal_takeaway</a:t>
            </a:r>
            <a:r>
              <a:rPr lang="en-US" sz="2400" dirty="0" smtClean="0"/>
              <a:t>’],</a:t>
            </a:r>
          </a:p>
          <a:p>
            <a:r>
              <a:rPr lang="en-US" sz="2400" dirty="0" smtClean="0"/>
              <a:t>‘vicinity’ : ‘Springfield’</a:t>
            </a:r>
          </a:p>
          <a:p>
            <a:r>
              <a:rPr lang="en-US" sz="2400" dirty="0" smtClean="0"/>
              <a:t>‘reviews’ : [‘mmm…I don’t mind the taste’, ‘why are these called steamed hams when they are clearly fried?’, ‘Try the </a:t>
            </a:r>
            <a:r>
              <a:rPr lang="en-US" sz="2400" dirty="0" err="1" smtClean="0"/>
              <a:t>Clogger</a:t>
            </a:r>
            <a:r>
              <a:rPr lang="en-US" sz="2400" dirty="0" smtClean="0"/>
              <a:t>!’]</a:t>
            </a:r>
          </a:p>
          <a:p>
            <a:r>
              <a:rPr lang="en-US" sz="2400" dirty="0"/>
              <a:t>}</a:t>
            </a:r>
          </a:p>
        </p:txBody>
      </p:sp>
      <p:sp>
        <p:nvSpPr>
          <p:cNvPr id="5" name="Slide Number Placeholder 4"/>
          <p:cNvSpPr>
            <a:spLocks noGrp="1"/>
          </p:cNvSpPr>
          <p:nvPr>
            <p:ph type="sldNum" sz="quarter" idx="12"/>
          </p:nvPr>
        </p:nvSpPr>
        <p:spPr/>
        <p:txBody>
          <a:bodyPr/>
          <a:lstStyle/>
          <a:p>
            <a:fld id="{03AE04C5-3085-4F64-BC65-54FE2DBF6EB1}" type="slidenum">
              <a:rPr lang="en-US" smtClean="0"/>
              <a:pPr/>
              <a:t>5</a:t>
            </a:fld>
            <a:endParaRPr lang="en-US" dirty="0"/>
          </a:p>
        </p:txBody>
      </p:sp>
    </p:spTree>
    <p:extLst>
      <p:ext uri="{BB962C8B-B14F-4D97-AF65-F5344CB8AC3E}">
        <p14:creationId xmlns:p14="http://schemas.microsoft.com/office/powerpoint/2010/main" val="1268802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606" y="721375"/>
            <a:ext cx="9021394" cy="5303493"/>
          </a:xfrm>
          <a:prstGeom prst="rect">
            <a:avLst/>
          </a:prstGeom>
        </p:spPr>
      </p:pic>
      <p:sp>
        <p:nvSpPr>
          <p:cNvPr id="2" name="Title 1"/>
          <p:cNvSpPr>
            <a:spLocks noGrp="1"/>
          </p:cNvSpPr>
          <p:nvPr>
            <p:ph type="title"/>
          </p:nvPr>
        </p:nvSpPr>
        <p:spPr>
          <a:xfrm>
            <a:off x="609600" y="24245"/>
            <a:ext cx="10972800" cy="697130"/>
          </a:xfrm>
        </p:spPr>
        <p:txBody>
          <a:bodyPr>
            <a:normAutofit fontScale="90000"/>
          </a:bodyPr>
          <a:lstStyle/>
          <a:p>
            <a:r>
              <a:rPr lang="en-US" dirty="0" smtClean="0"/>
              <a:t>Matching Data to BR</a:t>
            </a:r>
            <a:endParaRPr lang="en-US" dirty="0"/>
          </a:p>
        </p:txBody>
      </p:sp>
      <p:sp>
        <p:nvSpPr>
          <p:cNvPr id="3" name="Content Placeholder 2"/>
          <p:cNvSpPr>
            <a:spLocks noGrp="1"/>
          </p:cNvSpPr>
          <p:nvPr>
            <p:ph idx="1"/>
          </p:nvPr>
        </p:nvSpPr>
        <p:spPr>
          <a:xfrm>
            <a:off x="0" y="1066800"/>
            <a:ext cx="3962400" cy="4525963"/>
          </a:xfrm>
        </p:spPr>
        <p:txBody>
          <a:bodyPr>
            <a:normAutofit fontScale="92500" lnSpcReduction="10000"/>
          </a:bodyPr>
          <a:lstStyle/>
          <a:p>
            <a:r>
              <a:rPr lang="en-US" dirty="0" smtClean="0"/>
              <a:t>Able to match ~120,000 SU records with MAMBA </a:t>
            </a:r>
            <a:r>
              <a:rPr lang="en-US" dirty="0" smtClean="0"/>
              <a:t>(Cuffe and </a:t>
            </a:r>
            <a:r>
              <a:rPr lang="en-US" dirty="0" err="1" smtClean="0"/>
              <a:t>Goldschlag</a:t>
            </a:r>
            <a:r>
              <a:rPr lang="en-US" dirty="0" smtClean="0"/>
              <a:t>, 2018)</a:t>
            </a:r>
            <a:endParaRPr lang="en-US" dirty="0" smtClean="0"/>
          </a:p>
          <a:p>
            <a:pPr lvl="1"/>
            <a:r>
              <a:rPr lang="en-US" dirty="0" smtClean="0"/>
              <a:t>Additional 85,000 Multi-unit </a:t>
            </a:r>
            <a:r>
              <a:rPr lang="en-US" dirty="0" err="1" smtClean="0"/>
              <a:t>estabs</a:t>
            </a:r>
            <a:r>
              <a:rPr lang="en-US" dirty="0" smtClean="0"/>
              <a:t>.</a:t>
            </a:r>
          </a:p>
          <a:p>
            <a:r>
              <a:rPr lang="en-US" dirty="0" smtClean="0"/>
              <a:t>Unable to match</a:t>
            </a:r>
          </a:p>
          <a:p>
            <a:pPr lvl="1"/>
            <a:r>
              <a:rPr lang="en-US" dirty="0" smtClean="0"/>
              <a:t>New businesses</a:t>
            </a:r>
          </a:p>
          <a:p>
            <a:pPr lvl="1"/>
            <a:r>
              <a:rPr lang="en-US" dirty="0" smtClean="0"/>
              <a:t>Non-employers</a:t>
            </a:r>
          </a:p>
          <a:p>
            <a:pPr lvl="1"/>
            <a:r>
              <a:rPr lang="en-US" dirty="0" smtClean="0"/>
              <a:t>Closed businesses?</a:t>
            </a:r>
            <a:endParaRPr lang="en-US" dirty="0" smtClean="0"/>
          </a:p>
        </p:txBody>
      </p:sp>
      <p:sp>
        <p:nvSpPr>
          <p:cNvPr id="4" name="Slide Number Placeholder 3"/>
          <p:cNvSpPr>
            <a:spLocks noGrp="1"/>
          </p:cNvSpPr>
          <p:nvPr>
            <p:ph type="sldNum" sz="quarter" idx="12"/>
          </p:nvPr>
        </p:nvSpPr>
        <p:spPr/>
        <p:txBody>
          <a:bodyPr/>
          <a:lstStyle/>
          <a:p>
            <a:fld id="{03AE04C5-3085-4F64-BC65-54FE2DBF6EB1}" type="slidenum">
              <a:rPr lang="en-US" smtClean="0"/>
              <a:pPr/>
              <a:t>6</a:t>
            </a:fld>
            <a:endParaRPr lang="en-US" dirty="0"/>
          </a:p>
        </p:txBody>
      </p:sp>
      <p:sp>
        <p:nvSpPr>
          <p:cNvPr id="6" name="TextBox 5"/>
          <p:cNvSpPr txBox="1"/>
          <p:nvPr/>
        </p:nvSpPr>
        <p:spPr>
          <a:xfrm>
            <a:off x="6172200" y="6105958"/>
            <a:ext cx="5486400" cy="250393"/>
          </a:xfrm>
          <a:prstGeom prst="rect">
            <a:avLst/>
          </a:prstGeom>
          <a:noFill/>
        </p:spPr>
        <p:txBody>
          <a:bodyPr wrap="square" rtlCol="0">
            <a:spAutoFit/>
          </a:bodyPr>
          <a:lstStyle/>
          <a:p>
            <a:pPr algn="r"/>
            <a:r>
              <a:rPr lang="en-US" sz="1000" dirty="0" smtClean="0"/>
              <a:t>Figure shows percentage of Matched Sample (blue) and BR SU Universe (orange) in each NAICS Sector</a:t>
            </a:r>
            <a:endParaRPr lang="en-US" sz="1000" dirty="0"/>
          </a:p>
        </p:txBody>
      </p:sp>
    </p:spTree>
    <p:extLst>
      <p:ext uri="{BB962C8B-B14F-4D97-AF65-F5344CB8AC3E}">
        <p14:creationId xmlns:p14="http://schemas.microsoft.com/office/powerpoint/2010/main" val="2197376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a:t>
            </a:r>
            <a:r>
              <a:rPr lang="en-US" dirty="0" smtClean="0"/>
              <a:t>Language </a:t>
            </a:r>
            <a:r>
              <a:rPr lang="en-US" dirty="0" smtClean="0"/>
              <a:t>Processing (1)</a:t>
            </a:r>
            <a:endParaRPr lang="en-US" dirty="0"/>
          </a:p>
        </p:txBody>
      </p:sp>
      <p:sp>
        <p:nvSpPr>
          <p:cNvPr id="3" name="Content Placeholder 2"/>
          <p:cNvSpPr>
            <a:spLocks noGrp="1"/>
          </p:cNvSpPr>
          <p:nvPr>
            <p:ph idx="1"/>
          </p:nvPr>
        </p:nvSpPr>
        <p:spPr/>
        <p:txBody>
          <a:bodyPr>
            <a:normAutofit/>
          </a:bodyPr>
          <a:lstStyle/>
          <a:p>
            <a:r>
              <a:rPr lang="en-US" dirty="0" smtClean="0"/>
              <a:t>NLP can be used to identify</a:t>
            </a:r>
          </a:p>
          <a:p>
            <a:pPr lvl="1"/>
            <a:r>
              <a:rPr lang="en-US" dirty="0" smtClean="0"/>
              <a:t>Parts of speech (Noun, Verb)</a:t>
            </a:r>
          </a:p>
          <a:p>
            <a:pPr lvl="1"/>
            <a:r>
              <a:rPr lang="en-US" dirty="0" smtClean="0"/>
              <a:t>Tokens of related words (San and Francisco probably combined to San Francisco)</a:t>
            </a:r>
          </a:p>
          <a:p>
            <a:pPr lvl="1"/>
            <a:r>
              <a:rPr lang="en-US" dirty="0" smtClean="0"/>
              <a:t>Find the probability of words appearing in a corpus of text.</a:t>
            </a:r>
          </a:p>
          <a:p>
            <a:pPr lvl="1"/>
            <a:r>
              <a:rPr lang="en-US" dirty="0" smtClean="0"/>
              <a:t>Identify sentiment</a:t>
            </a:r>
            <a:r>
              <a:rPr lang="en-US" dirty="0" smtClean="0"/>
              <a:t>.</a:t>
            </a:r>
          </a:p>
          <a:p>
            <a:pPr lvl="1"/>
            <a:r>
              <a:rPr lang="en-US" dirty="0" smtClean="0"/>
              <a:t>Probability of word associations </a:t>
            </a:r>
          </a:p>
          <a:p>
            <a:pPr lvl="2"/>
            <a:r>
              <a:rPr lang="en-US" dirty="0" smtClean="0"/>
              <a:t>e.g</a:t>
            </a:r>
            <a:r>
              <a:rPr lang="en-US" dirty="0"/>
              <a:t>. ‘England’ and ‘Queen’ should be more common than pairing ‘England’ and ‘Sunshine</a:t>
            </a:r>
            <a:r>
              <a:rPr lang="en-US" dirty="0" smtClean="0"/>
              <a:t>’</a:t>
            </a: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03AE04C5-3085-4F64-BC65-54FE2DBF6EB1}" type="slidenum">
              <a:rPr lang="en-US" smtClean="0"/>
              <a:pPr/>
              <a:t>7</a:t>
            </a:fld>
            <a:endParaRPr lang="en-US" dirty="0"/>
          </a:p>
        </p:txBody>
      </p:sp>
    </p:spTree>
    <p:extLst>
      <p:ext uri="{BB962C8B-B14F-4D97-AF65-F5344CB8AC3E}">
        <p14:creationId xmlns:p14="http://schemas.microsoft.com/office/powerpoint/2010/main" val="3309034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891382"/>
            <a:ext cx="7844653" cy="5943600"/>
          </a:xfrm>
          <a:prstGeom prst="rect">
            <a:avLst/>
          </a:prstGeom>
        </p:spPr>
      </p:pic>
      <p:sp>
        <p:nvSpPr>
          <p:cNvPr id="2" name="Title 1"/>
          <p:cNvSpPr>
            <a:spLocks noGrp="1"/>
          </p:cNvSpPr>
          <p:nvPr>
            <p:ph type="title"/>
          </p:nvPr>
        </p:nvSpPr>
        <p:spPr>
          <a:xfrm>
            <a:off x="609600" y="10391"/>
            <a:ext cx="10972800" cy="1143000"/>
          </a:xfrm>
        </p:spPr>
        <p:txBody>
          <a:bodyPr/>
          <a:lstStyle/>
          <a:p>
            <a:r>
              <a:rPr lang="en-US" dirty="0" smtClean="0"/>
              <a:t>Natural Language </a:t>
            </a:r>
            <a:r>
              <a:rPr lang="en-US" dirty="0" smtClean="0"/>
              <a:t>Processing (2)</a:t>
            </a:r>
            <a:endParaRPr lang="en-US" dirty="0"/>
          </a:p>
        </p:txBody>
      </p:sp>
      <p:sp>
        <p:nvSpPr>
          <p:cNvPr id="3" name="Content Placeholder 2"/>
          <p:cNvSpPr>
            <a:spLocks noGrp="1"/>
          </p:cNvSpPr>
          <p:nvPr>
            <p:ph idx="1"/>
          </p:nvPr>
        </p:nvSpPr>
        <p:spPr>
          <a:xfrm>
            <a:off x="31173" y="1600200"/>
            <a:ext cx="4267200" cy="4525963"/>
          </a:xfrm>
        </p:spPr>
        <p:txBody>
          <a:bodyPr>
            <a:normAutofit fontScale="92500" lnSpcReduction="10000"/>
          </a:bodyPr>
          <a:lstStyle/>
          <a:p>
            <a:r>
              <a:rPr lang="en-US" dirty="0" smtClean="0"/>
              <a:t>Using Doc2Vec </a:t>
            </a:r>
            <a:r>
              <a:rPr lang="en-US" dirty="0" smtClean="0"/>
              <a:t>(Le and </a:t>
            </a:r>
            <a:r>
              <a:rPr lang="en-US" dirty="0" err="1" smtClean="0"/>
              <a:t>Mikolov</a:t>
            </a:r>
            <a:r>
              <a:rPr lang="en-US" dirty="0" smtClean="0"/>
              <a:t>, 2014)</a:t>
            </a:r>
            <a:endParaRPr lang="en-US" dirty="0" smtClean="0"/>
          </a:p>
          <a:p>
            <a:r>
              <a:rPr lang="en-US" dirty="0" smtClean="0"/>
              <a:t>Identify how similar documents of text are given the words that appear near one another.</a:t>
            </a:r>
          </a:p>
          <a:p>
            <a:r>
              <a:rPr lang="en-US" dirty="0" smtClean="0"/>
              <a:t>Use as features in Random Forest classifier.</a:t>
            </a:r>
            <a:endParaRPr lang="en-US" dirty="0"/>
          </a:p>
          <a:p>
            <a:endParaRPr lang="en-US" dirty="0" smtClean="0"/>
          </a:p>
        </p:txBody>
      </p:sp>
      <p:sp>
        <p:nvSpPr>
          <p:cNvPr id="4" name="Slide Number Placeholder 3"/>
          <p:cNvSpPr>
            <a:spLocks noGrp="1"/>
          </p:cNvSpPr>
          <p:nvPr>
            <p:ph type="sldNum" sz="quarter" idx="12"/>
          </p:nvPr>
        </p:nvSpPr>
        <p:spPr>
          <a:xfrm>
            <a:off x="4140200" y="6469857"/>
            <a:ext cx="2844800" cy="365125"/>
          </a:xfrm>
        </p:spPr>
        <p:txBody>
          <a:bodyPr/>
          <a:lstStyle/>
          <a:p>
            <a:fld id="{03AE04C5-3085-4F64-BC65-54FE2DBF6EB1}" type="slidenum">
              <a:rPr lang="en-US" smtClean="0"/>
              <a:pPr/>
              <a:t>8</a:t>
            </a:fld>
            <a:endParaRPr lang="en-US" dirty="0"/>
          </a:p>
        </p:txBody>
      </p:sp>
    </p:spTree>
    <p:extLst>
      <p:ext uri="{BB962C8B-B14F-4D97-AF65-F5344CB8AC3E}">
        <p14:creationId xmlns:p14="http://schemas.microsoft.com/office/powerpoint/2010/main" val="1588200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60544"/>
            <a:ext cx="11887200" cy="5206856"/>
          </a:xfrm>
          <a:prstGeom prst="rect">
            <a:avLst/>
          </a:prstGeom>
        </p:spPr>
      </p:pic>
      <p:sp>
        <p:nvSpPr>
          <p:cNvPr id="2" name="Title 1"/>
          <p:cNvSpPr>
            <a:spLocks noGrp="1"/>
          </p:cNvSpPr>
          <p:nvPr>
            <p:ph type="title"/>
          </p:nvPr>
        </p:nvSpPr>
        <p:spPr>
          <a:xfrm>
            <a:off x="609600" y="0"/>
            <a:ext cx="10972800" cy="639762"/>
          </a:xfrm>
        </p:spPr>
        <p:txBody>
          <a:bodyPr>
            <a:normAutofit fontScale="90000"/>
          </a:bodyPr>
          <a:lstStyle/>
          <a:p>
            <a:r>
              <a:rPr lang="en-US" dirty="0" smtClean="0"/>
              <a:t>Looking for Signals: Words Unique to a Sector</a:t>
            </a:r>
            <a:endParaRPr lang="en-US" dirty="0"/>
          </a:p>
        </p:txBody>
      </p:sp>
      <p:sp>
        <p:nvSpPr>
          <p:cNvPr id="4" name="Slide Number Placeholder 3"/>
          <p:cNvSpPr>
            <a:spLocks noGrp="1"/>
          </p:cNvSpPr>
          <p:nvPr>
            <p:ph type="sldNum" sz="quarter" idx="12"/>
          </p:nvPr>
        </p:nvSpPr>
        <p:spPr/>
        <p:txBody>
          <a:bodyPr/>
          <a:lstStyle/>
          <a:p>
            <a:fld id="{03AE04C5-3085-4F64-BC65-54FE2DBF6EB1}" type="slidenum">
              <a:rPr lang="en-US" smtClean="0"/>
              <a:pPr/>
              <a:t>9</a:t>
            </a:fld>
            <a:endParaRPr lang="en-US" dirty="0"/>
          </a:p>
        </p:txBody>
      </p:sp>
      <p:sp>
        <p:nvSpPr>
          <p:cNvPr id="6" name="TextBox 5"/>
          <p:cNvSpPr txBox="1"/>
          <p:nvPr/>
        </p:nvSpPr>
        <p:spPr>
          <a:xfrm>
            <a:off x="1104900" y="5902037"/>
            <a:ext cx="9982200" cy="338554"/>
          </a:xfrm>
          <a:prstGeom prst="rect">
            <a:avLst/>
          </a:prstGeom>
          <a:noFill/>
        </p:spPr>
        <p:txBody>
          <a:bodyPr wrap="square" rtlCol="0">
            <a:spAutoFit/>
          </a:bodyPr>
          <a:lstStyle/>
          <a:p>
            <a:pPr algn="r"/>
            <a:r>
              <a:rPr lang="en-US" sz="1600" dirty="0" smtClean="0"/>
              <a:t>Figure shows percentage of unique words from websites and user reviews only appearing in the given sector</a:t>
            </a:r>
            <a:endParaRPr lang="en-US" sz="1600" dirty="0"/>
          </a:p>
        </p:txBody>
      </p:sp>
    </p:spTree>
    <p:extLst>
      <p:ext uri="{BB962C8B-B14F-4D97-AF65-F5344CB8AC3E}">
        <p14:creationId xmlns:p14="http://schemas.microsoft.com/office/powerpoint/2010/main" val="19864477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8557a95a-962d-47e7-8af1-548f79049771">CNMPDOCID-134-54</_dlc_DocId>
    <_dlc_DocIdUrl xmlns="8557a95a-962d-47e7-8af1-548f79049771">
      <Url>https://collab.ecm.census.gov/div/cnmp/intranet/CIDB/_layouts/DocIdRedir.aspx?ID=CNMPDOCID-134-54</Url>
      <Description>CNMPDOCID-134-54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43B1F9FA5B2E847971EAB42F3EC9A01" ma:contentTypeVersion="2" ma:contentTypeDescription="Create a new document." ma:contentTypeScope="" ma:versionID="d4ee1edd9f108d6d83f52381baa127c0">
  <xsd:schema xmlns:xsd="http://www.w3.org/2001/XMLSchema" xmlns:xs="http://www.w3.org/2001/XMLSchema" xmlns:p="http://schemas.microsoft.com/office/2006/metadata/properties" xmlns:ns1="http://schemas.microsoft.com/sharepoint/v3" xmlns:ns2="8557a95a-962d-47e7-8af1-548f79049771" targetNamespace="http://schemas.microsoft.com/office/2006/metadata/properties" ma:root="true" ma:fieldsID="2bb8dfbcc59ace8b8b13156065cb8351" ns1:_="" ns2:_="">
    <xsd:import namespace="http://schemas.microsoft.com/sharepoint/v3"/>
    <xsd:import namespace="8557a95a-962d-47e7-8af1-548f7904977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57a95a-962d-47e7-8af1-548f790497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CC94F2-DA45-477E-ADF2-6542354670FA}">
  <ds:schemaRefs>
    <ds:schemaRef ds:uri="http://schemas.microsoft.com/sharepoint/events"/>
  </ds:schemaRefs>
</ds:datastoreItem>
</file>

<file path=customXml/itemProps2.xml><?xml version="1.0" encoding="utf-8"?>
<ds:datastoreItem xmlns:ds="http://schemas.openxmlformats.org/officeDocument/2006/customXml" ds:itemID="{6F52EFC0-1103-45EF-9816-A5E63FC980A4}">
  <ds:schemaRefs>
    <ds:schemaRef ds:uri="http://schemas.microsoft.com/sharepoint/v3/contenttype/forms"/>
  </ds:schemaRefs>
</ds:datastoreItem>
</file>

<file path=customXml/itemProps3.xml><?xml version="1.0" encoding="utf-8"?>
<ds:datastoreItem xmlns:ds="http://schemas.openxmlformats.org/officeDocument/2006/customXml" ds:itemID="{6AED58F6-4152-4975-AB0D-8141D60CDF06}">
  <ds:schemaRefs>
    <ds:schemaRef ds:uri="http://www.w3.org/XML/1998/namespace"/>
    <ds:schemaRef ds:uri="http://purl.org/dc/dcmitype/"/>
    <ds:schemaRef ds:uri="http://schemas.microsoft.com/office/2006/documentManagement/types"/>
    <ds:schemaRef ds:uri="8557a95a-962d-47e7-8af1-548f79049771"/>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schemas.microsoft.com/sharepoint/v3"/>
  </ds:schemaRefs>
</ds:datastoreItem>
</file>

<file path=customXml/itemProps4.xml><?xml version="1.0" encoding="utf-8"?>
<ds:datastoreItem xmlns:ds="http://schemas.openxmlformats.org/officeDocument/2006/customXml" ds:itemID="{2BA38781-BD72-4CBC-A539-F3E946AEE0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557a95a-962d-47e7-8af1-548f79049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4724</TotalTime>
  <Words>2824</Words>
  <Application>Microsoft Office PowerPoint</Application>
  <PresentationFormat>Widescreen</PresentationFormat>
  <Paragraphs>368</Paragraphs>
  <Slides>34</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Cambria Math</vt:lpstr>
      <vt:lpstr>Office Theme</vt:lpstr>
      <vt:lpstr>Use of Public Data to Generate NAICS Codes for Business Establishments.</vt:lpstr>
      <vt:lpstr>Why NAICS Codes Present a Problem</vt:lpstr>
      <vt:lpstr>Proposal</vt:lpstr>
      <vt:lpstr>Methods: Overview</vt:lpstr>
      <vt:lpstr>What Does the API Give Us?</vt:lpstr>
      <vt:lpstr>Matching Data to BR</vt:lpstr>
      <vt:lpstr>Natural Language Processing (1)</vt:lpstr>
      <vt:lpstr>Natural Language Processing (2)</vt:lpstr>
      <vt:lpstr>Looking for Signals: Words Unique to a Sector</vt:lpstr>
      <vt:lpstr>Fewer Dimensions = Better Fit</vt:lpstr>
      <vt:lpstr>Random Forest Results--More Unique Words = Better Fit</vt:lpstr>
      <vt:lpstr>Where are we wrong?</vt:lpstr>
      <vt:lpstr>Discussion</vt:lpstr>
      <vt:lpstr>PowerPoint Presentation</vt:lpstr>
      <vt:lpstr>BACKUP</vt:lpstr>
      <vt:lpstr>Goals</vt:lpstr>
      <vt:lpstr>Methods: Natural Language Processing</vt:lpstr>
      <vt:lpstr>Approach 1: Word Vector Creation</vt:lpstr>
      <vt:lpstr>Approach 2: doc2vec models</vt:lpstr>
      <vt:lpstr>Methods: The Population</vt:lpstr>
      <vt:lpstr>The Skip-Gram Model</vt:lpstr>
      <vt:lpstr>Methods: Machine Learning</vt:lpstr>
      <vt:lpstr>Previous Work: Strategy</vt:lpstr>
      <vt:lpstr>Previous Results: Google Scrape</vt:lpstr>
      <vt:lpstr>Geographic Representation</vt:lpstr>
      <vt:lpstr>Previous Results: Data Richness</vt:lpstr>
      <vt:lpstr>Results: Model Performance</vt:lpstr>
      <vt:lpstr>Results: Impact of Textual Information</vt:lpstr>
      <vt:lpstr>Weaknesses</vt:lpstr>
      <vt:lpstr>The Future…</vt:lpstr>
      <vt:lpstr>Previous work</vt:lpstr>
      <vt:lpstr>Common Words in Some Industries</vt:lpstr>
      <vt:lpstr>Results: Comparing to Autocoder</vt:lpstr>
      <vt:lpstr>Research Plan</vt:lpstr>
    </vt:vector>
  </TitlesOfParts>
  <Company>U.S.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Richards</dc:creator>
  <cp:lastModifiedBy>John Cuffe (CENSUS/ADRM FED)</cp:lastModifiedBy>
  <cp:revision>257</cp:revision>
  <cp:lastPrinted>2018-07-12T15:00:46Z</cp:lastPrinted>
  <dcterms:created xsi:type="dcterms:W3CDTF">2016-11-09T16:58:51Z</dcterms:created>
  <dcterms:modified xsi:type="dcterms:W3CDTF">2019-03-16T11:07:44Z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0x010100743B1F9FA5B2E847971EAB42F3EC9A01</vt:lpwstr>
  </property>
  <property fmtid="{D5CDD505-2E9C-101B-9397-08002B2CF9AE}" pid="3" name="_dlc_DocIdItemGuid">
    <vt:lpwstr>c27e0c36-c330-4c3d-8d82-a730cb1dcb64</vt:lpwstr>
  </property>
</Properties>
</file>