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2" r:id="rId3"/>
    <p:sldId id="326" r:id="rId4"/>
    <p:sldId id="302" r:id="rId5"/>
    <p:sldId id="327" r:id="rId6"/>
    <p:sldId id="316" r:id="rId7"/>
    <p:sldId id="328" r:id="rId8"/>
    <p:sldId id="329" r:id="rId9"/>
    <p:sldId id="281" r:id="rId10"/>
    <p:sldId id="282" r:id="rId11"/>
    <p:sldId id="315" r:id="rId12"/>
    <p:sldId id="300" r:id="rId13"/>
    <p:sldId id="301" r:id="rId14"/>
    <p:sldId id="304" r:id="rId15"/>
    <p:sldId id="306" r:id="rId16"/>
    <p:sldId id="307" r:id="rId17"/>
    <p:sldId id="309" r:id="rId18"/>
    <p:sldId id="305" r:id="rId19"/>
    <p:sldId id="303" r:id="rId20"/>
    <p:sldId id="310" r:id="rId21"/>
    <p:sldId id="311" r:id="rId22"/>
    <p:sldId id="319" r:id="rId23"/>
    <p:sldId id="295" r:id="rId24"/>
    <p:sldId id="296" r:id="rId25"/>
    <p:sldId id="320" r:id="rId26"/>
    <p:sldId id="323" r:id="rId27"/>
    <p:sldId id="321" r:id="rId28"/>
    <p:sldId id="324" r:id="rId29"/>
    <p:sldId id="325" r:id="rId30"/>
    <p:sldId id="272" r:id="rId3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Moulton" initials="BM" lastIdx="5" clrIdx="0">
    <p:extLst/>
  </p:cmAuthor>
  <p:cmAuthor id="2" name="VAN DE VEN Peter" initials="VDV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099" autoAdjust="0"/>
  </p:normalViewPr>
  <p:slideViewPr>
    <p:cSldViewPr>
      <p:cViewPr>
        <p:scale>
          <a:sx n="109" d="100"/>
          <a:sy n="109" d="100"/>
        </p:scale>
        <p:origin x="-166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 Moulton" userId="394f343a756ecc90" providerId="LiveId" clId="{1489F285-45B1-4E12-B2BF-B9B851647BD2}"/>
    <pc:docChg chg="undo custSel addSld modSld">
      <pc:chgData name="Brent Moulton" userId="394f343a756ecc90" providerId="LiveId" clId="{1489F285-45B1-4E12-B2BF-B9B851647BD2}" dt="2018-03-05T02:14:35.800" v="2252" actId="20577"/>
      <pc:docMkLst>
        <pc:docMk/>
      </pc:docMkLst>
      <pc:sldChg chg="modSp">
        <pc:chgData name="Brent Moulton" userId="394f343a756ecc90" providerId="LiveId" clId="{1489F285-45B1-4E12-B2BF-B9B851647BD2}" dt="2018-03-05T00:58:07.966" v="205" actId="20577"/>
        <pc:sldMkLst>
          <pc:docMk/>
          <pc:sldMk cId="3634231584" sldId="256"/>
        </pc:sldMkLst>
        <pc:spChg chg="mod">
          <ac:chgData name="Brent Moulton" userId="394f343a756ecc90" providerId="LiveId" clId="{1489F285-45B1-4E12-B2BF-B9B851647BD2}" dt="2018-03-05T00:48:46.178" v="56" actId="6549"/>
          <ac:spMkLst>
            <pc:docMk/>
            <pc:sldMk cId="3634231584" sldId="256"/>
            <ac:spMk id="2" creationId="{00000000-0000-0000-0000-000000000000}"/>
          </ac:spMkLst>
        </pc:spChg>
        <pc:spChg chg="mod">
          <ac:chgData name="Brent Moulton" userId="394f343a756ecc90" providerId="LiveId" clId="{1489F285-45B1-4E12-B2BF-B9B851647BD2}" dt="2018-03-05T00:58:07.966" v="205" actId="20577"/>
          <ac:spMkLst>
            <pc:docMk/>
            <pc:sldMk cId="3634231584" sldId="256"/>
            <ac:spMk id="3" creationId="{00000000-0000-0000-0000-000000000000}"/>
          </ac:spMkLst>
        </pc:spChg>
      </pc:sldChg>
      <pc:sldChg chg="modSp">
        <pc:chgData name="Brent Moulton" userId="394f343a756ecc90" providerId="LiveId" clId="{1489F285-45B1-4E12-B2BF-B9B851647BD2}" dt="2018-03-05T02:14:35.800" v="2252" actId="20577"/>
        <pc:sldMkLst>
          <pc:docMk/>
          <pc:sldMk cId="927664586" sldId="272"/>
        </pc:sldMkLst>
        <pc:spChg chg="mod">
          <ac:chgData name="Brent Moulton" userId="394f343a756ecc90" providerId="LiveId" clId="{1489F285-45B1-4E12-B2BF-B9B851647BD2}" dt="2018-03-05T02:14:35.800" v="2252" actId="20577"/>
          <ac:spMkLst>
            <pc:docMk/>
            <pc:sldMk cId="927664586" sldId="272"/>
            <ac:spMk id="3" creationId="{00000000-0000-0000-0000-000000000000}"/>
          </ac:spMkLst>
        </pc:spChg>
      </pc:sldChg>
      <pc:sldChg chg="addCm modCm">
        <pc:chgData name="Brent Moulton" userId="394f343a756ecc90" providerId="LiveId" clId="{1489F285-45B1-4E12-B2BF-B9B851647BD2}" dt="2018-03-05T02:10:01.952" v="2243" actId="20577"/>
        <pc:sldMkLst>
          <pc:docMk/>
          <pc:sldMk cId="4044986403" sldId="301"/>
        </pc:sldMkLst>
      </pc:sldChg>
      <pc:sldChg chg="modSp">
        <pc:chgData name="Brent Moulton" userId="394f343a756ecc90" providerId="LiveId" clId="{1489F285-45B1-4E12-B2BF-B9B851647BD2}" dt="2018-03-05T01:22:12.450" v="288" actId="20577"/>
        <pc:sldMkLst>
          <pc:docMk/>
          <pc:sldMk cId="1101640206" sldId="302"/>
        </pc:sldMkLst>
        <pc:spChg chg="mod">
          <ac:chgData name="Brent Moulton" userId="394f343a756ecc90" providerId="LiveId" clId="{1489F285-45B1-4E12-B2BF-B9B851647BD2}" dt="2018-03-05T01:22:12.450" v="288" actId="20577"/>
          <ac:spMkLst>
            <pc:docMk/>
            <pc:sldMk cId="1101640206" sldId="302"/>
            <ac:spMk id="2" creationId="{00000000-0000-0000-0000-000000000000}"/>
          </ac:spMkLst>
        </pc:spChg>
      </pc:sldChg>
      <pc:sldChg chg="addCm modCm">
        <pc:chgData name="Brent Moulton" userId="394f343a756ecc90" providerId="LiveId" clId="{1489F285-45B1-4E12-B2BF-B9B851647BD2}" dt="2018-03-05T02:13:12.016" v="2251" actId="20577"/>
        <pc:sldMkLst>
          <pc:docMk/>
          <pc:sldMk cId="836533722" sldId="303"/>
        </pc:sldMkLst>
      </pc:sldChg>
      <pc:sldChg chg="modSp">
        <pc:chgData name="Brent Moulton" userId="394f343a756ecc90" providerId="LiveId" clId="{1489F285-45B1-4E12-B2BF-B9B851647BD2}" dt="2018-03-05T01:01:27.495" v="242" actId="20577"/>
        <pc:sldMkLst>
          <pc:docMk/>
          <pc:sldMk cId="4241026386" sldId="322"/>
        </pc:sldMkLst>
        <pc:spChg chg="mod">
          <ac:chgData name="Brent Moulton" userId="394f343a756ecc90" providerId="LiveId" clId="{1489F285-45B1-4E12-B2BF-B9B851647BD2}" dt="2018-03-05T01:01:27.495" v="242" actId="20577"/>
          <ac:spMkLst>
            <pc:docMk/>
            <pc:sldMk cId="4241026386" sldId="322"/>
            <ac:spMk id="2" creationId="{00000000-0000-0000-0000-000000000000}"/>
          </ac:spMkLst>
        </pc:spChg>
      </pc:sldChg>
      <pc:sldChg chg="addSp delSp modSp add mod">
        <pc:chgData name="Brent Moulton" userId="394f343a756ecc90" providerId="LiveId" clId="{1489F285-45B1-4E12-B2BF-B9B851647BD2}" dt="2018-03-05T02:07:25.074" v="2240" actId="20577"/>
        <pc:sldMkLst>
          <pc:docMk/>
          <pc:sldMk cId="4003685540" sldId="326"/>
        </pc:sldMkLst>
        <pc:spChg chg="del">
          <ac:chgData name="Brent Moulton" userId="394f343a756ecc90" providerId="LiveId" clId="{1489F285-45B1-4E12-B2BF-B9B851647BD2}" dt="2018-03-05T01:17:09.581" v="245" actId="20577"/>
          <ac:spMkLst>
            <pc:docMk/>
            <pc:sldMk cId="4003685540" sldId="326"/>
            <ac:spMk id="2" creationId="{6DDF684B-CA45-4216-A273-FAF2B26CD6B1}"/>
          </ac:spMkLst>
        </pc:spChg>
        <pc:spChg chg="mod">
          <ac:chgData name="Brent Moulton" userId="394f343a756ecc90" providerId="LiveId" clId="{1489F285-45B1-4E12-B2BF-B9B851647BD2}" dt="2018-03-05T02:07:25.074" v="2240" actId="20577"/>
          <ac:spMkLst>
            <pc:docMk/>
            <pc:sldMk cId="4003685540" sldId="326"/>
            <ac:spMk id="3" creationId="{219E04BF-E0AE-4F73-86F7-8D92FC4AF95F}"/>
          </ac:spMkLst>
        </pc:spChg>
        <pc:graphicFrameChg chg="add mod">
          <ac:chgData name="Brent Moulton" userId="394f343a756ecc90" providerId="LiveId" clId="{1489F285-45B1-4E12-B2BF-B9B851647BD2}" dt="2018-03-05T02:05:03.455" v="2194" actId="14100"/>
          <ac:graphicFrameMkLst>
            <pc:docMk/>
            <pc:sldMk cId="4003685540" sldId="326"/>
            <ac:graphicFrameMk id="4" creationId="{7A34C95B-6A51-4B57-BDC2-6FEDF331D129}"/>
          </ac:graphicFrameMkLst>
        </pc:graphicFrameChg>
      </pc:sldChg>
      <pc:sldChg chg="modSp add">
        <pc:chgData name="Brent Moulton" userId="394f343a756ecc90" providerId="LiveId" clId="{1489F285-45B1-4E12-B2BF-B9B851647BD2}" dt="2018-03-05T01:47:44.428" v="1390" actId="20577"/>
        <pc:sldMkLst>
          <pc:docMk/>
          <pc:sldMk cId="4114710370" sldId="327"/>
        </pc:sldMkLst>
        <pc:spChg chg="mod">
          <ac:chgData name="Brent Moulton" userId="394f343a756ecc90" providerId="LiveId" clId="{1489F285-45B1-4E12-B2BF-B9B851647BD2}" dt="2018-03-05T01:47:44.428" v="1390" actId="20577"/>
          <ac:spMkLst>
            <pc:docMk/>
            <pc:sldMk cId="4114710370" sldId="327"/>
            <ac:spMk id="2" creationId="{237A029E-DBE5-4CC8-A278-B8766177AC00}"/>
          </ac:spMkLst>
        </pc:spChg>
        <pc:spChg chg="mod">
          <ac:chgData name="Brent Moulton" userId="394f343a756ecc90" providerId="LiveId" clId="{1489F285-45B1-4E12-B2BF-B9B851647BD2}" dt="2018-03-05T01:25:53.186" v="353" actId="6549"/>
          <ac:spMkLst>
            <pc:docMk/>
            <pc:sldMk cId="4114710370" sldId="327"/>
            <ac:spMk id="3" creationId="{8E307B06-C107-4910-9600-93708C5373EA}"/>
          </ac:spMkLst>
        </pc:spChg>
      </pc:sldChg>
      <pc:sldChg chg="modSp add">
        <pc:chgData name="Brent Moulton" userId="394f343a756ecc90" providerId="LiveId" clId="{1489F285-45B1-4E12-B2BF-B9B851647BD2}" dt="2018-03-05T01:52:43.985" v="1651" actId="20577"/>
        <pc:sldMkLst>
          <pc:docMk/>
          <pc:sldMk cId="1389035661" sldId="328"/>
        </pc:sldMkLst>
        <pc:spChg chg="mod">
          <ac:chgData name="Brent Moulton" userId="394f343a756ecc90" providerId="LiveId" clId="{1489F285-45B1-4E12-B2BF-B9B851647BD2}" dt="2018-03-05T01:52:43.985" v="1651" actId="20577"/>
          <ac:spMkLst>
            <pc:docMk/>
            <pc:sldMk cId="1389035661" sldId="328"/>
            <ac:spMk id="2" creationId="{1611A4C7-77D7-4438-8B2C-99B0140C447B}"/>
          </ac:spMkLst>
        </pc:spChg>
        <pc:spChg chg="mod">
          <ac:chgData name="Brent Moulton" userId="394f343a756ecc90" providerId="LiveId" clId="{1489F285-45B1-4E12-B2BF-B9B851647BD2}" dt="2018-03-05T01:37:36.473" v="942" actId="6549"/>
          <ac:spMkLst>
            <pc:docMk/>
            <pc:sldMk cId="1389035661" sldId="328"/>
            <ac:spMk id="3" creationId="{A04DB87A-7AAB-4DC1-B98E-0C4E0881DFAC}"/>
          </ac:spMkLst>
        </pc:spChg>
      </pc:sldChg>
      <pc:sldChg chg="modSp add">
        <pc:chgData name="Brent Moulton" userId="394f343a756ecc90" providerId="LiveId" clId="{1489F285-45B1-4E12-B2BF-B9B851647BD2}" dt="2018-03-05T02:02:30.059" v="2192" actId="20577"/>
        <pc:sldMkLst>
          <pc:docMk/>
          <pc:sldMk cId="2960582875" sldId="329"/>
        </pc:sldMkLst>
        <pc:spChg chg="mod">
          <ac:chgData name="Brent Moulton" userId="394f343a756ecc90" providerId="LiveId" clId="{1489F285-45B1-4E12-B2BF-B9B851647BD2}" dt="2018-03-05T02:02:30.059" v="2192" actId="20577"/>
          <ac:spMkLst>
            <pc:docMk/>
            <pc:sldMk cId="2960582875" sldId="329"/>
            <ac:spMk id="2" creationId="{DF6EA7AA-4B77-4843-9B0D-B53E921F9FE6}"/>
          </ac:spMkLst>
        </pc:spChg>
        <pc:spChg chg="mod">
          <ac:chgData name="Brent Moulton" userId="394f343a756ecc90" providerId="LiveId" clId="{1489F285-45B1-4E12-B2BF-B9B851647BD2}" dt="2018-03-05T01:51:52.105" v="1646" actId="20577"/>
          <ac:spMkLst>
            <pc:docMk/>
            <pc:sldMk cId="2960582875" sldId="329"/>
            <ac:spMk id="3" creationId="{1FA5CE63-F0B7-4E7A-9EA2-EC50A700D85A}"/>
          </ac:spMkLst>
        </pc:spChg>
      </pc:sldChg>
    </pc:docChg>
  </pc:docChgLst>
  <pc:docChgLst>
    <pc:chgData name="Brent Moulton" userId="394f343a756ecc90" providerId="LiveId" clId="{3FB2DB3F-26E9-4C44-B828-8728A1ABE63A}"/>
    <pc:docChg chg="modSld">
      <pc:chgData name="Brent Moulton" userId="394f343a756ecc90" providerId="LiveId" clId="{3FB2DB3F-26E9-4C44-B828-8728A1ABE63A}" dt="2018-03-07T19:05:22.872" v="1"/>
      <pc:docMkLst>
        <pc:docMk/>
      </pc:docMkLst>
      <pc:sldChg chg="delCm">
        <pc:chgData name="Brent Moulton" userId="394f343a756ecc90" providerId="LiveId" clId="{3FB2DB3F-26E9-4C44-B828-8728A1ABE63A}" dt="2018-03-07T19:05:17.744" v="0"/>
        <pc:sldMkLst>
          <pc:docMk/>
          <pc:sldMk cId="4044986403" sldId="301"/>
        </pc:sldMkLst>
      </pc:sldChg>
      <pc:sldChg chg="delCm">
        <pc:chgData name="Brent Moulton" userId="394f343a756ecc90" providerId="LiveId" clId="{3FB2DB3F-26E9-4C44-B828-8728A1ABE63A}" dt="2018-03-07T19:05:22.872" v="1"/>
        <pc:sldMkLst>
          <pc:docMk/>
          <pc:sldMk cId="836533722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Brent\Pictures\Political%20Arithmetick\OneDrive\CRIW%20conference\Paper%20with%20Peter\World%20Trade%20as%20percent%20of%20World%20GD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Trade (% of GDP)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Sheet1!$D$1:$BI$1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Sheet1!$D$2:$BI$2</c:f>
              <c:numCache>
                <c:formatCode>0</c:formatCode>
                <c:ptCount val="27"/>
                <c:pt idx="0">
                  <c:v>38.961191910679375</c:v>
                </c:pt>
                <c:pt idx="1">
                  <c:v>38.753960978151575</c:v>
                </c:pt>
                <c:pt idx="2">
                  <c:v>41.274867055803696</c:v>
                </c:pt>
                <c:pt idx="3">
                  <c:v>40.507457854332252</c:v>
                </c:pt>
                <c:pt idx="4">
                  <c:v>41.495820087153312</c:v>
                </c:pt>
                <c:pt idx="5">
                  <c:v>43.528029993233794</c:v>
                </c:pt>
                <c:pt idx="6">
                  <c:v>43.983577136503911</c:v>
                </c:pt>
                <c:pt idx="7">
                  <c:v>45.769393102593156</c:v>
                </c:pt>
                <c:pt idx="8">
                  <c:v>46.295441211675076</c:v>
                </c:pt>
                <c:pt idx="9">
                  <c:v>46.874860187532477</c:v>
                </c:pt>
                <c:pt idx="10">
                  <c:v>51.299021378144111</c:v>
                </c:pt>
                <c:pt idx="11">
                  <c:v>50.225097962521353</c:v>
                </c:pt>
                <c:pt idx="12">
                  <c:v>49.85540233720635</c:v>
                </c:pt>
                <c:pt idx="13">
                  <c:v>51.045666477085895</c:v>
                </c:pt>
                <c:pt idx="14">
                  <c:v>54.18938235837836</c:v>
                </c:pt>
                <c:pt idx="15">
                  <c:v>56.190899752861959</c:v>
                </c:pt>
                <c:pt idx="16">
                  <c:v>58.617215159484843</c:v>
                </c:pt>
                <c:pt idx="17">
                  <c:v>59.116894289208616</c:v>
                </c:pt>
                <c:pt idx="18">
                  <c:v>60.83820035406444</c:v>
                </c:pt>
                <c:pt idx="19">
                  <c:v>52.348278199134228</c:v>
                </c:pt>
                <c:pt idx="20">
                  <c:v>56.941317454425629</c:v>
                </c:pt>
                <c:pt idx="21">
                  <c:v>60.56097132122558</c:v>
                </c:pt>
                <c:pt idx="22">
                  <c:v>60.567125004323202</c:v>
                </c:pt>
                <c:pt idx="23">
                  <c:v>60.091577260896777</c:v>
                </c:pt>
                <c:pt idx="24">
                  <c:v>59.885753061662719</c:v>
                </c:pt>
                <c:pt idx="25">
                  <c:v>57.913664345368446</c:v>
                </c:pt>
                <c:pt idx="26">
                  <c:v>56.40160518038995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BA-4248-90ED-FB271CC96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19168"/>
        <c:axId val="137730688"/>
      </c:lineChart>
      <c:catAx>
        <c:axId val="1377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30688"/>
        <c:crosses val="autoZero"/>
        <c:auto val="1"/>
        <c:lblAlgn val="ctr"/>
        <c:lblOffset val="100"/>
        <c:tickLblSkip val="5"/>
        <c:noMultiLvlLbl val="0"/>
      </c:catAx>
      <c:valAx>
        <c:axId val="13773068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1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ADA39-3FD0-44E0-9A6B-6F461EE53D0F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243A-1657-43D3-AB4F-FCD614B67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7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665A5-254D-4F39-B780-6EFA9A8ED256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C5C84-7765-48F7-B3F6-2987B2C74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1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990E19F-4AA6-4568-9377-B4CA8D2CA98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8990E19F-4AA6-4568-9377-B4CA8D2CA9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B74D-A0C1-47D9-8B4B-DFE9A174D65E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D7F5-9D83-4C99-8196-0BBF2D619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83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990E19F-4AA6-4568-9377-B4CA8D2CA98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trade/valueadde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752672"/>
            <a:ext cx="6840760" cy="1772729"/>
          </a:xfrm>
        </p:spPr>
        <p:txBody>
          <a:bodyPr/>
          <a:lstStyle/>
          <a:p>
            <a:r>
              <a:rPr lang="en-GB" sz="3200" b="1" dirty="0"/>
              <a:t>ADDRESSING THE CHALLENGES OF globalization in national accounts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6300000" cy="1887696"/>
          </a:xfrm>
        </p:spPr>
        <p:txBody>
          <a:bodyPr/>
          <a:lstStyle/>
          <a:p>
            <a:r>
              <a:rPr lang="en-GB" dirty="0"/>
              <a:t>Conference on Research in Income and Wealth</a:t>
            </a:r>
          </a:p>
          <a:p>
            <a:r>
              <a:rPr lang="en-GB" dirty="0"/>
              <a:t>Bethesda, Maryland, March 9, 2018</a:t>
            </a:r>
          </a:p>
          <a:p>
            <a:endParaRPr lang="en-GB" dirty="0"/>
          </a:p>
          <a:p>
            <a:r>
              <a:rPr lang="en-GB" dirty="0"/>
              <a:t>Brent Moulton</a:t>
            </a:r>
          </a:p>
          <a:p>
            <a:r>
              <a:rPr lang="en-GB" dirty="0"/>
              <a:t>Bureau of Economic Analysis (retired)</a:t>
            </a:r>
          </a:p>
          <a:p>
            <a:r>
              <a:rPr lang="en-GB" dirty="0"/>
              <a:t>Peter van de Ven</a:t>
            </a:r>
          </a:p>
          <a:p>
            <a:r>
              <a:rPr lang="en-GB" dirty="0"/>
              <a:t>Head of National Accounts, OECD</a:t>
            </a:r>
          </a:p>
        </p:txBody>
      </p:sp>
    </p:spTree>
    <p:extLst>
      <p:ext uri="{BB962C8B-B14F-4D97-AF65-F5344CB8AC3E}">
        <p14:creationId xmlns:p14="http://schemas.microsoft.com/office/powerpoint/2010/main" val="363423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6408712" cy="532859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+mj-lt"/>
              </a:rPr>
              <a:t>Added complication when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globalisation meets IPPs and digitalisation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No physical and local constraints =&gt; relatively easy to relocate from one country to another</a:t>
            </a:r>
          </a:p>
          <a:p>
            <a:r>
              <a:rPr lang="en-GB" dirty="0">
                <a:latin typeface="+mj-lt"/>
              </a:rPr>
              <a:t>Impact can be large, especially in small economies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GDP still valid </a:t>
            </a:r>
            <a:r>
              <a:rPr lang="en-GB" dirty="0">
                <a:latin typeface="+mj-lt"/>
              </a:rPr>
              <a:t>as a measure of domestic production? Is it still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usable for designing </a:t>
            </a:r>
            <a:r>
              <a:rPr lang="en-GB" dirty="0">
                <a:latin typeface="+mj-lt"/>
              </a:rPr>
              <a:t>monetary, fiscal and structural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policies?</a:t>
            </a:r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Adding IPPs and digitalisation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3885700"/>
            <a:ext cx="2088232" cy="2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1556793"/>
            <a:ext cx="20882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0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61262" cy="720725"/>
          </a:xfrm>
        </p:spPr>
        <p:txBody>
          <a:bodyPr/>
          <a:lstStyle/>
          <a:p>
            <a:r>
              <a:rPr lang="en-GB" altLang="en-US" sz="3600" b="1" dirty="0">
                <a:solidFill>
                  <a:schemeClr val="tx2"/>
                </a:solidFill>
              </a:rPr>
              <a:t>Special Purpose Entities in the Netherlands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9574"/>
            <a:ext cx="7848872" cy="498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9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561262" cy="863600"/>
          </a:xfrm>
        </p:spPr>
        <p:txBody>
          <a:bodyPr/>
          <a:lstStyle/>
          <a:p>
            <a:r>
              <a:rPr lang="en-GB" altLang="en-US" sz="3600" b="1" dirty="0">
                <a:solidFill>
                  <a:schemeClr val="tx2"/>
                </a:solidFill>
              </a:rPr>
              <a:t>Have They Gone Mad?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8207375" cy="4683125"/>
          </a:xfrm>
        </p:spPr>
        <p:txBody>
          <a:bodyPr/>
          <a:lstStyle/>
          <a:p>
            <a:pPr algn="just">
              <a:buFont typeface="Arial" pitchFamily="34" charset="0"/>
              <a:buNone/>
              <a:defRPr/>
            </a:pPr>
            <a:endParaRPr lang="en-GB" sz="2800" b="1" dirty="0">
              <a:latin typeface="+mj-lt"/>
            </a:endParaRPr>
          </a:p>
          <a:p>
            <a:pPr algn="just">
              <a:buFont typeface="Arial" pitchFamily="34" charset="0"/>
              <a:buNone/>
              <a:defRPr/>
            </a:pPr>
            <a:endParaRPr lang="en-GB" sz="2800" b="1" dirty="0">
              <a:latin typeface="+mj-lt"/>
            </a:endParaRPr>
          </a:p>
          <a:p>
            <a:pPr algn="just">
              <a:buFont typeface="Arial" pitchFamily="34" charset="0"/>
              <a:buNone/>
              <a:defRPr/>
            </a:pPr>
            <a:r>
              <a:rPr lang="en-GB" sz="2800" b="1" dirty="0">
                <a:solidFill>
                  <a:srgbClr val="FF0000"/>
                </a:solidFill>
                <a:latin typeface="+mj-lt"/>
              </a:rPr>
              <a:t>Irish GDP up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en-GB" sz="2800" b="1" dirty="0">
                <a:solidFill>
                  <a:srgbClr val="FF0000"/>
                </a:solidFill>
                <a:latin typeface="+mj-lt"/>
              </a:rPr>
              <a:t>by </a:t>
            </a:r>
            <a:r>
              <a:rPr lang="en-GB" sz="2800" b="1" u="sng" dirty="0">
                <a:solidFill>
                  <a:srgbClr val="FF0000"/>
                </a:solidFill>
                <a:latin typeface="+mj-lt"/>
              </a:rPr>
              <a:t>26.3%</a:t>
            </a:r>
            <a:r>
              <a:rPr lang="en-GB" sz="2800" b="1" dirty="0">
                <a:solidFill>
                  <a:srgbClr val="FF0000"/>
                </a:solidFill>
                <a:latin typeface="+mj-lt"/>
              </a:rPr>
              <a:t> in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en-GB" sz="2800" b="1" dirty="0">
                <a:solidFill>
                  <a:srgbClr val="FF0000"/>
                </a:solidFill>
                <a:latin typeface="+mj-lt"/>
              </a:rPr>
              <a:t>2015!</a:t>
            </a:r>
            <a:endParaRPr lang="nl-NL" sz="2800" b="1" dirty="0">
              <a:solidFill>
                <a:srgbClr val="FF0000"/>
              </a:solidFill>
              <a:latin typeface="+mj-lt"/>
            </a:endParaRPr>
          </a:p>
          <a:p>
            <a:pPr algn="just">
              <a:buFont typeface="Arial" pitchFamily="34" charset="0"/>
              <a:buNone/>
              <a:defRPr/>
            </a:pPr>
            <a:endParaRPr lang="en-GB" sz="2400" dirty="0">
              <a:latin typeface="+mj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56515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8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52562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“This Tax Haven Just Revised Its 2015 GDP up From 7.8% to 26.3%” (Fortune)</a:t>
            </a:r>
          </a:p>
          <a:p>
            <a:pPr>
              <a:defRPr/>
            </a:pPr>
            <a:r>
              <a:rPr lang="en-US" dirty="0">
                <a:latin typeface="+mj-lt"/>
              </a:rPr>
              <a:t>“Handful of multinationals behind 26.3% growth in GDP” (Irish Times)</a:t>
            </a:r>
          </a:p>
          <a:p>
            <a:pPr>
              <a:defRPr/>
            </a:pPr>
            <a:r>
              <a:rPr lang="en-US" dirty="0">
                <a:latin typeface="+mj-lt"/>
              </a:rPr>
              <a:t>“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Ireland’s Economists Left Speechless </a:t>
            </a:r>
            <a:r>
              <a:rPr lang="en-US" dirty="0">
                <a:latin typeface="+mj-lt"/>
              </a:rPr>
              <a:t>by 26% Growth Figure” (Bloomberg)</a:t>
            </a:r>
          </a:p>
          <a:p>
            <a:pPr>
              <a:defRPr/>
            </a:pPr>
            <a:r>
              <a:rPr lang="en-US" dirty="0">
                <a:latin typeface="+mj-lt"/>
              </a:rPr>
              <a:t>“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Why GDP growth of 26%                                             a year is mad</a:t>
            </a:r>
            <a:r>
              <a:rPr lang="en-US" dirty="0">
                <a:latin typeface="+mj-lt"/>
              </a:rPr>
              <a:t>” (Economist)</a:t>
            </a:r>
          </a:p>
          <a:p>
            <a:pPr>
              <a:defRPr/>
            </a:pPr>
            <a:r>
              <a:rPr lang="en-US" dirty="0">
                <a:latin typeface="+mj-lt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It’s complete bullshit, it’s                                                      Alice in Wonderland                                                      economics</a:t>
            </a:r>
            <a:r>
              <a:rPr lang="en-US" dirty="0">
                <a:latin typeface="+mj-lt"/>
              </a:rPr>
              <a:t>” </a:t>
            </a:r>
            <a:r>
              <a:rPr lang="en-US" dirty="0" err="1">
                <a:latin typeface="+mj-lt"/>
              </a:rPr>
              <a:t>Colm</a:t>
            </a:r>
            <a:r>
              <a:rPr lang="en-US" dirty="0">
                <a:latin typeface="+mj-lt"/>
              </a:rPr>
              <a:t> McCarthy,                                                University College Dublin)</a:t>
            </a:r>
          </a:p>
          <a:p>
            <a:pPr>
              <a:defRPr/>
            </a:pPr>
            <a:r>
              <a:rPr lang="en-US" dirty="0">
                <a:latin typeface="+mj-lt"/>
              </a:rPr>
              <a:t>“World Economies Watch As                                                        Ireland Reaps 26% GDP                                                                                     Windfall On Tax Inversions”                                                            (Business Insider)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b="1" dirty="0"/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  <a:p>
            <a:pPr marL="0" indent="0"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77162" cy="1022350"/>
          </a:xfrm>
        </p:spPr>
        <p:txBody>
          <a:bodyPr/>
          <a:lstStyle/>
          <a:p>
            <a:r>
              <a:rPr lang="en-GB" altLang="en-US" sz="3600" b="1" dirty="0">
                <a:solidFill>
                  <a:schemeClr val="tx2"/>
                </a:solidFill>
              </a:rPr>
              <a:t>Some quotes from the press</a:t>
            </a:r>
            <a:endParaRPr lang="fr-FR" altLang="en-US" sz="3600" b="1" dirty="0">
              <a:solidFill>
                <a:schemeClr val="tx2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42846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8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Solutions Within the Current International Standards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5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2664296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National Accounts ≠ GDP</a:t>
            </a:r>
          </a:p>
          <a:p>
            <a:r>
              <a:rPr lang="en-GB" dirty="0">
                <a:latin typeface="+mj-lt"/>
              </a:rPr>
              <a:t>The System of National Accounts is a framework from which a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variety of indicators</a:t>
            </a:r>
            <a:r>
              <a:rPr lang="en-GB" dirty="0">
                <a:latin typeface="+mj-lt"/>
              </a:rPr>
              <a:t> can be derived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Some indicators </a:t>
            </a:r>
            <a:r>
              <a:rPr lang="en-GB" dirty="0">
                <a:latin typeface="+mj-lt"/>
              </a:rPr>
              <a:t>such as NNI and Household Disposable Income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hardly/not affected</a:t>
            </a:r>
            <a:r>
              <a:rPr lang="en-GB" dirty="0">
                <a:latin typeface="+mj-lt"/>
              </a:rPr>
              <a:t> by e.g. relocations</a:t>
            </a:r>
          </a:p>
          <a:p>
            <a:r>
              <a:rPr lang="en-GB" dirty="0">
                <a:latin typeface="+mj-lt"/>
              </a:rPr>
              <a:t>Better use and communication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Highlighting alternative indicators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4680520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8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064440" cy="4536504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Proposed additional breakdowns </a:t>
            </a:r>
            <a:r>
              <a:rPr lang="en-GB" dirty="0">
                <a:latin typeface="+mj-lt"/>
              </a:rPr>
              <a:t>in supply and use tables and in institutional sector accounts:</a:t>
            </a:r>
          </a:p>
          <a:p>
            <a:pPr lvl="1"/>
            <a:r>
              <a:rPr lang="en-GB" dirty="0">
                <a:latin typeface="+mj-lt"/>
              </a:rPr>
              <a:t>Public corporations</a:t>
            </a:r>
          </a:p>
          <a:p>
            <a:pPr lvl="1"/>
            <a:r>
              <a:rPr lang="en-GB" dirty="0">
                <a:latin typeface="+mj-lt"/>
              </a:rPr>
              <a:t>National private corporations, not part of domestic MNE</a:t>
            </a:r>
          </a:p>
          <a:p>
            <a:pPr lvl="1"/>
            <a:r>
              <a:rPr lang="en-GB" b="1" dirty="0">
                <a:solidFill>
                  <a:schemeClr val="tx2"/>
                </a:solidFill>
                <a:latin typeface="+mj-lt"/>
              </a:rPr>
              <a:t>National private corporations, part of domestic MNEs</a:t>
            </a:r>
          </a:p>
          <a:p>
            <a:pPr lvl="1"/>
            <a:r>
              <a:rPr lang="en-GB" b="1" dirty="0">
                <a:solidFill>
                  <a:schemeClr val="tx2"/>
                </a:solidFill>
                <a:latin typeface="+mj-lt"/>
              </a:rPr>
              <a:t>Foreign-controlled corporations </a:t>
            </a:r>
          </a:p>
          <a:p>
            <a:pPr lvl="2"/>
            <a:r>
              <a:rPr lang="en-GB" b="1" dirty="0">
                <a:solidFill>
                  <a:schemeClr val="tx2"/>
                </a:solidFill>
                <a:latin typeface="+mj-lt"/>
              </a:rPr>
              <a:t>Of which: Special Purpose Entities (SPEs) </a:t>
            </a:r>
          </a:p>
          <a:p>
            <a:r>
              <a:rPr lang="en-GB" dirty="0">
                <a:latin typeface="+mj-lt"/>
              </a:rPr>
              <a:t>Breakdown for SPEs may only be relevant for some countries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More granularity</a:t>
            </a:r>
          </a:p>
        </p:txBody>
      </p:sp>
    </p:spTree>
    <p:extLst>
      <p:ext uri="{BB962C8B-B14F-4D97-AF65-F5344CB8AC3E}">
        <p14:creationId xmlns:p14="http://schemas.microsoft.com/office/powerpoint/2010/main" val="266504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064440" cy="453650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GNI* </a:t>
            </a:r>
            <a:r>
              <a:rPr lang="en-GB" dirty="0">
                <a:latin typeface="+mj-lt"/>
              </a:rPr>
              <a:t>(= GNI minus </a:t>
            </a:r>
            <a:r>
              <a:rPr lang="en-US" dirty="0">
                <a:latin typeface="+mj-lt"/>
              </a:rPr>
              <a:t>retained earnings of re-domiciled firms minus depreciation of categories of foreign-owned domestic capital assets (such as IP capital assets))</a:t>
            </a:r>
          </a:p>
          <a:p>
            <a:endParaRPr lang="en-US" b="1" dirty="0">
              <a:solidFill>
                <a:schemeClr val="tx2"/>
              </a:solidFill>
              <a:latin typeface="+mj-lt"/>
            </a:endParaRP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Contributions of inputs to (growth of) GDP</a:t>
            </a:r>
            <a:r>
              <a:rPr lang="en-US" dirty="0">
                <a:latin typeface="+mj-lt"/>
              </a:rPr>
              <a:t> (i.e. GDP excluding contributions of IPPs and other movable assets)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Defining additional indicators</a:t>
            </a:r>
          </a:p>
        </p:txBody>
      </p:sp>
    </p:spTree>
    <p:extLst>
      <p:ext uri="{BB962C8B-B14F-4D97-AF65-F5344CB8AC3E}">
        <p14:creationId xmlns:p14="http://schemas.microsoft.com/office/powerpoint/2010/main" val="382847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Solutions Beyond the Current International Standards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0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May lead to some reactions!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456384" cy="262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92" y="2636910"/>
            <a:ext cx="3960440" cy="285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6174"/>
            <a:ext cx="3851920" cy="282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064440" cy="453650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What are the main problems?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Solutions within the current international standards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Solutions beyond the current international standards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Practical considerations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Wrap-up and way forward</a:t>
            </a:r>
          </a:p>
          <a:p>
            <a:endParaRPr lang="en-GB" dirty="0">
              <a:solidFill>
                <a:schemeClr val="tx2"/>
              </a:solidFill>
              <a:latin typeface="+mj-lt"/>
            </a:endParaRPr>
          </a:p>
          <a:p>
            <a:endParaRPr lang="en-GB" b="1" dirty="0">
              <a:solidFill>
                <a:schemeClr val="tx2"/>
              </a:solidFill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241026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7920424" cy="5184576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+mj-lt"/>
              </a:rPr>
              <a:t>If not located in another country, they would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not be considered as separate institutional </a:t>
            </a:r>
            <a:r>
              <a:rPr lang="en-GB" dirty="0">
                <a:latin typeface="+mj-lt"/>
              </a:rPr>
              <a:t>units and would be consolidated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No economic substance</a:t>
            </a:r>
            <a:r>
              <a:rPr lang="en-GB" dirty="0">
                <a:latin typeface="+mj-lt"/>
              </a:rPr>
              <a:t>: often brass plates</a:t>
            </a:r>
          </a:p>
          <a:p>
            <a:r>
              <a:rPr lang="en-GB" dirty="0">
                <a:latin typeface="+mj-lt"/>
              </a:rPr>
              <a:t>Assigning e.g. ownership of IPPs to these units is matter of legality or practicality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Consolidate SPEs with the ultimate owner</a:t>
            </a:r>
          </a:p>
          <a:p>
            <a:r>
              <a:rPr lang="en-GB" dirty="0">
                <a:latin typeface="+mj-lt"/>
              </a:rPr>
              <a:t>What about affiliates with high volumes of IPPs and related value added, with a true physical presence and economic ownership of IPPs?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Step 1: Consolidating SPEs</a:t>
            </a:r>
          </a:p>
        </p:txBody>
      </p:sp>
    </p:spTree>
    <p:extLst>
      <p:ext uri="{BB962C8B-B14F-4D97-AF65-F5344CB8AC3E}">
        <p14:creationId xmlns:p14="http://schemas.microsoft.com/office/powerpoint/2010/main" val="108684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5184576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GDP: production by resident units, whoever controls them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GIP: production by domestically-controlled units, wherever it takes place</a:t>
            </a:r>
          </a:p>
          <a:p>
            <a:r>
              <a:rPr lang="en-GB" dirty="0">
                <a:latin typeface="+mj-lt"/>
              </a:rPr>
              <a:t>Allocates activities of affiliates abroad to the country where decisions are made (similar to treatment of embassies and consulates)</a:t>
            </a:r>
          </a:p>
          <a:p>
            <a:r>
              <a:rPr lang="en-GB" dirty="0">
                <a:latin typeface="+mj-lt"/>
              </a:rPr>
              <a:t>Insights on how economic decision-making generates GIP in the decision making country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Statistical unit = enterprise group</a:t>
            </a:r>
          </a:p>
          <a:p>
            <a:r>
              <a:rPr lang="en-GB" dirty="0">
                <a:latin typeface="+mj-lt"/>
              </a:rPr>
              <a:t>But … true physical presence, at least when it comes to employment and tangible capital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Step 2: Gross International Product </a:t>
            </a:r>
          </a:p>
        </p:txBody>
      </p:sp>
    </p:spTree>
    <p:extLst>
      <p:ext uri="{BB962C8B-B14F-4D97-AF65-F5344CB8AC3E}">
        <p14:creationId xmlns:p14="http://schemas.microsoft.com/office/powerpoint/2010/main" val="108684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5184576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Problems with </a:t>
            </a:r>
            <a:r>
              <a:rPr lang="en-GB" dirty="0">
                <a:latin typeface="+mj-lt"/>
              </a:rPr>
              <a:t>allocation of output and value added mainly related to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the parts that are neither physically not locally constrained</a:t>
            </a:r>
          </a:p>
          <a:p>
            <a:r>
              <a:rPr lang="en-GB" dirty="0">
                <a:latin typeface="+mj-lt"/>
              </a:rPr>
              <a:t>Logical alternative to GIP is to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allocate profits and IPPs to the country of the ultimate owner</a:t>
            </a:r>
            <a:r>
              <a:rPr lang="en-GB" dirty="0">
                <a:latin typeface="+mj-lt"/>
              </a:rPr>
              <a:t>, and allocate the other parts to the countries in which the affiliates are located</a:t>
            </a:r>
          </a:p>
          <a:p>
            <a:r>
              <a:rPr lang="en-GB" dirty="0">
                <a:latin typeface="+mj-lt"/>
              </a:rPr>
              <a:t>From a conceptual perspective, this would make sense as the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parent is the true economic owner </a:t>
            </a:r>
            <a:r>
              <a:rPr lang="en-GB" dirty="0">
                <a:latin typeface="+mj-lt"/>
              </a:rPr>
              <a:t>of the profits and corporate assets such as IPPs</a:t>
            </a:r>
          </a:p>
          <a:p>
            <a:r>
              <a:rPr lang="en-GB" dirty="0">
                <a:latin typeface="+mj-lt"/>
              </a:rPr>
              <a:t>Basically, upward shift of (distributed and reinvested) earnings from GNI to GDP</a:t>
            </a:r>
          </a:p>
          <a:p>
            <a:r>
              <a:rPr lang="en-GB" dirty="0">
                <a:latin typeface="+mj-lt"/>
              </a:rPr>
              <a:t>But what about relocations of headquarters?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Step 3a: Allocating “only” profits and IPPs to the ultimate owner</a:t>
            </a:r>
          </a:p>
        </p:txBody>
      </p:sp>
    </p:spTree>
    <p:extLst>
      <p:ext uri="{BB962C8B-B14F-4D97-AF65-F5344CB8AC3E}">
        <p14:creationId xmlns:p14="http://schemas.microsoft.com/office/powerpoint/2010/main" val="269473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5184576"/>
          </a:xfrm>
        </p:spPr>
        <p:txBody>
          <a:bodyPr>
            <a:normAutofit/>
          </a:bodyPr>
          <a:lstStyle/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Proportional allocation of profits and (use of) IPPs </a:t>
            </a:r>
            <a:r>
              <a:rPr lang="en-GB" sz="2200" dirty="0">
                <a:latin typeface="+mj-lt"/>
              </a:rPr>
              <a:t>across activities of MNEs</a:t>
            </a:r>
          </a:p>
          <a:p>
            <a:r>
              <a:rPr lang="en-GB" sz="2200" dirty="0">
                <a:latin typeface="+mj-lt"/>
              </a:rPr>
              <a:t>Denominator: compensation of employees and depreciation of tangible capital?</a:t>
            </a:r>
          </a:p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More stable macro-economic </a:t>
            </a:r>
            <a:r>
              <a:rPr lang="en-GB" sz="2200" dirty="0">
                <a:latin typeface="+mj-lt"/>
              </a:rPr>
              <a:t>data, but would it lead to </a:t>
            </a:r>
            <a:r>
              <a:rPr lang="en-GB" sz="2200" b="1" dirty="0">
                <a:solidFill>
                  <a:schemeClr val="tx2"/>
                </a:solidFill>
                <a:latin typeface="+mj-lt"/>
              </a:rPr>
              <a:t>better interpretable results from an economic substance point of view?</a:t>
            </a:r>
          </a:p>
          <a:p>
            <a:r>
              <a:rPr lang="en-GB" sz="2200" dirty="0">
                <a:latin typeface="+mj-lt"/>
              </a:rPr>
              <a:t>Allocating IPPs to countries with low knowledge-intensive activities</a:t>
            </a:r>
          </a:p>
          <a:p>
            <a:r>
              <a:rPr lang="en-GB" sz="2200" dirty="0">
                <a:latin typeface="+mj-lt"/>
              </a:rPr>
              <a:t>What about e.g. macro-analysis of multinational activities?</a:t>
            </a:r>
          </a:p>
          <a:p>
            <a:r>
              <a:rPr lang="en-GB" sz="2200" dirty="0">
                <a:latin typeface="+mj-lt"/>
              </a:rPr>
              <a:t>Results are largely imputed without much economic rationale, thus creating a fictitious world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3b. Alternative: proportional allocation of profits and IPPs</a:t>
            </a:r>
          </a:p>
        </p:txBody>
      </p:sp>
    </p:spTree>
    <p:extLst>
      <p:ext uri="{BB962C8B-B14F-4D97-AF65-F5344CB8AC3E}">
        <p14:creationId xmlns:p14="http://schemas.microsoft.com/office/powerpoint/2010/main" val="189627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064440" cy="5184576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+mj-lt"/>
              </a:rPr>
              <a:t>One of the problems with option 3a (not option 3b) is related to the impact of possible relocations of headquarters on the level and growth of GDP</a:t>
            </a:r>
          </a:p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Treat profits and IPPs of MNEs as supranational phenomena</a:t>
            </a:r>
            <a:r>
              <a:rPr lang="en-GB" sz="2200" dirty="0">
                <a:latin typeface="+mj-lt"/>
              </a:rPr>
              <a:t>, which cannot be allocated to national economies</a:t>
            </a:r>
          </a:p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∑ GDP of national economies ≠ World GDP</a:t>
            </a:r>
          </a:p>
          <a:p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 end of GDP?</a:t>
            </a:r>
          </a:p>
          <a:p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Additional consideration: </a:t>
            </a:r>
            <a:r>
              <a:rPr lang="en-GB" sz="2200" b="1" dirty="0">
                <a:solidFill>
                  <a:schemeClr val="tx2"/>
                </a:solidFill>
                <a:latin typeface="+mj-lt"/>
              </a:rPr>
              <a:t>extend                                       reinvested earnings approach</a:t>
            </a: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to                                         the ultimate owners of the equity?</a:t>
            </a:r>
          </a:p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∑ NNI of nat. economies = World NNI</a:t>
            </a:r>
          </a:p>
          <a:p>
            <a:endParaRPr lang="en-GB" sz="2200" b="1" dirty="0">
              <a:solidFill>
                <a:schemeClr val="tx2"/>
              </a:solidFill>
              <a:latin typeface="+mj-lt"/>
            </a:endParaRPr>
          </a:p>
          <a:p>
            <a:endParaRPr lang="en-GB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en-GB" sz="2200" b="1" dirty="0">
              <a:solidFill>
                <a:schemeClr val="tx2"/>
              </a:solidFill>
              <a:latin typeface="+mj-lt"/>
            </a:endParaRPr>
          </a:p>
          <a:p>
            <a:endParaRPr lang="en-GB" sz="2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596456" cy="10224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Step 4: Treat profits and IPPs of MNEs at a supranational level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987824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5396108"/>
            <a:ext cx="795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GDP</a:t>
            </a:r>
          </a:p>
        </p:txBody>
      </p:sp>
    </p:spTree>
    <p:extLst>
      <p:ext uri="{BB962C8B-B14F-4D97-AF65-F5344CB8AC3E}">
        <p14:creationId xmlns:p14="http://schemas.microsoft.com/office/powerpoint/2010/main" val="7023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5184576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+mj-lt"/>
              </a:rPr>
              <a:t>Whatever solution is chosen, within or beyond the 2008 SNA, </a:t>
            </a:r>
            <a:r>
              <a:rPr lang="en-GB" sz="2200" b="1" dirty="0">
                <a:solidFill>
                  <a:schemeClr val="tx2"/>
                </a:solidFill>
                <a:latin typeface="+mj-lt"/>
              </a:rPr>
              <a:t>analysis of MNE-behaviour requires looking at the complete elephant, not the national parts</a:t>
            </a:r>
          </a:p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Supplementary tables on MNEs, in addition to the traditional monitoring of national economies?</a:t>
            </a:r>
          </a:p>
          <a:p>
            <a:r>
              <a:rPr lang="en-GB" sz="2200" dirty="0">
                <a:latin typeface="+mj-lt"/>
              </a:rPr>
              <a:t>BIS already compiles, for example, banking statistics on a “nationality” perspective, to arrive at a better understanding of foreign exposures</a:t>
            </a:r>
          </a:p>
          <a:p>
            <a:r>
              <a:rPr lang="en-GB" sz="2200" dirty="0">
                <a:latin typeface="+mj-lt"/>
              </a:rPr>
              <a:t>Similarly, performance and productivity analysis of MNEs is perhaps only feasible when considering the whole enterprise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12480" cy="10224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Step 5: Supplementary tables on MNEs</a:t>
            </a:r>
          </a:p>
        </p:txBody>
      </p:sp>
    </p:spTree>
    <p:extLst>
      <p:ext uri="{BB962C8B-B14F-4D97-AF65-F5344CB8AC3E}">
        <p14:creationId xmlns:p14="http://schemas.microsoft.com/office/powerpoint/2010/main" val="326159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Practical Considerations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5184576"/>
          </a:xfrm>
        </p:spPr>
        <p:txBody>
          <a:bodyPr>
            <a:normAutofit lnSpcReduction="10000"/>
          </a:bodyPr>
          <a:lstStyle/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Application of solutions beyond the 2008 SNA requires extensive exchange of individual enterprise information at the international level</a:t>
            </a:r>
          </a:p>
          <a:p>
            <a:pPr lvl="1"/>
            <a:r>
              <a:rPr lang="en-GB" sz="1800" dirty="0">
                <a:latin typeface="+mj-lt"/>
              </a:rPr>
              <a:t>Top-down approach (e.g. BEPS-data, or alternative/additional collection of data on MNEs at the international level)</a:t>
            </a:r>
          </a:p>
          <a:p>
            <a:pPr lvl="1"/>
            <a:r>
              <a:rPr lang="en-GB" sz="1800" dirty="0">
                <a:latin typeface="+mj-lt"/>
              </a:rPr>
              <a:t>Bottom-up approach (monitoring and analysis of MNEs primarily based on collection of data on the national level)</a:t>
            </a:r>
          </a:p>
          <a:p>
            <a:r>
              <a:rPr lang="en-GB" sz="2200" dirty="0">
                <a:latin typeface="+mj-lt"/>
              </a:rPr>
              <a:t>But … we already have </a:t>
            </a:r>
            <a:r>
              <a:rPr lang="en-GB" sz="2200" b="1" dirty="0">
                <a:solidFill>
                  <a:schemeClr val="tx2"/>
                </a:solidFill>
                <a:latin typeface="+mj-lt"/>
              </a:rPr>
              <a:t>major problems in arriving at consistency at the national and international level</a:t>
            </a:r>
            <a:r>
              <a:rPr lang="en-GB" sz="2200" dirty="0">
                <a:latin typeface="+mj-lt"/>
              </a:rPr>
              <a:t>, even problems in arriving at exhaustive estimates at international level</a:t>
            </a:r>
          </a:p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Need for enhancing (the possibilities for) international co-operation and co-ordination</a:t>
            </a:r>
          </a:p>
          <a:p>
            <a:pPr marL="0" indent="0">
              <a:buNone/>
            </a:pPr>
            <a:endParaRPr lang="en-GB" sz="22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* Quote from the poem “The Marriage” by Willem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Elsschot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n-GB" sz="2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US" b="1" i="1" dirty="0">
                <a:solidFill>
                  <a:schemeClr val="tx2"/>
                </a:solidFill>
              </a:rPr>
              <a:t>“In between dream and act there are hindering laws and practical issues” * </a:t>
            </a:r>
            <a:endParaRPr lang="en-GB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00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Wrap-up and Way Forward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12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5184576"/>
          </a:xfrm>
        </p:spPr>
        <p:txBody>
          <a:bodyPr>
            <a:normAutofit lnSpcReduction="10000"/>
          </a:bodyPr>
          <a:lstStyle/>
          <a:p>
            <a:r>
              <a:rPr lang="en-GB" sz="2200" dirty="0">
                <a:latin typeface="+mj-lt"/>
              </a:rPr>
              <a:t>At the national level,</a:t>
            </a:r>
            <a:r>
              <a:rPr lang="en-GB" sz="2200" b="1" dirty="0">
                <a:solidFill>
                  <a:schemeClr val="tx2"/>
                </a:solidFill>
                <a:latin typeface="+mj-lt"/>
              </a:rPr>
              <a:t> no conceptual issues in applying solutions within the current framework of national accounts</a:t>
            </a:r>
          </a:p>
          <a:p>
            <a:r>
              <a:rPr lang="en-GB" sz="2200" dirty="0">
                <a:latin typeface="+mj-lt"/>
              </a:rPr>
              <a:t>But … it does require </a:t>
            </a:r>
            <a:r>
              <a:rPr lang="en-GB" sz="2200" b="1" dirty="0">
                <a:solidFill>
                  <a:schemeClr val="tx2"/>
                </a:solidFill>
                <a:latin typeface="+mj-lt"/>
              </a:rPr>
              <a:t>sources, resources and time to implement</a:t>
            </a:r>
          </a:p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Need to continue and step up                                              current initiatives, </a:t>
            </a:r>
            <a:r>
              <a:rPr lang="en-GB" sz="2200" dirty="0">
                <a:latin typeface="+mj-lt"/>
              </a:rPr>
              <a:t>such as                                           </a:t>
            </a:r>
            <a:r>
              <a:rPr lang="en-GB" sz="2200" dirty="0" err="1">
                <a:latin typeface="+mj-lt"/>
              </a:rPr>
              <a:t>EuroGroups</a:t>
            </a:r>
            <a:r>
              <a:rPr lang="en-GB" sz="2200" dirty="0">
                <a:latin typeface="+mj-lt"/>
              </a:rPr>
              <a:t> Register, Early                                            Warning System, and Large Cases                                       Units</a:t>
            </a:r>
          </a:p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Currently no appetite for revision                                         of the 2008 SNA, but can we wait                                    until say 2030?</a:t>
            </a:r>
          </a:p>
          <a:p>
            <a:r>
              <a:rPr lang="en-GB" sz="2200" b="1" dirty="0">
                <a:solidFill>
                  <a:schemeClr val="tx2"/>
                </a:solidFill>
                <a:latin typeface="+mj-lt"/>
              </a:rPr>
              <a:t>Is there an intermediate solution to                                adapt the conceptual framework?</a:t>
            </a:r>
          </a:p>
          <a:p>
            <a:endParaRPr lang="en-GB" sz="2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236416" cy="10224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Wrap-up and way forward 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563888" cy="299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666">
            <a:off x="7665108" y="4585789"/>
            <a:ext cx="860443" cy="53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19E04BF-E0AE-4F73-86F7-8D92FC4A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World Trade (% of World GDP)</a:t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sz="1800" b="1" dirty="0">
                <a:solidFill>
                  <a:schemeClr val="bg2">
                    <a:lumMod val="10000"/>
                  </a:schemeClr>
                </a:solidFill>
              </a:rPr>
              <a:t>Source: </a:t>
            </a:r>
            <a:r>
              <a:rPr lang="fr-FR" sz="1800" dirty="0">
                <a:solidFill>
                  <a:schemeClr val="bg2">
                    <a:lumMod val="10000"/>
                  </a:schemeClr>
                </a:solidFill>
              </a:rPr>
              <a:t>World Bank Open Data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A34C95B-6A51-4B57-BDC2-6FEDF331D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019132"/>
              </p:ext>
            </p:extLst>
          </p:nvPr>
        </p:nvGraphicFramePr>
        <p:xfrm>
          <a:off x="468313" y="1601788"/>
          <a:ext cx="8218487" cy="40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685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en-GB" sz="3600" b="1" dirty="0">
                <a:solidFill>
                  <a:schemeClr val="tx2"/>
                </a:solidFill>
                <a:latin typeface="+mj-lt"/>
              </a:rPr>
              <a:t>Thank you for your attention!</a:t>
            </a:r>
          </a:p>
          <a:p>
            <a:pPr marL="0" indent="0" algn="ctr">
              <a:buNone/>
            </a:pPr>
            <a:endParaRPr lang="en-GB" sz="36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en-GB" sz="36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00" y="3413490"/>
            <a:ext cx="1752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66" y="3413489"/>
            <a:ext cx="1872209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66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What Are the Main Problems?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4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37A029E-DBE5-4CC8-A278-B8766177A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700" b="1" dirty="0">
                <a:solidFill>
                  <a:schemeClr val="tx2"/>
                </a:solidFill>
                <a:latin typeface="+mj-lt"/>
              </a:rPr>
              <a:t>Large share of trade in goods and services within multinational enterprise groups</a:t>
            </a:r>
          </a:p>
          <a:p>
            <a:pPr lvl="1"/>
            <a:r>
              <a:rPr lang="en-US" sz="2400" dirty="0">
                <a:latin typeface="+mj-lt"/>
              </a:rPr>
              <a:t>In US, 38% to 46% of goods exports to affiliates entities; 43% to 48% of goods imports from affiliates</a:t>
            </a:r>
          </a:p>
          <a:p>
            <a:r>
              <a:rPr lang="en-GB" sz="2700" b="1" dirty="0">
                <a:solidFill>
                  <a:schemeClr val="tx2"/>
                </a:solidFill>
                <a:latin typeface="+mj-lt"/>
              </a:rPr>
              <a:t>Multinationals have discretion in structuring transactions and setting prices</a:t>
            </a:r>
          </a:p>
          <a:p>
            <a:r>
              <a:rPr lang="en-GB" sz="2700" b="1" dirty="0">
                <a:solidFill>
                  <a:schemeClr val="tx2"/>
                </a:solidFill>
                <a:latin typeface="+mj-lt"/>
              </a:rPr>
              <a:t>“Arm’s length principle” attempts to provide consistent basis for profit allocation</a:t>
            </a:r>
          </a:p>
          <a:p>
            <a:r>
              <a:rPr lang="en-GB" sz="2700" b="1" dirty="0">
                <a:solidFill>
                  <a:schemeClr val="tx2"/>
                </a:solidFill>
                <a:latin typeface="+mj-lt"/>
              </a:rPr>
              <a:t>OECD’s Base Erosion and Profit Shifting (BEPS) Project reinforces arms length principle and ensures consistent compliance</a:t>
            </a:r>
            <a:endParaRPr lang="en-US" sz="2700" dirty="0">
              <a:latin typeface="+mj-lt"/>
            </a:endParaRPr>
          </a:p>
          <a:p>
            <a:pPr lvl="1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307B06-C107-4910-9600-93708C53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Transfer pricing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A802C4-A411-4131-8303-23E12952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9D7F5-9D83-4C99-8196-0BBF2D619C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61262" cy="720725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Ratio of Profit-type Return to Compensation of Employees</a:t>
            </a:r>
            <a:endParaRPr lang="en-GB" altLang="en-US" sz="3600" b="1" dirty="0">
              <a:solidFill>
                <a:schemeClr val="tx2"/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55272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3347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Source: Robert E. </a:t>
            </a:r>
            <a:r>
              <a:rPr lang="en-GB" sz="1400" b="1" dirty="0" err="1">
                <a:latin typeface="+mj-lt"/>
              </a:rPr>
              <a:t>Lipsey</a:t>
            </a:r>
            <a:r>
              <a:rPr lang="en-GB" sz="1400" b="1" dirty="0">
                <a:latin typeface="+mj-lt"/>
              </a:rPr>
              <a:t>: Measuring the Location of Production in a World of intangible Productive Assets, FDI, and Intra-Firm Trade (NBER Working Paper 14121)</a:t>
            </a:r>
          </a:p>
        </p:txBody>
      </p:sp>
    </p:spTree>
    <p:extLst>
      <p:ext uri="{BB962C8B-B14F-4D97-AF65-F5344CB8AC3E}">
        <p14:creationId xmlns:p14="http://schemas.microsoft.com/office/powerpoint/2010/main" val="173877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611A4C7-77D7-4438-8B2C-99B0140C4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700" b="1" dirty="0">
                <a:solidFill>
                  <a:schemeClr val="tx2"/>
                </a:solidFill>
                <a:latin typeface="+mj-lt"/>
              </a:rPr>
              <a:t>Houseman et al. (2011), and others have identified biases in import prices that affect GDP and productivity</a:t>
            </a:r>
          </a:p>
          <a:p>
            <a:r>
              <a:rPr lang="en-GB" sz="2700" b="1" dirty="0">
                <a:solidFill>
                  <a:schemeClr val="tx2"/>
                </a:solidFill>
                <a:latin typeface="+mj-lt"/>
              </a:rPr>
              <a:t>Traditional price indices fail to pick up saving from switching from domestic to foreign suppliers (“outsourcing bias”). </a:t>
            </a:r>
          </a:p>
          <a:p>
            <a:pPr lvl="1"/>
            <a:r>
              <a:rPr lang="en-US" sz="2400" dirty="0">
                <a:latin typeface="+mj-lt"/>
              </a:rPr>
              <a:t>Upward bias to US manufacturing real value of 0.2 to 0.5 percentage point per year</a:t>
            </a:r>
          </a:p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Reinsdorf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Yuskavage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(2018) note import prices also miss switches in supply from higher price countries to lower price countries</a:t>
            </a:r>
            <a:endParaRPr lang="en-US" sz="28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04DB87A-7AAB-4DC1-B98E-0C4E0881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Sourcing substitution bias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75B81B-F96D-479E-AEE7-7F85C3B4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9D7F5-9D83-4C99-8196-0BBF2D619C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F6EA7AA-4B77-4843-9B0D-B53E921F9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700" b="1" dirty="0">
                <a:solidFill>
                  <a:schemeClr val="tx2"/>
                </a:solidFill>
                <a:latin typeface="+mj-lt"/>
              </a:rPr>
              <a:t>Byrne, Fernald and Reinsdorf (2016) estimate upward bias to GDP growth of about 0.1 </a:t>
            </a:r>
            <a:r>
              <a:rPr lang="en-GB" sz="2700" b="1" dirty="0" err="1">
                <a:solidFill>
                  <a:schemeClr val="tx2"/>
                </a:solidFill>
                <a:latin typeface="+mj-lt"/>
              </a:rPr>
              <a:t>pct</a:t>
            </a:r>
            <a:r>
              <a:rPr lang="en-GB" sz="27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700" b="1" dirty="0" err="1">
                <a:solidFill>
                  <a:schemeClr val="tx2"/>
                </a:solidFill>
                <a:latin typeface="+mj-lt"/>
              </a:rPr>
              <a:t>pt</a:t>
            </a:r>
            <a:endParaRPr lang="en-GB" sz="27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700" b="1" i="1" dirty="0">
                <a:solidFill>
                  <a:schemeClr val="tx2"/>
                </a:solidFill>
                <a:latin typeface="+mj-lt"/>
              </a:rPr>
              <a:t>Possible solutions:</a:t>
            </a:r>
          </a:p>
          <a:p>
            <a:r>
              <a:rPr lang="en-GB" sz="2700" b="1" dirty="0">
                <a:solidFill>
                  <a:schemeClr val="tx2"/>
                </a:solidFill>
                <a:latin typeface="+mj-lt"/>
              </a:rPr>
              <a:t>Nakamura et al. (2015) suggest using hybrid unit value indices</a:t>
            </a:r>
          </a:p>
          <a:p>
            <a:pPr lvl="1"/>
            <a:r>
              <a:rPr lang="en-US" sz="2400" dirty="0">
                <a:latin typeface="+mj-lt"/>
              </a:rPr>
              <a:t>Could break down when goods highly heterogeneous/ made to order</a:t>
            </a:r>
          </a:p>
          <a:p>
            <a:r>
              <a:rPr lang="en-GB" sz="2700" b="1" dirty="0">
                <a:solidFill>
                  <a:schemeClr val="tx2"/>
                </a:solidFill>
                <a:latin typeface="+mj-lt"/>
              </a:rPr>
              <a:t>Alterman (2015) suggests designing a price index to mimic </a:t>
            </a:r>
            <a:r>
              <a:rPr lang="en-US" sz="2700" b="1" dirty="0">
                <a:solidFill>
                  <a:schemeClr val="tx2"/>
                </a:solidFill>
                <a:latin typeface="+mj-lt"/>
              </a:rPr>
              <a:t>buyer behavior </a:t>
            </a:r>
            <a:r>
              <a:rPr lang="en-GB" sz="2700" b="1" dirty="0">
                <a:solidFill>
                  <a:schemeClr val="tx2"/>
                </a:solidFill>
                <a:latin typeface="+mj-lt"/>
              </a:rPr>
              <a:t>– capturing seller substitution </a:t>
            </a:r>
            <a:endParaRPr lang="en-US" sz="27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FA5CE63-F0B7-4E7A-9EA2-EC50A700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Sourcing substitution bias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6F8354-71C6-4834-AD13-184073A0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9D7F5-9D83-4C99-8196-0BBF2D619C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6336704" cy="5184576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Global production arrangements </a:t>
            </a:r>
            <a:r>
              <a:rPr lang="en-GB" dirty="0">
                <a:latin typeface="+mj-lt"/>
              </a:rPr>
              <a:t>between firms and within MNEs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Statistical complications have long been recognised </a:t>
            </a:r>
            <a:r>
              <a:rPr lang="en-GB" dirty="0">
                <a:latin typeface="+mj-lt"/>
              </a:rPr>
              <a:t>and discussed:</a:t>
            </a:r>
          </a:p>
          <a:p>
            <a:pPr lvl="1"/>
            <a:r>
              <a:rPr lang="en-GB" dirty="0">
                <a:latin typeface="+mj-lt"/>
              </a:rPr>
              <a:t>Goods for processing/</a:t>
            </a:r>
            <a:r>
              <a:rPr lang="en-GB" dirty="0" err="1">
                <a:latin typeface="+mj-lt"/>
              </a:rPr>
              <a:t>merchanting</a:t>
            </a:r>
            <a:endParaRPr lang="en-GB" dirty="0">
              <a:latin typeface="+mj-lt"/>
            </a:endParaRPr>
          </a:p>
          <a:p>
            <a:pPr lvl="1"/>
            <a:r>
              <a:rPr lang="en-GB" dirty="0">
                <a:latin typeface="+mj-lt"/>
              </a:rPr>
              <a:t>Transfer pricing</a:t>
            </a:r>
          </a:p>
          <a:p>
            <a:pPr lvl="1"/>
            <a:r>
              <a:rPr lang="en-GB" dirty="0">
                <a:latin typeface="+mj-lt"/>
              </a:rPr>
              <a:t>Special Purpose Entities </a:t>
            </a:r>
          </a:p>
          <a:p>
            <a:pPr lvl="1"/>
            <a:r>
              <a:rPr lang="en-GB" dirty="0">
                <a:latin typeface="+mj-lt"/>
              </a:rPr>
              <a:t>Relocations/reorganisations</a:t>
            </a:r>
          </a:p>
          <a:p>
            <a:pPr lvl="1"/>
            <a:r>
              <a:rPr lang="en-GB" dirty="0">
                <a:latin typeface="+mj-lt"/>
              </a:rPr>
              <a:t>Asymmetries in trade data 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Clear friction between national statistics based on residency and global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behavior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of MNEs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tx2"/>
                </a:solidFill>
              </a:rPr>
              <a:t>Global production versus </a:t>
            </a:r>
            <a:r>
              <a:rPr lang="en-GB" sz="3600" b="1" dirty="0">
                <a:solidFill>
                  <a:schemeClr val="tx2"/>
                </a:solidFill>
              </a:rPr>
              <a:t>national statistics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98" y="1700808"/>
            <a:ext cx="1824249" cy="13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33931" y="3071677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3"/>
              </a:rPr>
              <a:t>www.oecd.org/trade/valueadded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95573"/>
            <a:ext cx="1835696" cy="286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66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1946</TotalTime>
  <Words>1521</Words>
  <Application>Microsoft Office PowerPoint</Application>
  <PresentationFormat>On-screen Show (4:3)</PresentationFormat>
  <Paragraphs>172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OECD_English_white</vt:lpstr>
      <vt:lpstr>ADDRESSING THE CHALLENGES OF globalization in national accounts</vt:lpstr>
      <vt:lpstr>Overview</vt:lpstr>
      <vt:lpstr>World Trade (% of World GDP) Source: World Bank Open Data</vt:lpstr>
      <vt:lpstr>PowerPoint Presentation</vt:lpstr>
      <vt:lpstr>Transfer pricing</vt:lpstr>
      <vt:lpstr>Ratio of Profit-type Return to Compensation of Employees</vt:lpstr>
      <vt:lpstr>Sourcing substitution bias</vt:lpstr>
      <vt:lpstr>Sourcing substitution bias</vt:lpstr>
      <vt:lpstr>Global production versus national statistics</vt:lpstr>
      <vt:lpstr>Adding IPPs and digitalisation</vt:lpstr>
      <vt:lpstr>Special Purpose Entities in the Netherlands</vt:lpstr>
      <vt:lpstr>Have They Gone Mad?</vt:lpstr>
      <vt:lpstr>Some quotes from the press</vt:lpstr>
      <vt:lpstr>PowerPoint Presentation</vt:lpstr>
      <vt:lpstr>Highlighting alternative indicators</vt:lpstr>
      <vt:lpstr>More granularity</vt:lpstr>
      <vt:lpstr>Defining additional indicators</vt:lpstr>
      <vt:lpstr>PowerPoint Presentation</vt:lpstr>
      <vt:lpstr>May lead to some reactions!</vt:lpstr>
      <vt:lpstr>Step 1: Consolidating SPEs</vt:lpstr>
      <vt:lpstr>Step 2: Gross International Product </vt:lpstr>
      <vt:lpstr>Step 3a: Allocating “only” profits and IPPs to the ultimate owner</vt:lpstr>
      <vt:lpstr>3b. Alternative: proportional allocation of profits and IPPs</vt:lpstr>
      <vt:lpstr>Step 4: Treat profits and IPPs of MNEs at a supranational level</vt:lpstr>
      <vt:lpstr>Step 5: Supplementary tables on MNEs</vt:lpstr>
      <vt:lpstr>PowerPoint Presentation</vt:lpstr>
      <vt:lpstr>“In between dream and act there are hindering laws and practical issues” * </vt:lpstr>
      <vt:lpstr>PowerPoint Presentation</vt:lpstr>
      <vt:lpstr>Wrap-up and way forward </vt:lpstr>
      <vt:lpstr> 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Productivity measurement at the oecd – An Overview</dc:title>
  <dc:creator>SCHREYER Paul</dc:creator>
  <cp:lastModifiedBy>maranjian</cp:lastModifiedBy>
  <cp:revision>142</cp:revision>
  <cp:lastPrinted>2018-01-19T14:03:42Z</cp:lastPrinted>
  <dcterms:created xsi:type="dcterms:W3CDTF">2015-12-07T15:20:08Z</dcterms:created>
  <dcterms:modified xsi:type="dcterms:W3CDTF">2018-03-07T19:42:47Z</dcterms:modified>
</cp:coreProperties>
</file>